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57" r:id="rId5"/>
    <p:sldId id="274" r:id="rId6"/>
    <p:sldId id="275" r:id="rId7"/>
    <p:sldId id="276" r:id="rId8"/>
    <p:sldId id="277" r:id="rId9"/>
    <p:sldId id="284" r:id="rId10"/>
    <p:sldId id="278" r:id="rId11"/>
    <p:sldId id="283" r:id="rId12"/>
    <p:sldId id="279" r:id="rId13"/>
    <p:sldId id="280" r:id="rId14"/>
    <p:sldId id="281" r:id="rId15"/>
    <p:sldId id="282" r:id="rId16"/>
    <p:sldId id="287" r:id="rId17"/>
    <p:sldId id="285" r:id="rId18"/>
    <p:sldId id="286" r:id="rId19"/>
    <p:sldId id="288" r:id="rId20"/>
    <p:sldId id="289" r:id="rId21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28"/>
  </p:normalViewPr>
  <p:slideViewPr>
    <p:cSldViewPr snapToGrid="0" snapToObjects="1">
      <p:cViewPr varScale="1">
        <p:scale>
          <a:sx n="86" d="100"/>
          <a:sy n="86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302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0376F4-57FB-4C50-9505-F11305EBCEFF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F51F278-F397-4F01-BE73-AFE7207EB626}">
      <dgm:prSet phldrT="[Texto]"/>
      <dgm:spPr/>
      <dgm:t>
        <a:bodyPr/>
        <a:lstStyle/>
        <a:p>
          <a:r>
            <a:rPr lang="pt-BR" b="1" dirty="0"/>
            <a:t>Versículo do dia: </a:t>
          </a:r>
        </a:p>
        <a:p>
          <a:r>
            <a:rPr lang="pt-BR" dirty="0"/>
            <a:t>Por que gastais o dinheiro naquilo que não é pão? E o produto do vosso trabalho naquilo que não pode satisfazer? Ouvi-me atentamente, e comei o que é bom, e a vossa alma se deleite com a gordura.</a:t>
          </a:r>
        </a:p>
      </dgm:t>
    </dgm:pt>
    <dgm:pt modelId="{BB68434C-8B74-4417-9749-C8CA4CC75CE8}" type="parTrans" cxnId="{573B5213-8D3C-461F-B0C7-DC8927D94181}">
      <dgm:prSet/>
      <dgm:spPr/>
      <dgm:t>
        <a:bodyPr/>
        <a:lstStyle/>
        <a:p>
          <a:endParaRPr lang="pt-BR"/>
        </a:p>
      </dgm:t>
    </dgm:pt>
    <dgm:pt modelId="{864160BB-F806-456F-8316-C543F180ADE2}" type="sibTrans" cxnId="{573B5213-8D3C-461F-B0C7-DC8927D94181}">
      <dgm:prSet/>
      <dgm:spPr/>
      <dgm:t>
        <a:bodyPr/>
        <a:lstStyle/>
        <a:p>
          <a:endParaRPr lang="pt-BR"/>
        </a:p>
      </dgm:t>
    </dgm:pt>
    <dgm:pt modelId="{0E328156-F208-41D7-B927-A268F8F6A856}">
      <dgm:prSet/>
      <dgm:spPr/>
      <dgm:t>
        <a:bodyPr/>
        <a:lstStyle/>
        <a:p>
          <a:pPr algn="ctr"/>
          <a:r>
            <a:rPr lang="pt-BR" b="1" dirty="0"/>
            <a:t>Objetivos da lição:</a:t>
          </a:r>
          <a:r>
            <a:rPr lang="pt-BR" dirty="0"/>
            <a:t>
.Entendendo o vício e seus males;
</a:t>
          </a:r>
        </a:p>
        <a:p>
          <a:pPr algn="ctr"/>
          <a:r>
            <a:rPr lang="pt-BR" dirty="0"/>
            <a:t>.Certificar o que a Bíblia diz sobre os vícios;
</a:t>
          </a:r>
        </a:p>
        <a:p>
          <a:pPr algn="ctr"/>
          <a:r>
            <a:rPr lang="pt-BR" dirty="0"/>
            <a:t>.Conscientizar de que em Cristo somos vencedores;</a:t>
          </a:r>
        </a:p>
      </dgm:t>
    </dgm:pt>
    <dgm:pt modelId="{4CB578B8-B868-455B-BB96-AFD6836C109A}" type="parTrans" cxnId="{CF162385-778A-4585-873D-0D49ED9533FE}">
      <dgm:prSet/>
      <dgm:spPr/>
      <dgm:t>
        <a:bodyPr/>
        <a:lstStyle/>
        <a:p>
          <a:endParaRPr lang="pt-BR"/>
        </a:p>
      </dgm:t>
    </dgm:pt>
    <dgm:pt modelId="{E540F32C-3069-471B-B07E-0878FD35D79C}" type="sibTrans" cxnId="{CF162385-778A-4585-873D-0D49ED9533FE}">
      <dgm:prSet/>
      <dgm:spPr/>
      <dgm:t>
        <a:bodyPr/>
        <a:lstStyle/>
        <a:p>
          <a:endParaRPr lang="pt-BR"/>
        </a:p>
      </dgm:t>
    </dgm:pt>
    <dgm:pt modelId="{E5CC1871-B679-4092-A2CB-89CFF0AECFC6}">
      <dgm:prSet/>
      <dgm:spPr/>
      <dgm:t>
        <a:bodyPr/>
        <a:lstStyle/>
        <a:p>
          <a:pPr algn="ctr"/>
          <a:r>
            <a:rPr lang="pt-BR" b="1"/>
            <a:t>Verdade aplicada: </a:t>
          </a:r>
          <a:r>
            <a:rPr lang="pt-BR"/>
            <a:t>
O cristão precisa tomar cuidado com os vícios, pois eles trazem caos e destruição.</a:t>
          </a:r>
          <a:endParaRPr lang="pt-BR" dirty="0"/>
        </a:p>
      </dgm:t>
    </dgm:pt>
    <dgm:pt modelId="{2DA22CFA-95B7-4CFA-B39A-CBE0E8C9C9D3}" type="parTrans" cxnId="{3672F810-041E-4724-8C20-E3A0A0AA4943}">
      <dgm:prSet/>
      <dgm:spPr/>
      <dgm:t>
        <a:bodyPr/>
        <a:lstStyle/>
        <a:p>
          <a:endParaRPr lang="pt-BR"/>
        </a:p>
      </dgm:t>
    </dgm:pt>
    <dgm:pt modelId="{E6EDBBA1-ACE3-438B-A25A-A786EB2E5F8C}" type="sibTrans" cxnId="{3672F810-041E-4724-8C20-E3A0A0AA4943}">
      <dgm:prSet/>
      <dgm:spPr/>
      <dgm:t>
        <a:bodyPr/>
        <a:lstStyle/>
        <a:p>
          <a:endParaRPr lang="pt-BR"/>
        </a:p>
      </dgm:t>
    </dgm:pt>
    <dgm:pt modelId="{19D01CF2-191B-4056-A506-DCA6050BD30E}" type="pres">
      <dgm:prSet presAssocID="{B40376F4-57FB-4C50-9505-F11305EBCEFF}" presName="diagram" presStyleCnt="0">
        <dgm:presLayoutVars>
          <dgm:dir/>
          <dgm:resizeHandles val="exact"/>
        </dgm:presLayoutVars>
      </dgm:prSet>
      <dgm:spPr/>
    </dgm:pt>
    <dgm:pt modelId="{0D017561-FCDD-4A61-A22F-61CB78ABEF53}" type="pres">
      <dgm:prSet presAssocID="{6F51F278-F397-4F01-BE73-AFE7207EB626}" presName="node" presStyleLbl="node1" presStyleIdx="0" presStyleCnt="3">
        <dgm:presLayoutVars>
          <dgm:bulletEnabled val="1"/>
        </dgm:presLayoutVars>
      </dgm:prSet>
      <dgm:spPr/>
    </dgm:pt>
    <dgm:pt modelId="{89E83948-0B2D-41CE-8040-8FD8FB967CFB}" type="pres">
      <dgm:prSet presAssocID="{864160BB-F806-456F-8316-C543F180ADE2}" presName="sibTrans" presStyleCnt="0"/>
      <dgm:spPr/>
    </dgm:pt>
    <dgm:pt modelId="{9D082467-F1CD-4BC9-A08E-5C6AF1A52F96}" type="pres">
      <dgm:prSet presAssocID="{0E328156-F208-41D7-B927-A268F8F6A856}" presName="node" presStyleLbl="node1" presStyleIdx="1" presStyleCnt="3">
        <dgm:presLayoutVars>
          <dgm:bulletEnabled val="1"/>
        </dgm:presLayoutVars>
      </dgm:prSet>
      <dgm:spPr/>
    </dgm:pt>
    <dgm:pt modelId="{C810D8C2-A53F-4810-AC04-CAFF7DBD00E9}" type="pres">
      <dgm:prSet presAssocID="{E540F32C-3069-471B-B07E-0878FD35D79C}" presName="sibTrans" presStyleCnt="0"/>
      <dgm:spPr/>
    </dgm:pt>
    <dgm:pt modelId="{2F102861-B8E9-497F-BD4A-3ABD9E204760}" type="pres">
      <dgm:prSet presAssocID="{E5CC1871-B679-4092-A2CB-89CFF0AECFC6}" presName="node" presStyleLbl="node1" presStyleIdx="2" presStyleCnt="3">
        <dgm:presLayoutVars>
          <dgm:bulletEnabled val="1"/>
        </dgm:presLayoutVars>
      </dgm:prSet>
      <dgm:spPr/>
    </dgm:pt>
  </dgm:ptLst>
  <dgm:cxnLst>
    <dgm:cxn modelId="{FFB05302-F4DF-43EB-A783-9A5F53A795D9}" type="presOf" srcId="{E5CC1871-B679-4092-A2CB-89CFF0AECFC6}" destId="{2F102861-B8E9-497F-BD4A-3ABD9E204760}" srcOrd="0" destOrd="0" presId="urn:microsoft.com/office/officeart/2005/8/layout/default"/>
    <dgm:cxn modelId="{3672F810-041E-4724-8C20-E3A0A0AA4943}" srcId="{B40376F4-57FB-4C50-9505-F11305EBCEFF}" destId="{E5CC1871-B679-4092-A2CB-89CFF0AECFC6}" srcOrd="2" destOrd="0" parTransId="{2DA22CFA-95B7-4CFA-B39A-CBE0E8C9C9D3}" sibTransId="{E6EDBBA1-ACE3-438B-A25A-A786EB2E5F8C}"/>
    <dgm:cxn modelId="{573B5213-8D3C-461F-B0C7-DC8927D94181}" srcId="{B40376F4-57FB-4C50-9505-F11305EBCEFF}" destId="{6F51F278-F397-4F01-BE73-AFE7207EB626}" srcOrd="0" destOrd="0" parTransId="{BB68434C-8B74-4417-9749-C8CA4CC75CE8}" sibTransId="{864160BB-F806-456F-8316-C543F180ADE2}"/>
    <dgm:cxn modelId="{C9BDC53B-DB0C-4BA5-9BFB-188568098525}" type="presOf" srcId="{6F51F278-F397-4F01-BE73-AFE7207EB626}" destId="{0D017561-FCDD-4A61-A22F-61CB78ABEF53}" srcOrd="0" destOrd="0" presId="urn:microsoft.com/office/officeart/2005/8/layout/default"/>
    <dgm:cxn modelId="{41E2BE65-9EA3-4789-BE90-1CD02D1DE201}" type="presOf" srcId="{B40376F4-57FB-4C50-9505-F11305EBCEFF}" destId="{19D01CF2-191B-4056-A506-DCA6050BD30E}" srcOrd="0" destOrd="0" presId="urn:microsoft.com/office/officeart/2005/8/layout/default"/>
    <dgm:cxn modelId="{CF162385-778A-4585-873D-0D49ED9533FE}" srcId="{B40376F4-57FB-4C50-9505-F11305EBCEFF}" destId="{0E328156-F208-41D7-B927-A268F8F6A856}" srcOrd="1" destOrd="0" parTransId="{4CB578B8-B868-455B-BB96-AFD6836C109A}" sibTransId="{E540F32C-3069-471B-B07E-0878FD35D79C}"/>
    <dgm:cxn modelId="{F4BD4CE5-4C2E-4845-8573-A5EB965D767A}" type="presOf" srcId="{0E328156-F208-41D7-B927-A268F8F6A856}" destId="{9D082467-F1CD-4BC9-A08E-5C6AF1A52F96}" srcOrd="0" destOrd="0" presId="urn:microsoft.com/office/officeart/2005/8/layout/default"/>
    <dgm:cxn modelId="{8C8FBB3C-219A-4041-9685-0F5CA141E866}" type="presParOf" srcId="{19D01CF2-191B-4056-A506-DCA6050BD30E}" destId="{0D017561-FCDD-4A61-A22F-61CB78ABEF53}" srcOrd="0" destOrd="0" presId="urn:microsoft.com/office/officeart/2005/8/layout/default"/>
    <dgm:cxn modelId="{85DB3B80-0ADD-4BF4-B197-133D3E020EC7}" type="presParOf" srcId="{19D01CF2-191B-4056-A506-DCA6050BD30E}" destId="{89E83948-0B2D-41CE-8040-8FD8FB967CFB}" srcOrd="1" destOrd="0" presId="urn:microsoft.com/office/officeart/2005/8/layout/default"/>
    <dgm:cxn modelId="{1B25851E-15AD-4D07-B879-650CFEDAE289}" type="presParOf" srcId="{19D01CF2-191B-4056-A506-DCA6050BD30E}" destId="{9D082467-F1CD-4BC9-A08E-5C6AF1A52F96}" srcOrd="2" destOrd="0" presId="urn:microsoft.com/office/officeart/2005/8/layout/default"/>
    <dgm:cxn modelId="{92D8273F-B9C6-4257-A239-C332B39B1E3A}" type="presParOf" srcId="{19D01CF2-191B-4056-A506-DCA6050BD30E}" destId="{C810D8C2-A53F-4810-AC04-CAFF7DBD00E9}" srcOrd="3" destOrd="0" presId="urn:microsoft.com/office/officeart/2005/8/layout/default"/>
    <dgm:cxn modelId="{A5621121-50E6-4353-BE9A-4D6B0FAFF5AC}" type="presParOf" srcId="{19D01CF2-191B-4056-A506-DCA6050BD30E}" destId="{2F102861-B8E9-497F-BD4A-3ABD9E20476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17561-FCDD-4A61-A22F-61CB78ABEF53}">
      <dsp:nvSpPr>
        <dsp:cNvPr id="0" name=""/>
        <dsp:cNvSpPr/>
      </dsp:nvSpPr>
      <dsp:spPr>
        <a:xfrm>
          <a:off x="1125" y="139792"/>
          <a:ext cx="4389499" cy="26336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Versículo do dia: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Por que gastais o dinheiro naquilo que não é pão? E o produto do vosso trabalho naquilo que não pode satisfazer? Ouvi-me atentamente, e comei o que é bom, e a vossa alma se deleite com a gordura.</a:t>
          </a:r>
        </a:p>
      </dsp:txBody>
      <dsp:txXfrm>
        <a:off x="1125" y="139792"/>
        <a:ext cx="4389499" cy="2633699"/>
      </dsp:txXfrm>
    </dsp:sp>
    <dsp:sp modelId="{9D082467-F1CD-4BC9-A08E-5C6AF1A52F96}">
      <dsp:nvSpPr>
        <dsp:cNvPr id="0" name=""/>
        <dsp:cNvSpPr/>
      </dsp:nvSpPr>
      <dsp:spPr>
        <a:xfrm>
          <a:off x="4829574" y="139792"/>
          <a:ext cx="4389499" cy="26336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Objetivos da lição:</a:t>
          </a:r>
          <a:r>
            <a:rPr lang="pt-BR" sz="1900" kern="1200" dirty="0"/>
            <a:t>
.Entendendo o vício e seus males;
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.Certificar o que a Bíblia diz sobre os vícios;
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.Conscientizar de que em Cristo somos vencedores;</a:t>
          </a:r>
        </a:p>
      </dsp:txBody>
      <dsp:txXfrm>
        <a:off x="4829574" y="139792"/>
        <a:ext cx="4389499" cy="2633699"/>
      </dsp:txXfrm>
    </dsp:sp>
    <dsp:sp modelId="{2F102861-B8E9-497F-BD4A-3ABD9E204760}">
      <dsp:nvSpPr>
        <dsp:cNvPr id="0" name=""/>
        <dsp:cNvSpPr/>
      </dsp:nvSpPr>
      <dsp:spPr>
        <a:xfrm>
          <a:off x="2415350" y="3212441"/>
          <a:ext cx="4389499" cy="26336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Verdade aplicada: </a:t>
          </a:r>
          <a:r>
            <a:rPr lang="pt-BR" sz="1900" kern="1200"/>
            <a:t>
O cristão precisa tomar cuidado com os vícios, pois eles trazem caos e destruição.</a:t>
          </a:r>
          <a:endParaRPr lang="pt-BR" sz="1900" kern="1200" dirty="0"/>
        </a:p>
      </dsp:txBody>
      <dsp:txXfrm>
        <a:off x="2415350" y="3212441"/>
        <a:ext cx="4389499" cy="2633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92F4663-87B5-401A-A682-BBED3252BA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62868A3-9809-4B14-8FB8-94E91F877F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516B3-C473-4384-B7FF-8ADD7F75C1FE}" type="datetimeFigureOut">
              <a:rPr lang="pt-BR" smtClean="0"/>
              <a:t>23/12/2020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642B0EB-D69D-4F20-BD67-3C0F6D1ABE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F2B68A-2645-47F4-9216-FEF50B8251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FA526-FC71-4A9B-B98A-8EACD2FDA4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413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F0A12-4F39-4D5A-823C-D0602A4169DC}" type="datetimeFigureOut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AC675-7F8E-41EF-826B-CC35F9060C9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80413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AC675-7F8E-41EF-826B-CC35F9060C99}" type="slidenum">
              <a:rPr lang="pt-BR" noProof="0" smtClean="0"/>
              <a:t>1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2203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915128" y="1788454"/>
            <a:ext cx="8361229" cy="2098226"/>
          </a:xfrm>
        </p:spPr>
        <p:txBody>
          <a:bodyPr rtlCol="0"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679906" y="3956279"/>
            <a:ext cx="6831673" cy="1086237"/>
          </a:xfrm>
        </p:spPr>
        <p:txBody>
          <a:bodyPr rtlCol="0"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389D7FE2-55E6-4A94-A599-2CA89A5E779D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 rtlCol="0"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grpSp>
        <p:nvGrpSpPr>
          <p:cNvPr id="7" name="Grupo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orma livre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orma livre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7962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CFA2A5-BE05-49A1-B5A0-AD6E89B8A580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150405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rtlCol="0"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65025" y="4216328"/>
            <a:ext cx="9612971" cy="1143324"/>
          </a:xfrm>
        </p:spPr>
        <p:txBody>
          <a:bodyPr rtlCol="0"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4DA48DE-9B58-43A3-AF1F-472F9E49DE1C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7" name="Forma livre 6" title="Marca de Corte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6594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1F9AF9-570D-49F5-96C2-5581B7428804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32195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71600" y="685800"/>
            <a:ext cx="9601200" cy="14859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F8C253-10A7-45F4-A4A9-F8652D90FC14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69596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0B9ECA-8173-49BF-AEFF-A465915BFDF3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592791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473394-C751-4494-9506-FF8182F7CC08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809832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 title="Forma de Plano de Fundo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3855720" cy="2157884"/>
          </a:xfrm>
        </p:spPr>
        <p:txBody>
          <a:bodyPr rtlCol="0"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6344"/>
            <a:ext cx="3855720" cy="3011056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C06315D-7CFF-4589-99E0-03B5F2A8041A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9" name="Retângulo 8" title="Barra divisória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4512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 title="Forma de Plano de Fundo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3855720" cy="2157884"/>
          </a:xfrm>
        </p:spPr>
        <p:txBody>
          <a:bodyPr rtlCol="0"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5968"/>
            <a:ext cx="3855720" cy="3011432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05143-6051-4A0B-BBDD-A5308ED862D8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9" name="Retângulo 8" title="Barra divisória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63938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77669B-3EE2-4B4C-A7B9-964941A33102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51425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9596561" y="624156"/>
            <a:ext cx="1565766" cy="5243244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B6A532-0076-423B-8B0F-F6455E232C3E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84549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583A29BD-C430-46D9-8F5D-894C4207287A}" type="datetime1">
              <a:rPr lang="pt-BR" noProof="0" smtClean="0"/>
              <a:t>23/12/2020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9" name="Retângulo 8" title="Barra lateral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151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56C94072-1B34-48FB-9A9C-5A9A0FFC8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m 24" descr="pessoa com bolsa de livros olhando as montanhas">
            <a:extLst>
              <a:ext uri="{FF2B5EF4-FFF2-40B4-BE49-F238E27FC236}">
                <a16:creationId xmlns:a16="http://schemas.microsoft.com/office/drawing/2014/main" id="{0461DC49-1338-C24E-A3BB-5919AD12F5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1999" cy="68593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1D5941F3-0256-4E90-BBBC-5A6EDEB8E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004" y="4166755"/>
            <a:ext cx="5607908" cy="204006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C93519-6B29-1346-9FCB-0835B8053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8010" y="4333009"/>
            <a:ext cx="5268177" cy="1086237"/>
          </a:xfrm>
        </p:spPr>
        <p:txBody>
          <a:bodyPr rtlCol="0">
            <a:normAutofit/>
          </a:bodyPr>
          <a:lstStyle/>
          <a:p>
            <a:pPr algn="l" rtl="0"/>
            <a:r>
              <a:rPr lang="pt-BR" sz="3600">
                <a:solidFill>
                  <a:srgbClr val="FFFFFF"/>
                </a:solidFill>
              </a:rPr>
              <a:t>13. A ÉTICA Cristã E OS Vícios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6E661E49-0788-40C2-A5B6-638ADED71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8010" y="5419246"/>
            <a:ext cx="5268177" cy="531866"/>
          </a:xfrm>
        </p:spPr>
        <p:txBody>
          <a:bodyPr rtlCol="0">
            <a:normAutofit/>
          </a:bodyPr>
          <a:lstStyle/>
          <a:p>
            <a:pPr algn="l">
              <a:spcAft>
                <a:spcPts val="600"/>
              </a:spcAft>
            </a:pPr>
            <a:r>
              <a:rPr lang="pt-BR" sz="1800" b="1" u="sng">
                <a:solidFill>
                  <a:srgbClr val="FFFFFF"/>
                </a:solidFill>
              </a:rPr>
              <a:t>Texto de referência: Ef 5.6-18</a:t>
            </a:r>
          </a:p>
          <a:p>
            <a:pPr algn="l" rtl="0">
              <a:spcAft>
                <a:spcPts val="600"/>
              </a:spcAft>
            </a:pPr>
            <a:endParaRPr lang="pt-BR" sz="180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5019358-4900-4555-99FF-EF6AE90B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670146" y="3710250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1631400-04DA-45D8-A543-1ACFDE338F00}"/>
              </a:ext>
            </a:extLst>
          </p:cNvPr>
          <p:cNvSpPr txBox="1"/>
          <p:nvPr/>
        </p:nvSpPr>
        <p:spPr>
          <a:xfrm>
            <a:off x="5301392" y="730868"/>
            <a:ext cx="590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CONECTAR + 4º TRI 2020</a:t>
            </a:r>
          </a:p>
        </p:txBody>
      </p:sp>
    </p:spTree>
    <p:extLst>
      <p:ext uri="{BB962C8B-B14F-4D97-AF65-F5344CB8AC3E}">
        <p14:creationId xmlns:p14="http://schemas.microsoft.com/office/powerpoint/2010/main" val="1546580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19D2268-C7F9-47FD-8469-5BF8B5D15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393704"/>
              </p:ext>
            </p:extLst>
          </p:nvPr>
        </p:nvGraphicFramePr>
        <p:xfrm>
          <a:off x="2032000" y="719666"/>
          <a:ext cx="9220200" cy="5985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321529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3F69941-73D5-4836-AC9D-678855FB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INTRODUÇÃO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999654-B42E-4D86-9CC6-41E942C8F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5" y="841357"/>
            <a:ext cx="6900380" cy="51752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249B428-A207-4E07-A13F-A6C88FB3EDA5}"/>
              </a:ext>
            </a:extLst>
          </p:cNvPr>
          <p:cNvSpPr txBox="1"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>
                <a:solidFill>
                  <a:schemeClr val="tx2"/>
                </a:solidFill>
              </a:rPr>
              <a:t>Este tema faz parte da vida de muitos que lutam diariamente na recuperação de alguém da família. Os vícios abrangem várias esferas como a sexual, o álcool, as drogas e até mesmo os jogos de azar.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EC87E9-B829-4148-A499-C422950381C0}"/>
              </a:ext>
            </a:extLst>
          </p:cNvPr>
          <p:cNvSpPr txBox="1"/>
          <p:nvPr/>
        </p:nvSpPr>
        <p:spPr>
          <a:xfrm>
            <a:off x="634275" y="5499114"/>
            <a:ext cx="6900380" cy="51752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pt-BR" sz="1300">
                <a:solidFill>
                  <a:srgbClr val="FFFFFF"/>
                </a:solidFill>
              </a:rPr>
              <a:t>Ponto chave</a:t>
            </a:r>
          </a:p>
          <a:p>
            <a:pPr algn="ctr">
              <a:spcAft>
                <a:spcPts val="600"/>
              </a:spcAft>
            </a:pPr>
            <a:r>
              <a:rPr lang="pt-BR" sz="1300">
                <a:solidFill>
                  <a:srgbClr val="FFFFFF"/>
                </a:solidFill>
              </a:rPr>
              <a:t>"Deus tem poder para libertar de qualquer vicio"</a:t>
            </a:r>
          </a:p>
        </p:txBody>
      </p:sp>
    </p:spTree>
    <p:extLst>
      <p:ext uri="{BB962C8B-B14F-4D97-AF65-F5344CB8AC3E}">
        <p14:creationId xmlns:p14="http://schemas.microsoft.com/office/powerpoint/2010/main" val="207083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ED83445-E01C-4448-9BF2-CEAC2EDF76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749"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17" name="Rectangle 11">
            <a:extLst>
              <a:ext uri="{FF2B5EF4-FFF2-40B4-BE49-F238E27FC236}">
                <a16:creationId xmlns:a16="http://schemas.microsoft.com/office/drawing/2014/main" id="{3CBA2BA5-DF4D-437C-9273-F945CF857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7948" y="1838152"/>
            <a:ext cx="5607908" cy="372444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3">
            <a:extLst>
              <a:ext uri="{FF2B5EF4-FFF2-40B4-BE49-F238E27FC236}">
                <a16:creationId xmlns:a16="http://schemas.microsoft.com/office/drawing/2014/main" id="{7754EA86-2D7A-4D51-B5F6-DA6349D5F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1087261" y="1405049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99BDAF-8BEE-4DB4-A54B-DF8730873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9" y="2185352"/>
            <a:ext cx="4891887" cy="10259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1. Aspectos dos vícios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CDC59F-6082-413F-A1C5-0829EAA7F2F4}"/>
              </a:ext>
            </a:extLst>
          </p:cNvPr>
          <p:cNvSpPr txBox="1"/>
          <p:nvPr/>
        </p:nvSpPr>
        <p:spPr>
          <a:xfrm>
            <a:off x="1885959" y="3211287"/>
            <a:ext cx="4891887" cy="2068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700">
                <a:solidFill>
                  <a:schemeClr val="tx2"/>
                </a:solidFill>
              </a:rPr>
              <a:t>Os vícios podem ser uma dependência física ou psicológica que faz alguém buscar algo de forma excessiva. A palavra vício vem do termo latim "vitum", significando falha ou defeito. Segundo a Wikipedia, podemos definir o vício como hábito repetitivo que degenera ou causa algum prejuízo ao viciado e aos que com ele convivem.</a:t>
            </a:r>
          </a:p>
        </p:txBody>
      </p:sp>
    </p:spTree>
    <p:extLst>
      <p:ext uri="{BB962C8B-B14F-4D97-AF65-F5344CB8AC3E}">
        <p14:creationId xmlns:p14="http://schemas.microsoft.com/office/powerpoint/2010/main" val="1987614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8A167D4-1EFB-435B-8311-A5867C6464F3}"/>
              </a:ext>
            </a:extLst>
          </p:cNvPr>
          <p:cNvSpPr txBox="1"/>
          <p:nvPr/>
        </p:nvSpPr>
        <p:spPr>
          <a:xfrm>
            <a:off x="850900" y="406738"/>
            <a:ext cx="6108700" cy="24006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2400" b="1" u="sng" dirty="0"/>
              <a:t>1.1  Tipos de vícios</a:t>
            </a:r>
          </a:p>
          <a:p>
            <a:r>
              <a:rPr lang="pt-BR" dirty="0"/>
              <a:t> Os vícios são bem mais comuns do que imaginamos, às vezes nos vêm a mente apenas o dependente químico: álcool, droga e tabacos, como também o vícios da jogatina. Precisamos entender que existem pessoas viciadas em todos os níveis, proporcionando diversas compulsões, como, por exemplo: oniomania, cleptomaníaco, mitomania, nomofobia, vigorexia e satiríase.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4D73903-F9AC-4C16-A000-385AD1A18208}"/>
              </a:ext>
            </a:extLst>
          </p:cNvPr>
          <p:cNvSpPr txBox="1"/>
          <p:nvPr/>
        </p:nvSpPr>
        <p:spPr>
          <a:xfrm>
            <a:off x="850900" y="2829436"/>
            <a:ext cx="5245100" cy="24006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2400" b="1" u="sng" dirty="0"/>
              <a:t>1.2  Os males do vícios</a:t>
            </a:r>
          </a:p>
          <a:p>
            <a:r>
              <a:rPr lang="pt-BR" dirty="0"/>
              <a:t>Os vícios trazem consequências danosas para a saúde física, emocional e espiritual. </a:t>
            </a:r>
            <a:r>
              <a:rPr lang="pt-BR"/>
              <a:t>O viciado geralmente tem comportamento negligentes com a própria saúde, com familiares, amigos e companheiros; podendo gerar doenças como depressão, ansiedade, pânico, delírios e mania de perseguição.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CD7757-48A7-4DE5-8BCD-E5E1C0C93351}"/>
              </a:ext>
            </a:extLst>
          </p:cNvPr>
          <p:cNvSpPr txBox="1"/>
          <p:nvPr/>
        </p:nvSpPr>
        <p:spPr>
          <a:xfrm>
            <a:off x="736600" y="5252135"/>
            <a:ext cx="6096000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000">
                <a:highlight>
                  <a:srgbClr val="FFFF00"/>
                </a:highlight>
              </a:rPr>
              <a:t>Refletindo</a:t>
            </a:r>
          </a:p>
          <a:p>
            <a:pPr algn="ctr"/>
            <a:r>
              <a:rPr lang="pt-BR" sz="2000"/>
              <a:t>"O homem moderno tem uma oculta insatisfação que nem sempre tem consciência.“</a:t>
            </a:r>
          </a:p>
          <a:p>
            <a:pPr algn="ctr"/>
            <a:r>
              <a:rPr lang="pt-BR" sz="2000"/>
              <a:t> </a:t>
            </a:r>
            <a:r>
              <a:rPr lang="pt-BR" sz="2000" b="1"/>
              <a:t>PAUL TORNIER</a:t>
            </a:r>
            <a:endParaRPr lang="pt-BR" sz="2000" b="1" dirty="0"/>
          </a:p>
        </p:txBody>
      </p:sp>
      <p:pic>
        <p:nvPicPr>
          <p:cNvPr id="3" name="Imagem 2" descr="Uma imagem contendo no interior, mesa, itens, pequeno&#10;&#10;Descrição gerada automaticamente">
            <a:extLst>
              <a:ext uri="{FF2B5EF4-FFF2-40B4-BE49-F238E27FC236}">
                <a16:creationId xmlns:a16="http://schemas.microsoft.com/office/drawing/2014/main" id="{C4DE1411-81DF-473D-876F-389F748C1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900" y="406738"/>
            <a:ext cx="4889500" cy="564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80578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5D8730-55C7-4E7E-99CD-2CAC556D6A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B296C93-3C87-4794-BE02-B5437C8B6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785" y="4238249"/>
            <a:ext cx="2846299" cy="250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88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733C0-C18A-49B5-BCD4-D15720822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685800"/>
            <a:ext cx="9601200" cy="736600"/>
          </a:xfrm>
          <a:ln>
            <a:solidFill>
              <a:schemeClr val="accent1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pPr algn="ctr"/>
            <a:r>
              <a:rPr lang="pt-BR" dirty="0"/>
              <a:t>2. A Bíblia e a questão dos vícios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2E46C8B-FFE6-4B96-9158-CB796E330DCD}"/>
              </a:ext>
            </a:extLst>
          </p:cNvPr>
          <p:cNvSpPr txBox="1"/>
          <p:nvPr/>
        </p:nvSpPr>
        <p:spPr>
          <a:xfrm>
            <a:off x="2813050" y="2333536"/>
            <a:ext cx="72771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/>
              <a:t>Precisamos entender que, mesmo não aparecendo termos técnicos na Bíblia em relação a esse assunto, encontramos em seus versículos amparo para opor a tais práticas e encontrar um meio de se libertar delas.</a:t>
            </a:r>
          </a:p>
        </p:txBody>
      </p:sp>
    </p:spTree>
    <p:extLst>
      <p:ext uri="{BB962C8B-B14F-4D97-AF65-F5344CB8AC3E}">
        <p14:creationId xmlns:p14="http://schemas.microsoft.com/office/powerpoint/2010/main" val="1462787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FE143-6D87-4D24-AC06-1827F0E56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15 Versículos da Bíblia sobre o Vício - DailyVerses.net">
            <a:extLst>
              <a:ext uri="{FF2B5EF4-FFF2-40B4-BE49-F238E27FC236}">
                <a16:creationId xmlns:a16="http://schemas.microsoft.com/office/drawing/2014/main" id="{F3014BB1-F078-4E0B-82E6-7F5E9C868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8513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142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9BCC311-B1D7-4F66-8E6F-3BCBE9A13C16}"/>
              </a:ext>
            </a:extLst>
          </p:cNvPr>
          <p:cNvSpPr txBox="1"/>
          <p:nvPr/>
        </p:nvSpPr>
        <p:spPr>
          <a:xfrm>
            <a:off x="749300" y="325716"/>
            <a:ext cx="10134600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b="1" u="sng" dirty="0"/>
              <a:t>2.1 Precisamos fugir da aparência do mal</a:t>
            </a:r>
          </a:p>
          <a:p>
            <a:endParaRPr lang="pt-BR" dirty="0"/>
          </a:p>
          <a:p>
            <a:r>
              <a:rPr lang="pt-BR" dirty="0"/>
              <a:t>É preciso estar atento a ter cuidado com propostas daqueles que se dizem amigos. Em 1 Coríntios 15.33 nos adverte que as más conversações corrompem os bons costumes. A maioria dos vícios começa com pequenos atos e experimentações. Não permita cair nesta cilada, pois um abismo chama outro abismo (</a:t>
            </a:r>
            <a:r>
              <a:rPr lang="pt-BR" dirty="0" err="1"/>
              <a:t>Sl</a:t>
            </a:r>
            <a:r>
              <a:rPr lang="pt-BR" dirty="0"/>
              <a:t> 42.7). Entenda que seu futuro vale mais que uma curtição momentânea. Lembre-se: Fuja da aparência do mal, resista ao diabo e ele fugirá de vós.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27CC5C8-1091-4F6D-AFEC-386C9A838ADC}"/>
              </a:ext>
            </a:extLst>
          </p:cNvPr>
          <p:cNvSpPr txBox="1"/>
          <p:nvPr/>
        </p:nvSpPr>
        <p:spPr>
          <a:xfrm>
            <a:off x="698500" y="2690336"/>
            <a:ext cx="1074420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b="1" u="sng" dirty="0"/>
              <a:t>2.2 Não se prenda a ilusões</a:t>
            </a:r>
          </a:p>
          <a:p>
            <a:endParaRPr lang="pt-BR" dirty="0"/>
          </a:p>
          <a:p>
            <a:r>
              <a:rPr lang="pt-BR" dirty="0"/>
              <a:t> Infelizmente, muitas pessoas são seduzidas pelos jogos de azar, na esperança de serem comtempladas na mega sena. Atraídos pelo lucro fácil, pessoas se tornam  jogadoras compulsivas endividando e arruinando famílias. A Bíblia nos recomenda a não gastar o dinheiro naquilo que não é pão (</a:t>
            </a:r>
            <a:r>
              <a:rPr lang="pt-BR" dirty="0" err="1"/>
              <a:t>Is</a:t>
            </a:r>
            <a:r>
              <a:rPr lang="pt-BR" dirty="0"/>
              <a:t> 55.2)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4379DB-66BF-4FEB-93F4-3B6B4C0F4029}"/>
              </a:ext>
            </a:extLst>
          </p:cNvPr>
          <p:cNvSpPr txBox="1"/>
          <p:nvPr/>
        </p:nvSpPr>
        <p:spPr>
          <a:xfrm>
            <a:off x="698500" y="4367704"/>
            <a:ext cx="10477500" cy="203132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pt-BR" b="1" u="sng" dirty="0"/>
              <a:t>2.3 Não ande segundo o curso deste mundo</a:t>
            </a:r>
          </a:p>
          <a:p>
            <a:endParaRPr lang="pt-BR" dirty="0"/>
          </a:p>
          <a:p>
            <a:r>
              <a:rPr lang="pt-BR" dirty="0"/>
              <a:t>Em nossas relações, duas coisas acontecem; ou influenciamos ou somos influenciados. Infelizmente, vivemos em um mundo dominado por práticas profanas e antibíblicas, pelas quais somos tentados e seduzidos a todo o instante pelo ganho fácil.  Paulo chega a mencionar o irmão </a:t>
            </a:r>
            <a:r>
              <a:rPr lang="pt-BR" dirty="0" err="1"/>
              <a:t>Demas</a:t>
            </a:r>
            <a:r>
              <a:rPr lang="pt-BR" dirty="0"/>
              <a:t> que amou o presente do século (2Tm 4.10). O antídoto para permanecer longe destes vícios é meditar na palavra de Deus de dia e de noite e andar em espírito, pois assim não seremos sucumbidos pelos desejos da carne.</a:t>
            </a:r>
          </a:p>
        </p:txBody>
      </p:sp>
    </p:spTree>
    <p:extLst>
      <p:ext uri="{BB962C8B-B14F-4D97-AF65-F5344CB8AC3E}">
        <p14:creationId xmlns:p14="http://schemas.microsoft.com/office/powerpoint/2010/main" val="1482321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0838CE-C31A-4C60-A450-000276A0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3 Vencendo os vícios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D164E50-57C7-4258-9A7A-2D03D9A7F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5" y="1125998"/>
            <a:ext cx="6900380" cy="46060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2C6B8EF-0528-43A3-A930-FC1F1145500D}"/>
              </a:ext>
            </a:extLst>
          </p:cNvPr>
          <p:cNvSpPr txBox="1"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>
                <a:solidFill>
                  <a:schemeClr val="tx2"/>
                </a:solidFill>
              </a:rPr>
              <a:t>Muitas pessoas que se enveredam pelo caminho das drogas, alcoolismo e jogatina demoram a aceitar que é um vício, tem dificuldade em aceitar o tratamento se sentem vergonha de expor a situação para os familiares, nutrindo-se de pensamentos ilusórios, achando que podem parar com estes comportamentos a qualquer momento; afundando ainda mais num abismo.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71675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4C937FE-1D56-45CF-9873-66A0831BDBF4}"/>
              </a:ext>
            </a:extLst>
          </p:cNvPr>
          <p:cNvSpPr txBox="1"/>
          <p:nvPr/>
        </p:nvSpPr>
        <p:spPr>
          <a:xfrm>
            <a:off x="800100" y="382538"/>
            <a:ext cx="100584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b="1" u="sng" dirty="0"/>
              <a:t>3.1 Encare a realidade do Vício</a:t>
            </a:r>
          </a:p>
          <a:p>
            <a:endParaRPr lang="pt-BR" dirty="0"/>
          </a:p>
          <a:p>
            <a:r>
              <a:rPr lang="pt-BR" dirty="0"/>
              <a:t>Um dos pontos de partidas para se vencer a luta contra o Vício é aceitar que é um viciado e buscar rede de apoio e ajuda com profissionais especializados. O convite de Jesus ao ser humano é "vinde a mim, todos os que estais cansados e oprimidos e eu vos aliviarei" (</a:t>
            </a:r>
            <a:r>
              <a:rPr lang="pt-BR" dirty="0" err="1"/>
              <a:t>Mt</a:t>
            </a:r>
            <a:r>
              <a:rPr lang="pt-BR" dirty="0"/>
              <a:t> 11.28). Jesus, sem dúvida, é a maior chance de uma pessoa se libertar das amarras que os prende nos vícios.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B335C2-02D8-4230-A489-5412531ED57C}"/>
              </a:ext>
            </a:extLst>
          </p:cNvPr>
          <p:cNvSpPr txBox="1"/>
          <p:nvPr/>
        </p:nvSpPr>
        <p:spPr>
          <a:xfrm>
            <a:off x="800100" y="2438400"/>
            <a:ext cx="10223500" cy="175432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pt-BR" b="1" u="sng" dirty="0"/>
              <a:t>3.2 Creia que Deus tem poder para libertar</a:t>
            </a:r>
          </a:p>
          <a:p>
            <a:endParaRPr lang="pt-BR" dirty="0"/>
          </a:p>
          <a:p>
            <a:r>
              <a:rPr lang="pt-BR" dirty="0"/>
              <a:t> Às vezes o abismo é tão grande que achamos impossível sair dele, o momento é tão triste e doloroso que não acreditamos que haverá um amanhã. A Bíblia diz que Jesus se manifestou para desfazer as obras do diabo. Isaías, o profeta messiânico, vislumbrou o ministério do </a:t>
            </a:r>
            <a:r>
              <a:rPr lang="pt-BR" dirty="0" err="1"/>
              <a:t>Mesias</a:t>
            </a:r>
            <a:r>
              <a:rPr lang="pt-BR" dirty="0"/>
              <a:t> ao dizer que ele veio para libertar os cativos.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0ACE835-3C28-48E4-9DAD-69583F0C1DFF}"/>
              </a:ext>
            </a:extLst>
          </p:cNvPr>
          <p:cNvSpPr txBox="1"/>
          <p:nvPr/>
        </p:nvSpPr>
        <p:spPr>
          <a:xfrm>
            <a:off x="800100" y="4395738"/>
            <a:ext cx="110744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b="1" u="sng" dirty="0"/>
              <a:t>3.3 Viva um dia de cada vez</a:t>
            </a:r>
          </a:p>
          <a:p>
            <a:endParaRPr lang="pt-BR" dirty="0"/>
          </a:p>
          <a:p>
            <a:r>
              <a:rPr lang="pt-BR" dirty="0"/>
              <a:t>É importante entender que, neste processo de libertação, é necessário vencer e viver um dia de cada vez. Deve-se exercitar o perdão, a gratidão e entender o sacrifício de Jesus na Cruz do calvário.  O amor de Cristo não leva em conta o tempo de nosso pecado, nem as coisas que foram praticadas e sim a necessidade de perdão  e justificação que cada ser humano tem. Em Cristo, somos mais que vencedores.</a:t>
            </a:r>
          </a:p>
        </p:txBody>
      </p:sp>
    </p:spTree>
    <p:extLst>
      <p:ext uri="{BB962C8B-B14F-4D97-AF65-F5344CB8AC3E}">
        <p14:creationId xmlns:p14="http://schemas.microsoft.com/office/powerpoint/2010/main" val="300824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48D5032-6D4C-4349-BE62-76AEEF397712}"/>
              </a:ext>
            </a:extLst>
          </p:cNvPr>
          <p:cNvSpPr txBox="1"/>
          <p:nvPr/>
        </p:nvSpPr>
        <p:spPr>
          <a:xfrm>
            <a:off x="3162300" y="1098369"/>
            <a:ext cx="6096000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Conclusão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/>
              <a:t>Os vícios são uma realidade na vida de muitas pessoas, mas Cristo está disposto a mudar a sua vida e lhe proporcionar um novo futuro.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A8143E-C8A8-4764-9064-71439531E996}"/>
              </a:ext>
            </a:extLst>
          </p:cNvPr>
          <p:cNvSpPr txBox="1"/>
          <p:nvPr/>
        </p:nvSpPr>
        <p:spPr>
          <a:xfrm>
            <a:off x="3048000" y="4165602"/>
            <a:ext cx="6096000" cy="1200329"/>
          </a:xfrm>
          <a:prstGeom prst="rect">
            <a:avLst/>
          </a:prstGeom>
          <a:solidFill>
            <a:schemeClr val="accent2"/>
          </a:solidFill>
          <a:effectLst>
            <a:reflection blurRad="6350" stA="50000" endA="300" endPos="90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Eu ensinei que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A Bíblia não apenas condena os vícios, mas também nos ensina a maneira de resistir e vencer.</a:t>
            </a:r>
          </a:p>
        </p:txBody>
      </p:sp>
    </p:spTree>
    <p:extLst>
      <p:ext uri="{BB962C8B-B14F-4D97-AF65-F5344CB8AC3E}">
        <p14:creationId xmlns:p14="http://schemas.microsoft.com/office/powerpoint/2010/main" val="1956498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0C346-9207-437C-831F-25A56350D4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O que a Bíblia diz sobre os vícios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5EDB16-85B3-410D-A11A-489A1A5F7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Subsídio ao professor</a:t>
            </a:r>
          </a:p>
        </p:txBody>
      </p:sp>
    </p:spTree>
    <p:extLst>
      <p:ext uri="{BB962C8B-B14F-4D97-AF65-F5344CB8AC3E}">
        <p14:creationId xmlns:p14="http://schemas.microsoft.com/office/powerpoint/2010/main" val="2055667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 conhecerão a verdade, e a verdade os libertará&quot;.">
            <a:extLst>
              <a:ext uri="{FF2B5EF4-FFF2-40B4-BE49-F238E27FC236}">
                <a16:creationId xmlns:a16="http://schemas.microsoft.com/office/drawing/2014/main" id="{27C85EB0-E898-481B-A13D-43B56EA08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74" b="1097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97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545B6CA-95A0-4DC1-B518-60AA92798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34" b="139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1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ortanto, se o Filho os libertar, vocês de fato serão livres.">
            <a:extLst>
              <a:ext uri="{FF2B5EF4-FFF2-40B4-BE49-F238E27FC236}">
                <a16:creationId xmlns:a16="http://schemas.microsoft.com/office/drawing/2014/main" id="{D0F5675A-4670-4CC7-89AC-BBF3682A3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9" b="11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298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7F50AD-2FF8-47E1-B0F9-60B4543A2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34" b="181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9536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rta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155078-021E-49AB-8F30-C53CA1A5999D}">
  <ds:schemaRefs>
    <ds:schemaRef ds:uri="http://purl.org/dc/elements/1.1/"/>
    <ds:schemaRef ds:uri="http://schemas.openxmlformats.org/package/2006/metadata/core-properties"/>
    <ds:schemaRef ds:uri="http://purl.org/dc/dcmitype/"/>
    <ds:schemaRef ds:uri="71af3243-3dd4-4a8d-8c0d-dd76da1f02a5"/>
    <ds:schemaRef ds:uri="http://schemas.microsoft.com/office/2006/documentManagement/types"/>
    <ds:schemaRef ds:uri="16c05727-aa75-4e4a-9b5f-8a80a1165891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26757D5-6F93-45B0-82A2-39BC87D70F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082C27-02EB-4B4A-A84F-7021AA79D4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1049</Words>
  <Application>Microsoft Office PowerPoint</Application>
  <PresentationFormat>Widescreen</PresentationFormat>
  <Paragraphs>53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Calibri</vt:lpstr>
      <vt:lpstr>Franklin Gothic Book</vt:lpstr>
      <vt:lpstr>Cortar</vt:lpstr>
      <vt:lpstr>13. A ÉTICA Cristã E OS Vícios</vt:lpstr>
      <vt:lpstr>Apresentação do PowerPoint</vt:lpstr>
      <vt:lpstr>INTRODUÇÃO</vt:lpstr>
      <vt:lpstr>1. Aspectos dos vícios</vt:lpstr>
      <vt:lpstr>Apresentação do PowerPoint</vt:lpstr>
      <vt:lpstr>Apresentação do PowerPoint</vt:lpstr>
      <vt:lpstr>2. A Bíblia e a questão dos vícios</vt:lpstr>
      <vt:lpstr>Apresentação do PowerPoint</vt:lpstr>
      <vt:lpstr>Apresentação do PowerPoint</vt:lpstr>
      <vt:lpstr>3 Vencendo os vícios</vt:lpstr>
      <vt:lpstr>Apresentação do PowerPoint</vt:lpstr>
      <vt:lpstr>Apresentação do PowerPoint</vt:lpstr>
      <vt:lpstr>O que a Bíblia diz sobre os vícios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 A ÉTICA Cristã E OS Vícios</dc:title>
  <dc:creator>Julio César Pereira</dc:creator>
  <cp:lastModifiedBy>Julio César Pereira</cp:lastModifiedBy>
  <cp:revision>5</cp:revision>
  <dcterms:created xsi:type="dcterms:W3CDTF">2020-12-23T20:11:21Z</dcterms:created>
  <dcterms:modified xsi:type="dcterms:W3CDTF">2020-12-24T01:31:53Z</dcterms:modified>
</cp:coreProperties>
</file>