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1" r:id="rId6"/>
    <p:sldId id="260" r:id="rId7"/>
    <p:sldId id="262" r:id="rId8"/>
    <p:sldId id="26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14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1BD5142-F6A5-4F7E-8B3C-E9A7BA0F2C07}" type="datetimeFigureOut">
              <a:rPr lang="pt-BR" smtClean="0"/>
              <a:t>10/01/2021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1030019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1BD5142-F6A5-4F7E-8B3C-E9A7BA0F2C07}" type="datetimeFigureOut">
              <a:rPr lang="pt-BR" smtClean="0"/>
              <a:t>10/01/2021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943912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C1BD5142-F6A5-4F7E-8B3C-E9A7BA0F2C07}" type="datetimeFigureOut">
              <a:rPr lang="pt-BR" smtClean="0"/>
              <a:t>10/01/2021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25200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1BD5142-F6A5-4F7E-8B3C-E9A7BA0F2C07}" type="datetimeFigureOut">
              <a:rPr lang="pt-BR" smtClean="0"/>
              <a:t>10/01/2021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1074966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629842" y="2505075"/>
            <a:ext cx="3868340"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4629150" y="2505075"/>
            <a:ext cx="3887391"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1BD5142-F6A5-4F7E-8B3C-E9A7BA0F2C07}" type="datetimeFigureOut">
              <a:rPr lang="pt-BR" smtClean="0"/>
              <a:t>10/01/2021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2760836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1BD5142-F6A5-4F7E-8B3C-E9A7BA0F2C07}" type="datetimeFigureOut">
              <a:rPr lang="pt-BR" smtClean="0"/>
              <a:t>10/01/2021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3754454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D5142-F6A5-4F7E-8B3C-E9A7BA0F2C07}" type="datetimeFigureOut">
              <a:rPr lang="pt-BR" smtClean="0"/>
              <a:t>10/01/2021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3378162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1BD5142-F6A5-4F7E-8B3C-E9A7BA0F2C07}" type="datetimeFigureOut">
              <a:rPr lang="pt-BR" smtClean="0"/>
              <a:t>10/01/2021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2531847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1BD5142-F6A5-4F7E-8B3C-E9A7BA0F2C07}" type="datetimeFigureOut">
              <a:rPr lang="pt-BR" smtClean="0"/>
              <a:t>10/01/2021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3732306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1BD5142-F6A5-4F7E-8B3C-E9A7BA0F2C07}" type="datetimeFigureOut">
              <a:rPr lang="pt-BR" smtClean="0"/>
              <a:t>10/01/2021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3196991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1BD5142-F6A5-4F7E-8B3C-E9A7BA0F2C07}" type="datetimeFigureOut">
              <a:rPr lang="pt-BR" smtClean="0"/>
              <a:t>10/01/2021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5D8525C-A414-487D-9252-94524FEEDC43}" type="slidenum">
              <a:rPr lang="pt-BR" smtClean="0"/>
              <a:t>‹nº›</a:t>
            </a:fld>
            <a:endParaRPr lang="pt-BR"/>
          </a:p>
        </p:txBody>
      </p:sp>
    </p:spTree>
    <p:extLst>
      <p:ext uri="{BB962C8B-B14F-4D97-AF65-F5344CB8AC3E}">
        <p14:creationId xmlns:p14="http://schemas.microsoft.com/office/powerpoint/2010/main" val="1166454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D5142-F6A5-4F7E-8B3C-E9A7BA0F2C07}" type="datetimeFigureOut">
              <a:rPr lang="pt-BR" smtClean="0"/>
              <a:t>10/01/2021</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D8525C-A414-487D-9252-94524FEEDC43}" type="slidenum">
              <a:rPr lang="pt-BR" smtClean="0"/>
              <a:t>‹nº›</a:t>
            </a:fld>
            <a:endParaRPr lang="pt-BR"/>
          </a:p>
        </p:txBody>
      </p:sp>
    </p:spTree>
    <p:extLst>
      <p:ext uri="{BB962C8B-B14F-4D97-AF65-F5344CB8AC3E}">
        <p14:creationId xmlns:p14="http://schemas.microsoft.com/office/powerpoint/2010/main" val="4101413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ra do aleijado no templo I Leia o trecho em At 3, 1-10">
            <a:extLst>
              <a:ext uri="{FF2B5EF4-FFF2-40B4-BE49-F238E27FC236}">
                <a16:creationId xmlns:a16="http://schemas.microsoft.com/office/drawing/2014/main" id="{1061AF40-9C02-44C6-9326-92399D17FA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7D4C8BF-DDB0-4C3E-BF53-5683329B715C}"/>
              </a:ext>
            </a:extLst>
          </p:cNvPr>
          <p:cNvSpPr>
            <a:spLocks noGrp="1"/>
          </p:cNvSpPr>
          <p:nvPr>
            <p:ph type="ctrTitle"/>
          </p:nvPr>
        </p:nvSpPr>
        <p:spPr>
          <a:xfrm>
            <a:off x="897674" y="4850781"/>
            <a:ext cx="7772400" cy="1427357"/>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pt-BR" dirty="0"/>
              <a:t>Por que ainda devemos ir à igreja</a:t>
            </a:r>
          </a:p>
        </p:txBody>
      </p:sp>
    </p:spTree>
    <p:extLst>
      <p:ext uri="{BB962C8B-B14F-4D97-AF65-F5344CB8AC3E}">
        <p14:creationId xmlns:p14="http://schemas.microsoft.com/office/powerpoint/2010/main" val="1597997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ura do aleijado no templo I Leia o trecho em At 3, 1-10">
            <a:extLst>
              <a:ext uri="{FF2B5EF4-FFF2-40B4-BE49-F238E27FC236}">
                <a16:creationId xmlns:a16="http://schemas.microsoft.com/office/drawing/2014/main" id="{EA871426-9EBB-4E22-8CC0-87770F865EB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88DE84D-1A66-4691-AC95-5AB0607010AC}"/>
              </a:ext>
            </a:extLst>
          </p:cNvPr>
          <p:cNvSpPr>
            <a:spLocks noGrp="1"/>
          </p:cNvSpPr>
          <p:nvPr>
            <p:ph type="title"/>
          </p:nvPr>
        </p:nvSpPr>
        <p:spPr>
          <a:xfrm>
            <a:off x="0" y="278780"/>
            <a:ext cx="2765505" cy="1958319"/>
          </a:xfrm>
        </p:spPr>
        <p:style>
          <a:lnRef idx="2">
            <a:schemeClr val="accent2"/>
          </a:lnRef>
          <a:fillRef idx="1">
            <a:schemeClr val="lt1"/>
          </a:fillRef>
          <a:effectRef idx="0">
            <a:schemeClr val="accent2"/>
          </a:effectRef>
          <a:fontRef idx="minor">
            <a:schemeClr val="dk1"/>
          </a:fontRef>
        </p:style>
        <p:txBody>
          <a:bodyPr>
            <a:normAutofit/>
          </a:bodyPr>
          <a:lstStyle/>
          <a:p>
            <a:r>
              <a:rPr lang="pt-BR" dirty="0"/>
              <a:t>Texto</a:t>
            </a:r>
            <a:br>
              <a:rPr lang="pt-BR" dirty="0"/>
            </a:br>
            <a:r>
              <a:rPr lang="pt-BR" sz="4400" dirty="0">
                <a:solidFill>
                  <a:srgbClr val="008080"/>
                </a:solidFill>
                <a:latin typeface="Georgia" panose="02040502050405020303" pitchFamily="18" charset="0"/>
              </a:rPr>
              <a:t>Atos 3:1-9</a:t>
            </a:r>
            <a:endParaRPr lang="pt-BR" dirty="0"/>
          </a:p>
        </p:txBody>
      </p:sp>
      <p:sp>
        <p:nvSpPr>
          <p:cNvPr id="5" name="CaixaDeTexto 4">
            <a:extLst>
              <a:ext uri="{FF2B5EF4-FFF2-40B4-BE49-F238E27FC236}">
                <a16:creationId xmlns:a16="http://schemas.microsoft.com/office/drawing/2014/main" id="{30308DCB-67E5-453C-87DE-7418BED0A42B}"/>
              </a:ext>
            </a:extLst>
          </p:cNvPr>
          <p:cNvSpPr txBox="1"/>
          <p:nvPr/>
        </p:nvSpPr>
        <p:spPr>
          <a:xfrm>
            <a:off x="2899317" y="454336"/>
            <a:ext cx="6110868" cy="59093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1800" dirty="0">
                <a:solidFill>
                  <a:srgbClr val="008080"/>
                </a:solidFill>
                <a:latin typeface="Georgia" panose="02040502050405020303" pitchFamily="18" charset="0"/>
              </a:rPr>
              <a:t>(1)</a:t>
            </a:r>
            <a:r>
              <a:rPr lang="pt-BR" sz="1800" dirty="0">
                <a:solidFill>
                  <a:prstClr val="black"/>
                </a:solidFill>
                <a:latin typeface="Georgia" panose="02040502050405020303" pitchFamily="18" charset="0"/>
              </a:rPr>
              <a:t>  E Pedro e João subiam juntos ao templo à hora da oração, a nona.</a:t>
            </a:r>
          </a:p>
          <a:p>
            <a:r>
              <a:rPr lang="pt-BR" sz="1800" dirty="0">
                <a:solidFill>
                  <a:srgbClr val="008080"/>
                </a:solidFill>
                <a:latin typeface="Georgia" panose="02040502050405020303" pitchFamily="18" charset="0"/>
              </a:rPr>
              <a:t>(2)</a:t>
            </a:r>
            <a:r>
              <a:rPr lang="pt-BR" sz="1800" dirty="0">
                <a:solidFill>
                  <a:prstClr val="black"/>
                </a:solidFill>
                <a:latin typeface="Georgia" panose="02040502050405020303" pitchFamily="18" charset="0"/>
              </a:rPr>
              <a:t>  E era trazido um homem que desde o ventre de sua mãe era coxo, o qual todos os dias punham à porta do templo, chamada Formosa, para pedir esmola aos que entravam.</a:t>
            </a:r>
          </a:p>
          <a:p>
            <a:r>
              <a:rPr lang="pt-BR" sz="1800" dirty="0">
                <a:solidFill>
                  <a:srgbClr val="008080"/>
                </a:solidFill>
                <a:latin typeface="Georgia" panose="02040502050405020303" pitchFamily="18" charset="0"/>
              </a:rPr>
              <a:t>(3)</a:t>
            </a:r>
            <a:r>
              <a:rPr lang="pt-BR" sz="1800" dirty="0">
                <a:solidFill>
                  <a:prstClr val="black"/>
                </a:solidFill>
                <a:latin typeface="Georgia" panose="02040502050405020303" pitchFamily="18" charset="0"/>
              </a:rPr>
              <a:t>  O qual, vendo a Pedro e a João que iam entrando no templo, pediu que lhe dessem uma esmola.</a:t>
            </a:r>
          </a:p>
          <a:p>
            <a:r>
              <a:rPr lang="pt-BR" sz="1800" dirty="0">
                <a:solidFill>
                  <a:srgbClr val="008080"/>
                </a:solidFill>
                <a:latin typeface="Georgia" panose="02040502050405020303" pitchFamily="18" charset="0"/>
              </a:rPr>
              <a:t>(4)</a:t>
            </a:r>
            <a:r>
              <a:rPr lang="pt-BR" sz="1800" dirty="0">
                <a:solidFill>
                  <a:prstClr val="black"/>
                </a:solidFill>
                <a:latin typeface="Georgia" panose="02040502050405020303" pitchFamily="18" charset="0"/>
              </a:rPr>
              <a:t>  E Pedro, com João, fitando os olhos nele, disse: Olha para nós.</a:t>
            </a:r>
          </a:p>
          <a:p>
            <a:r>
              <a:rPr lang="pt-BR" sz="1800" dirty="0">
                <a:solidFill>
                  <a:srgbClr val="008080"/>
                </a:solidFill>
                <a:latin typeface="Georgia" panose="02040502050405020303" pitchFamily="18" charset="0"/>
              </a:rPr>
              <a:t>(5)</a:t>
            </a:r>
            <a:r>
              <a:rPr lang="pt-BR" sz="1800" dirty="0">
                <a:solidFill>
                  <a:prstClr val="black"/>
                </a:solidFill>
                <a:latin typeface="Georgia" panose="02040502050405020303" pitchFamily="18" charset="0"/>
              </a:rPr>
              <a:t>  E olhou para eles, esperando receber deles alguma coisa.</a:t>
            </a:r>
          </a:p>
          <a:p>
            <a:r>
              <a:rPr lang="pt-BR" sz="1800" dirty="0">
                <a:solidFill>
                  <a:srgbClr val="008080"/>
                </a:solidFill>
                <a:latin typeface="Georgia" panose="02040502050405020303" pitchFamily="18" charset="0"/>
              </a:rPr>
              <a:t>(6)</a:t>
            </a:r>
            <a:r>
              <a:rPr lang="pt-BR" sz="1800" dirty="0">
                <a:solidFill>
                  <a:prstClr val="black"/>
                </a:solidFill>
                <a:latin typeface="Georgia" panose="02040502050405020303" pitchFamily="18" charset="0"/>
              </a:rPr>
              <a:t>  E disse Pedro: Não tenho prata nem ouro; mas o que tenho isso te dou. Em nome de Jesus Cristo, o Nazareno, levanta-te e anda.</a:t>
            </a:r>
          </a:p>
          <a:p>
            <a:r>
              <a:rPr lang="pt-BR" sz="1800" dirty="0">
                <a:solidFill>
                  <a:srgbClr val="008080"/>
                </a:solidFill>
                <a:latin typeface="Georgia" panose="02040502050405020303" pitchFamily="18" charset="0"/>
              </a:rPr>
              <a:t>(7)</a:t>
            </a:r>
            <a:r>
              <a:rPr lang="pt-BR" sz="1800" dirty="0">
                <a:solidFill>
                  <a:prstClr val="black"/>
                </a:solidFill>
                <a:latin typeface="Georgia" panose="02040502050405020303" pitchFamily="18" charset="0"/>
              </a:rPr>
              <a:t>  E, tomando-o pela mão direita, o levantou, e logo os seus pés e artelhos se firmaram.</a:t>
            </a:r>
          </a:p>
          <a:p>
            <a:r>
              <a:rPr lang="pt-BR" sz="1800" dirty="0">
                <a:solidFill>
                  <a:srgbClr val="008080"/>
                </a:solidFill>
                <a:latin typeface="Georgia" panose="02040502050405020303" pitchFamily="18" charset="0"/>
              </a:rPr>
              <a:t>(8)</a:t>
            </a:r>
            <a:r>
              <a:rPr lang="pt-BR" sz="1800" dirty="0">
                <a:solidFill>
                  <a:prstClr val="black"/>
                </a:solidFill>
                <a:latin typeface="Georgia" panose="02040502050405020303" pitchFamily="18" charset="0"/>
              </a:rPr>
              <a:t>  E, saltando ele, pôs-se em pé, e andou, e entrou com eles no templo, andando, e saltando, e louvando a Deus.</a:t>
            </a:r>
          </a:p>
          <a:p>
            <a:r>
              <a:rPr lang="pt-BR" sz="1800" dirty="0">
                <a:solidFill>
                  <a:srgbClr val="008080"/>
                </a:solidFill>
                <a:latin typeface="Georgia" panose="02040502050405020303" pitchFamily="18" charset="0"/>
              </a:rPr>
              <a:t>(9)</a:t>
            </a:r>
            <a:r>
              <a:rPr lang="pt-BR" sz="1800" dirty="0">
                <a:solidFill>
                  <a:prstClr val="black"/>
                </a:solidFill>
                <a:latin typeface="Georgia" panose="02040502050405020303" pitchFamily="18" charset="0"/>
              </a:rPr>
              <a:t>  E todo o povo o viu andar e louvar a Deus;</a:t>
            </a:r>
          </a:p>
          <a:p>
            <a:endParaRPr lang="pt-BR" sz="1800" dirty="0">
              <a:solidFill>
                <a:prstClr val="black"/>
              </a:solidFill>
              <a:latin typeface="Georgia" panose="02040502050405020303" pitchFamily="18" charset="0"/>
            </a:endParaRPr>
          </a:p>
        </p:txBody>
      </p:sp>
    </p:spTree>
    <p:extLst>
      <p:ext uri="{BB962C8B-B14F-4D97-AF65-F5344CB8AC3E}">
        <p14:creationId xmlns:p14="http://schemas.microsoft.com/office/powerpoint/2010/main" val="3334499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ra do aleijado no templo I Leia o trecho em At 3, 1-10">
            <a:extLst>
              <a:ext uri="{FF2B5EF4-FFF2-40B4-BE49-F238E27FC236}">
                <a16:creationId xmlns:a16="http://schemas.microsoft.com/office/drawing/2014/main" id="{1061AF40-9C02-44C6-9326-92399D17FA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06E76865-4FA1-4A4F-AEF3-C2ACB28F3C6C}"/>
              </a:ext>
            </a:extLst>
          </p:cNvPr>
          <p:cNvSpPr txBox="1"/>
          <p:nvPr/>
        </p:nvSpPr>
        <p:spPr>
          <a:xfrm>
            <a:off x="524107" y="1037062"/>
            <a:ext cx="2999678"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pt-BR" sz="4800" dirty="0"/>
              <a:t>introdução</a:t>
            </a:r>
          </a:p>
        </p:txBody>
      </p:sp>
      <p:sp>
        <p:nvSpPr>
          <p:cNvPr id="3" name="CaixaDeTexto 2">
            <a:extLst>
              <a:ext uri="{FF2B5EF4-FFF2-40B4-BE49-F238E27FC236}">
                <a16:creationId xmlns:a16="http://schemas.microsoft.com/office/drawing/2014/main" id="{C5E6979E-F178-4C46-B978-40931632EDFA}"/>
              </a:ext>
            </a:extLst>
          </p:cNvPr>
          <p:cNvSpPr txBox="1"/>
          <p:nvPr/>
        </p:nvSpPr>
        <p:spPr>
          <a:xfrm>
            <a:off x="312233" y="3572206"/>
            <a:ext cx="4348977" cy="313932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pt-BR" dirty="0"/>
              <a:t>É verdade que, algumas vezes, ir à Igreja pode não ser a mais agradável das experiências. Muitas coisas podem não nos agradar. Desde as músicas ou certo estilo de celebração para quem está em um primeiro contato, até certas desconfianças, conhecimento das imperfeições e certas desavenças experimentadas por quem já está um pouco mais comprometido. Mas quais dessas razões seriam suficientes para deixar de ir à Igreja?</a:t>
            </a:r>
          </a:p>
        </p:txBody>
      </p:sp>
      <p:sp>
        <p:nvSpPr>
          <p:cNvPr id="4" name="CaixaDeTexto 3">
            <a:extLst>
              <a:ext uri="{FF2B5EF4-FFF2-40B4-BE49-F238E27FC236}">
                <a16:creationId xmlns:a16="http://schemas.microsoft.com/office/drawing/2014/main" id="{F87BFE4F-E68E-451C-A5C2-DF195B028C4F}"/>
              </a:ext>
            </a:extLst>
          </p:cNvPr>
          <p:cNvSpPr txBox="1"/>
          <p:nvPr/>
        </p:nvSpPr>
        <p:spPr>
          <a:xfrm>
            <a:off x="5104471" y="5721685"/>
            <a:ext cx="3596268"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pt-BR" dirty="0"/>
              <a:t>Aprenda neste estudo por que ainda precisamos ir à igreja</a:t>
            </a:r>
          </a:p>
        </p:txBody>
      </p:sp>
    </p:spTree>
    <p:extLst>
      <p:ext uri="{BB962C8B-B14F-4D97-AF65-F5344CB8AC3E}">
        <p14:creationId xmlns:p14="http://schemas.microsoft.com/office/powerpoint/2010/main" val="2779056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017435-8502-44F8-AB2D-59079B7E7283}"/>
              </a:ext>
            </a:extLst>
          </p:cNvPr>
          <p:cNvSpPr>
            <a:spLocks noGrp="1"/>
          </p:cNvSpPr>
          <p:nvPr>
            <p:ph type="title"/>
          </p:nvPr>
        </p:nvSpPr>
        <p:spPr/>
        <p:txBody>
          <a:bodyPr/>
          <a:lstStyle/>
          <a:p>
            <a:endParaRPr lang="pt-BR" dirty="0"/>
          </a:p>
        </p:txBody>
      </p:sp>
      <p:sp>
        <p:nvSpPr>
          <p:cNvPr id="3" name="Espaço Reservado para Conteúdo 2">
            <a:extLst>
              <a:ext uri="{FF2B5EF4-FFF2-40B4-BE49-F238E27FC236}">
                <a16:creationId xmlns:a16="http://schemas.microsoft.com/office/drawing/2014/main" id="{30BAE1E8-218D-42A3-ADAC-02D1B16B97D4}"/>
              </a:ext>
            </a:extLst>
          </p:cNvPr>
          <p:cNvSpPr>
            <a:spLocks noGrp="1"/>
          </p:cNvSpPr>
          <p:nvPr>
            <p:ph idx="1"/>
          </p:nvPr>
        </p:nvSpPr>
        <p:spPr/>
        <p:txBody>
          <a:bodyPr/>
          <a:lstStyle/>
          <a:p>
            <a:endParaRPr lang="pt-BR" dirty="0"/>
          </a:p>
        </p:txBody>
      </p:sp>
      <p:pic>
        <p:nvPicPr>
          <p:cNvPr id="6" name="Picture 4" descr="Cura do aleijado no templo I Leia o trecho em At 3, 1-10">
            <a:extLst>
              <a:ext uri="{FF2B5EF4-FFF2-40B4-BE49-F238E27FC236}">
                <a16:creationId xmlns:a16="http://schemas.microsoft.com/office/drawing/2014/main" id="{0DFD2741-EB46-4C11-A70D-4E8D52A9F426}"/>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7B161F05-4964-49F0-83E9-078845B8A27B}"/>
              </a:ext>
            </a:extLst>
          </p:cNvPr>
          <p:cNvSpPr txBox="1"/>
          <p:nvPr/>
        </p:nvSpPr>
        <p:spPr>
          <a:xfrm>
            <a:off x="289933" y="432631"/>
            <a:ext cx="6623823" cy="144655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txBody>
          <a:bodyPr wrap="square" rtlCol="0">
            <a:spAutoFit/>
          </a:bodyPr>
          <a:lstStyle/>
          <a:p>
            <a:r>
              <a:rPr lang="pt-BR" sz="4400" dirty="0">
                <a:solidFill>
                  <a:schemeClr val="bg1"/>
                </a:solidFill>
              </a:rPr>
              <a:t>Por que ainda devemos ir a igreja?</a:t>
            </a:r>
          </a:p>
        </p:txBody>
      </p:sp>
      <p:sp>
        <p:nvSpPr>
          <p:cNvPr id="9" name="CaixaDeTexto 8">
            <a:extLst>
              <a:ext uri="{FF2B5EF4-FFF2-40B4-BE49-F238E27FC236}">
                <a16:creationId xmlns:a16="http://schemas.microsoft.com/office/drawing/2014/main" id="{AEC65319-1AB4-4C5B-B9FD-C273A831A615}"/>
              </a:ext>
            </a:extLst>
          </p:cNvPr>
          <p:cNvSpPr txBox="1"/>
          <p:nvPr/>
        </p:nvSpPr>
        <p:spPr>
          <a:xfrm>
            <a:off x="289933" y="2710651"/>
            <a:ext cx="4199828" cy="353943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txBody>
          <a:bodyPr wrap="square">
            <a:spAutoFit/>
          </a:bodyPr>
          <a:lstStyle/>
          <a:p>
            <a:r>
              <a:rPr lang="pt-BR" sz="3200" dirty="0">
                <a:solidFill>
                  <a:schemeClr val="bg1"/>
                </a:solidFill>
              </a:rPr>
              <a:t>1. Porque a Igreja é o Corpo de Cristo. </a:t>
            </a:r>
          </a:p>
          <a:p>
            <a:r>
              <a:rPr lang="pt-BR" sz="3200" dirty="0">
                <a:solidFill>
                  <a:schemeClr val="bg1"/>
                </a:solidFill>
              </a:rPr>
              <a:t>Nenhum membro de um corpo pode subsistir sozinho, sem o resto do corpo. (1 Co. 12.12,21-22)</a:t>
            </a:r>
          </a:p>
        </p:txBody>
      </p:sp>
      <p:sp>
        <p:nvSpPr>
          <p:cNvPr id="8" name="CaixaDeTexto 7">
            <a:extLst>
              <a:ext uri="{FF2B5EF4-FFF2-40B4-BE49-F238E27FC236}">
                <a16:creationId xmlns:a16="http://schemas.microsoft.com/office/drawing/2014/main" id="{74C67C8A-354A-4AC7-A6C2-25F70087EAF7}"/>
              </a:ext>
            </a:extLst>
          </p:cNvPr>
          <p:cNvSpPr txBox="1"/>
          <p:nvPr/>
        </p:nvSpPr>
        <p:spPr>
          <a:xfrm>
            <a:off x="4654241" y="2055815"/>
            <a:ext cx="4199826" cy="39703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pt-BR" sz="1800" dirty="0">
                <a:solidFill>
                  <a:srgbClr val="008080"/>
                </a:solidFill>
                <a:latin typeface="Georgia" panose="02040502050405020303" pitchFamily="18" charset="0"/>
              </a:rPr>
              <a:t>1 Coríntios 12:12</a:t>
            </a:r>
            <a:endParaRPr lang="pt-BR" sz="1800" dirty="0">
              <a:solidFill>
                <a:prstClr val="black"/>
              </a:solidFill>
              <a:latin typeface="Georgia" panose="02040502050405020303" pitchFamily="18" charset="0"/>
            </a:endParaRPr>
          </a:p>
          <a:p>
            <a:pPr marL="342900" indent="-342900">
              <a:buAutoNum type="arabicParenBoth" startAt="12"/>
            </a:pPr>
            <a:r>
              <a:rPr lang="pt-BR" sz="1800" dirty="0">
                <a:solidFill>
                  <a:prstClr val="black"/>
                </a:solidFill>
                <a:latin typeface="Georgia" panose="02040502050405020303" pitchFamily="18" charset="0"/>
              </a:rPr>
              <a:t>Porque, assim como o corpo é um, e tem muitos membros, e todos os membros, sendo muitos, são um só corpo, assim é Cristo também.</a:t>
            </a:r>
          </a:p>
          <a:p>
            <a:r>
              <a:rPr lang="pt-BR" sz="1800" dirty="0">
                <a:solidFill>
                  <a:srgbClr val="008080"/>
                </a:solidFill>
                <a:latin typeface="Georgia" panose="02040502050405020303" pitchFamily="18" charset="0"/>
              </a:rPr>
              <a:t>1 Coríntios 12:22-23</a:t>
            </a:r>
            <a:endParaRPr lang="pt-BR" sz="1800" dirty="0">
              <a:solidFill>
                <a:prstClr val="black"/>
              </a:solidFill>
              <a:latin typeface="Georgia" panose="02040502050405020303" pitchFamily="18" charset="0"/>
            </a:endParaRPr>
          </a:p>
          <a:p>
            <a:r>
              <a:rPr lang="pt-BR" sz="1800" dirty="0">
                <a:solidFill>
                  <a:srgbClr val="008080"/>
                </a:solidFill>
                <a:latin typeface="Georgia" panose="02040502050405020303" pitchFamily="18" charset="0"/>
              </a:rPr>
              <a:t>(22)</a:t>
            </a:r>
            <a:r>
              <a:rPr lang="pt-BR" sz="1800" dirty="0">
                <a:solidFill>
                  <a:prstClr val="black"/>
                </a:solidFill>
                <a:latin typeface="Georgia" panose="02040502050405020303" pitchFamily="18" charset="0"/>
              </a:rPr>
              <a:t>  Antes, os membros do corpo que parecem ser os mais fracos são necessários;</a:t>
            </a:r>
          </a:p>
          <a:p>
            <a:r>
              <a:rPr lang="pt-BR" sz="1800" dirty="0">
                <a:solidFill>
                  <a:srgbClr val="008080"/>
                </a:solidFill>
                <a:latin typeface="Georgia" panose="02040502050405020303" pitchFamily="18" charset="0"/>
              </a:rPr>
              <a:t>(23)</a:t>
            </a:r>
            <a:r>
              <a:rPr lang="pt-BR" sz="1800" dirty="0">
                <a:solidFill>
                  <a:prstClr val="black"/>
                </a:solidFill>
                <a:latin typeface="Georgia" panose="02040502050405020303" pitchFamily="18" charset="0"/>
              </a:rPr>
              <a:t>  E os que reputamos serem menos honrosos no corpo, a esses honramos muito mais; e aos que em nós são menos decorosos damos muito mais honra.</a:t>
            </a:r>
          </a:p>
        </p:txBody>
      </p:sp>
    </p:spTree>
    <p:extLst>
      <p:ext uri="{BB962C8B-B14F-4D97-AF65-F5344CB8AC3E}">
        <p14:creationId xmlns:p14="http://schemas.microsoft.com/office/powerpoint/2010/main" val="360445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017435-8502-44F8-AB2D-59079B7E7283}"/>
              </a:ext>
            </a:extLst>
          </p:cNvPr>
          <p:cNvSpPr>
            <a:spLocks noGrp="1"/>
          </p:cNvSpPr>
          <p:nvPr>
            <p:ph type="title"/>
          </p:nvPr>
        </p:nvSpPr>
        <p:spPr/>
        <p:txBody>
          <a:bodyPr/>
          <a:lstStyle/>
          <a:p>
            <a:endParaRPr lang="pt-BR" dirty="0"/>
          </a:p>
        </p:txBody>
      </p:sp>
      <p:sp>
        <p:nvSpPr>
          <p:cNvPr id="3" name="Espaço Reservado para Conteúdo 2">
            <a:extLst>
              <a:ext uri="{FF2B5EF4-FFF2-40B4-BE49-F238E27FC236}">
                <a16:creationId xmlns:a16="http://schemas.microsoft.com/office/drawing/2014/main" id="{30BAE1E8-218D-42A3-ADAC-02D1B16B97D4}"/>
              </a:ext>
            </a:extLst>
          </p:cNvPr>
          <p:cNvSpPr>
            <a:spLocks noGrp="1"/>
          </p:cNvSpPr>
          <p:nvPr>
            <p:ph idx="1"/>
          </p:nvPr>
        </p:nvSpPr>
        <p:spPr/>
        <p:txBody>
          <a:bodyPr/>
          <a:lstStyle/>
          <a:p>
            <a:endParaRPr lang="pt-BR" dirty="0"/>
          </a:p>
        </p:txBody>
      </p:sp>
      <p:pic>
        <p:nvPicPr>
          <p:cNvPr id="6" name="Picture 4" descr="Cura do aleijado no templo I Leia o trecho em At 3, 1-10">
            <a:extLst>
              <a:ext uri="{FF2B5EF4-FFF2-40B4-BE49-F238E27FC236}">
                <a16:creationId xmlns:a16="http://schemas.microsoft.com/office/drawing/2014/main" id="{0DFD2741-EB46-4C11-A70D-4E8D52A9F426}"/>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7B161F05-4964-49F0-83E9-078845B8A27B}"/>
              </a:ext>
            </a:extLst>
          </p:cNvPr>
          <p:cNvSpPr txBox="1"/>
          <p:nvPr/>
        </p:nvSpPr>
        <p:spPr>
          <a:xfrm>
            <a:off x="372172" y="365126"/>
            <a:ext cx="6809213" cy="156966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txBody>
          <a:bodyPr wrap="square" rtlCol="0">
            <a:spAutoFit/>
          </a:bodyPr>
          <a:lstStyle/>
          <a:p>
            <a:r>
              <a:rPr lang="pt-BR" sz="4800" dirty="0">
                <a:solidFill>
                  <a:schemeClr val="bg1"/>
                </a:solidFill>
              </a:rPr>
              <a:t>Por que ainda devemos ir a igreja?</a:t>
            </a:r>
          </a:p>
        </p:txBody>
      </p:sp>
      <p:sp>
        <p:nvSpPr>
          <p:cNvPr id="9" name="CaixaDeTexto 8">
            <a:extLst>
              <a:ext uri="{FF2B5EF4-FFF2-40B4-BE49-F238E27FC236}">
                <a16:creationId xmlns:a16="http://schemas.microsoft.com/office/drawing/2014/main" id="{AEC65319-1AB4-4C5B-B9FD-C273A831A615}"/>
              </a:ext>
            </a:extLst>
          </p:cNvPr>
          <p:cNvSpPr txBox="1"/>
          <p:nvPr/>
        </p:nvSpPr>
        <p:spPr>
          <a:xfrm>
            <a:off x="539440" y="2368670"/>
            <a:ext cx="3408091" cy="255454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txBody>
          <a:bodyPr wrap="square">
            <a:spAutoFit/>
          </a:bodyPr>
          <a:lstStyle/>
          <a:p>
            <a:r>
              <a:rPr lang="pt-BR" sz="3200" dirty="0">
                <a:solidFill>
                  <a:schemeClr val="bg1"/>
                </a:solidFill>
              </a:rPr>
              <a:t>2. Porque precisamos estar em comunhão uns com outros</a:t>
            </a:r>
          </a:p>
          <a:p>
            <a:r>
              <a:rPr lang="pt-BR" sz="3200" dirty="0">
                <a:solidFill>
                  <a:schemeClr val="bg1"/>
                </a:solidFill>
              </a:rPr>
              <a:t>(Col. 3.15-16)</a:t>
            </a:r>
          </a:p>
        </p:txBody>
      </p:sp>
      <p:sp>
        <p:nvSpPr>
          <p:cNvPr id="10" name="CaixaDeTexto 9">
            <a:extLst>
              <a:ext uri="{FF2B5EF4-FFF2-40B4-BE49-F238E27FC236}">
                <a16:creationId xmlns:a16="http://schemas.microsoft.com/office/drawing/2014/main" id="{49D5E932-17EC-4B0B-822B-5DAD0FC3D1EB}"/>
              </a:ext>
            </a:extLst>
          </p:cNvPr>
          <p:cNvSpPr txBox="1"/>
          <p:nvPr/>
        </p:nvSpPr>
        <p:spPr>
          <a:xfrm>
            <a:off x="4493942" y="2032255"/>
            <a:ext cx="4650058" cy="406265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2000" dirty="0">
                <a:solidFill>
                  <a:srgbClr val="008080"/>
                </a:solidFill>
                <a:latin typeface="Georgia" panose="02040502050405020303" pitchFamily="18" charset="0"/>
              </a:rPr>
              <a:t>Hebreus 10:23-25</a:t>
            </a:r>
            <a:endParaRPr lang="pt-BR" sz="2000" dirty="0">
              <a:solidFill>
                <a:prstClr val="black"/>
              </a:solidFill>
              <a:latin typeface="Georgia" panose="02040502050405020303" pitchFamily="18" charset="0"/>
            </a:endParaRPr>
          </a:p>
          <a:p>
            <a:r>
              <a:rPr lang="pt-BR" sz="2000" dirty="0">
                <a:solidFill>
                  <a:srgbClr val="008080"/>
                </a:solidFill>
                <a:latin typeface="Georgia" panose="02040502050405020303" pitchFamily="18" charset="0"/>
              </a:rPr>
              <a:t>(23)</a:t>
            </a:r>
            <a:r>
              <a:rPr lang="pt-BR" sz="2000" dirty="0">
                <a:solidFill>
                  <a:prstClr val="black"/>
                </a:solidFill>
                <a:latin typeface="Georgia" panose="02040502050405020303" pitchFamily="18" charset="0"/>
              </a:rPr>
              <a:t>  Retenhamos firmes a confissão da nossa esperança; porque fiel é o que prometeu.</a:t>
            </a:r>
          </a:p>
          <a:p>
            <a:r>
              <a:rPr lang="pt-BR" sz="2000" dirty="0">
                <a:solidFill>
                  <a:srgbClr val="008080"/>
                </a:solidFill>
                <a:latin typeface="Georgia" panose="02040502050405020303" pitchFamily="18" charset="0"/>
              </a:rPr>
              <a:t>(24)</a:t>
            </a:r>
            <a:r>
              <a:rPr lang="pt-BR" sz="2000" dirty="0">
                <a:solidFill>
                  <a:prstClr val="black"/>
                </a:solidFill>
                <a:latin typeface="Georgia" panose="02040502050405020303" pitchFamily="18" charset="0"/>
              </a:rPr>
              <a:t>  E consideremo-nos uns aos outros, para nos estimularmos ao amor e ás boas obras,</a:t>
            </a:r>
          </a:p>
          <a:p>
            <a:r>
              <a:rPr lang="pt-BR" sz="2000" dirty="0">
                <a:solidFill>
                  <a:srgbClr val="008080"/>
                </a:solidFill>
                <a:latin typeface="Georgia" panose="02040502050405020303" pitchFamily="18" charset="0"/>
              </a:rPr>
              <a:t>(25)</a:t>
            </a:r>
            <a:r>
              <a:rPr lang="pt-BR" sz="2000" dirty="0">
                <a:solidFill>
                  <a:prstClr val="black"/>
                </a:solidFill>
                <a:latin typeface="Georgia" panose="02040502050405020303" pitchFamily="18" charset="0"/>
              </a:rPr>
              <a:t>  Não deixando a nossa congregação, como é costume de alguns, antes admoestando-nos uns aos outros; e tanto mais, quanto vedes que se vai aproximando aquele dia.</a:t>
            </a:r>
          </a:p>
          <a:p>
            <a:endParaRPr lang="pt-BR" sz="1800" dirty="0">
              <a:solidFill>
                <a:prstClr val="black"/>
              </a:solidFill>
              <a:latin typeface="Georgia" panose="02040502050405020303" pitchFamily="18" charset="0"/>
            </a:endParaRPr>
          </a:p>
        </p:txBody>
      </p:sp>
    </p:spTree>
    <p:extLst>
      <p:ext uri="{BB962C8B-B14F-4D97-AF65-F5344CB8AC3E}">
        <p14:creationId xmlns:p14="http://schemas.microsoft.com/office/powerpoint/2010/main" val="416671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017435-8502-44F8-AB2D-59079B7E7283}"/>
              </a:ext>
            </a:extLst>
          </p:cNvPr>
          <p:cNvSpPr>
            <a:spLocks noGrp="1"/>
          </p:cNvSpPr>
          <p:nvPr>
            <p:ph type="title"/>
          </p:nvPr>
        </p:nvSpPr>
        <p:spPr/>
        <p:txBody>
          <a:bodyPr/>
          <a:lstStyle/>
          <a:p>
            <a:endParaRPr lang="pt-BR" dirty="0"/>
          </a:p>
        </p:txBody>
      </p:sp>
      <p:sp>
        <p:nvSpPr>
          <p:cNvPr id="3" name="Espaço Reservado para Conteúdo 2">
            <a:extLst>
              <a:ext uri="{FF2B5EF4-FFF2-40B4-BE49-F238E27FC236}">
                <a16:creationId xmlns:a16="http://schemas.microsoft.com/office/drawing/2014/main" id="{30BAE1E8-218D-42A3-ADAC-02D1B16B97D4}"/>
              </a:ext>
            </a:extLst>
          </p:cNvPr>
          <p:cNvSpPr>
            <a:spLocks noGrp="1"/>
          </p:cNvSpPr>
          <p:nvPr>
            <p:ph idx="1"/>
          </p:nvPr>
        </p:nvSpPr>
        <p:spPr/>
        <p:txBody>
          <a:bodyPr/>
          <a:lstStyle/>
          <a:p>
            <a:endParaRPr lang="pt-BR" dirty="0"/>
          </a:p>
        </p:txBody>
      </p:sp>
      <p:pic>
        <p:nvPicPr>
          <p:cNvPr id="6" name="Picture 4" descr="Cura do aleijado no templo I Leia o trecho em At 3, 1-10">
            <a:extLst>
              <a:ext uri="{FF2B5EF4-FFF2-40B4-BE49-F238E27FC236}">
                <a16:creationId xmlns:a16="http://schemas.microsoft.com/office/drawing/2014/main" id="{0DFD2741-EB46-4C11-A70D-4E8D52A9F426}"/>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
            <a:ext cx="9144000" cy="6779941"/>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7B161F05-4964-49F0-83E9-078845B8A27B}"/>
              </a:ext>
            </a:extLst>
          </p:cNvPr>
          <p:cNvSpPr txBox="1"/>
          <p:nvPr/>
        </p:nvSpPr>
        <p:spPr>
          <a:xfrm>
            <a:off x="372172" y="272787"/>
            <a:ext cx="5861360" cy="144655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txBody>
          <a:bodyPr wrap="square" rtlCol="0">
            <a:spAutoFit/>
          </a:bodyPr>
          <a:lstStyle/>
          <a:p>
            <a:r>
              <a:rPr lang="pt-BR" sz="4400" dirty="0">
                <a:solidFill>
                  <a:schemeClr val="bg1"/>
                </a:solidFill>
              </a:rPr>
              <a:t>Por que ainda devemos ir a igreja?</a:t>
            </a:r>
          </a:p>
        </p:txBody>
      </p:sp>
      <p:sp>
        <p:nvSpPr>
          <p:cNvPr id="9" name="CaixaDeTexto 8">
            <a:extLst>
              <a:ext uri="{FF2B5EF4-FFF2-40B4-BE49-F238E27FC236}">
                <a16:creationId xmlns:a16="http://schemas.microsoft.com/office/drawing/2014/main" id="{AEC65319-1AB4-4C5B-B9FD-C273A831A615}"/>
              </a:ext>
            </a:extLst>
          </p:cNvPr>
          <p:cNvSpPr txBox="1"/>
          <p:nvPr/>
        </p:nvSpPr>
        <p:spPr>
          <a:xfrm>
            <a:off x="372172" y="4001294"/>
            <a:ext cx="6017477" cy="156966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txBody>
          <a:bodyPr wrap="square">
            <a:spAutoFit/>
          </a:bodyPr>
          <a:lstStyle/>
          <a:p>
            <a:r>
              <a:rPr lang="pt-BR" sz="3200" dirty="0">
                <a:solidFill>
                  <a:schemeClr val="bg1"/>
                </a:solidFill>
              </a:rPr>
              <a:t>3. Porque a convivência com pessoas imperfeitas e que nos fazem perfeitos (Col. 3.13; Ef. 4.1)</a:t>
            </a:r>
          </a:p>
        </p:txBody>
      </p:sp>
    </p:spTree>
    <p:extLst>
      <p:ext uri="{BB962C8B-B14F-4D97-AF65-F5344CB8AC3E}">
        <p14:creationId xmlns:p14="http://schemas.microsoft.com/office/powerpoint/2010/main" val="108513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017435-8502-44F8-AB2D-59079B7E7283}"/>
              </a:ext>
            </a:extLst>
          </p:cNvPr>
          <p:cNvSpPr>
            <a:spLocks noGrp="1"/>
          </p:cNvSpPr>
          <p:nvPr>
            <p:ph type="title"/>
          </p:nvPr>
        </p:nvSpPr>
        <p:spPr/>
        <p:txBody>
          <a:bodyPr/>
          <a:lstStyle/>
          <a:p>
            <a:endParaRPr lang="pt-BR" dirty="0"/>
          </a:p>
        </p:txBody>
      </p:sp>
      <p:sp>
        <p:nvSpPr>
          <p:cNvPr id="3" name="Espaço Reservado para Conteúdo 2">
            <a:extLst>
              <a:ext uri="{FF2B5EF4-FFF2-40B4-BE49-F238E27FC236}">
                <a16:creationId xmlns:a16="http://schemas.microsoft.com/office/drawing/2014/main" id="{30BAE1E8-218D-42A3-ADAC-02D1B16B97D4}"/>
              </a:ext>
            </a:extLst>
          </p:cNvPr>
          <p:cNvSpPr>
            <a:spLocks noGrp="1"/>
          </p:cNvSpPr>
          <p:nvPr>
            <p:ph idx="1"/>
          </p:nvPr>
        </p:nvSpPr>
        <p:spPr/>
        <p:txBody>
          <a:bodyPr/>
          <a:lstStyle/>
          <a:p>
            <a:endParaRPr lang="pt-BR" dirty="0"/>
          </a:p>
        </p:txBody>
      </p:sp>
      <p:pic>
        <p:nvPicPr>
          <p:cNvPr id="6" name="Picture 4" descr="Cura do aleijado no templo I Leia o trecho em At 3, 1-10">
            <a:extLst>
              <a:ext uri="{FF2B5EF4-FFF2-40B4-BE49-F238E27FC236}">
                <a16:creationId xmlns:a16="http://schemas.microsoft.com/office/drawing/2014/main" id="{0DFD2741-EB46-4C11-A70D-4E8D52A9F426}"/>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0"/>
            <a:ext cx="9065941"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CaixaDeTexto 9">
            <a:extLst>
              <a:ext uri="{FF2B5EF4-FFF2-40B4-BE49-F238E27FC236}">
                <a16:creationId xmlns:a16="http://schemas.microsoft.com/office/drawing/2014/main" id="{F036CE45-BBD8-4DC5-B1BB-C0857669468D}"/>
              </a:ext>
            </a:extLst>
          </p:cNvPr>
          <p:cNvSpPr txBox="1"/>
          <p:nvPr/>
        </p:nvSpPr>
        <p:spPr>
          <a:xfrm>
            <a:off x="150542" y="117693"/>
            <a:ext cx="8842915" cy="67403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2400" dirty="0">
                <a:solidFill>
                  <a:srgbClr val="008080"/>
                </a:solidFill>
                <a:latin typeface="Georgia" panose="02040502050405020303" pitchFamily="18" charset="0"/>
              </a:rPr>
              <a:t>Colossenses 3:13</a:t>
            </a:r>
            <a:endParaRPr lang="pt-BR" sz="2400" dirty="0">
              <a:solidFill>
                <a:prstClr val="black"/>
              </a:solidFill>
              <a:latin typeface="Georgia" panose="02040502050405020303" pitchFamily="18" charset="0"/>
            </a:endParaRPr>
          </a:p>
          <a:p>
            <a:pPr marL="342900" indent="-342900">
              <a:buAutoNum type="arabicParenBoth" startAt="13"/>
            </a:pPr>
            <a:r>
              <a:rPr lang="pt-BR" sz="2400" dirty="0">
                <a:solidFill>
                  <a:prstClr val="black"/>
                </a:solidFill>
                <a:latin typeface="Georgia" panose="02040502050405020303" pitchFamily="18" charset="0"/>
              </a:rPr>
              <a:t>Suportando-vos uns aos outros, e perdoando-vos uns aos outros, se alguém tiver queixa contra outro; assim como Cristo vos perdoou, assim fazei vós também.</a:t>
            </a:r>
          </a:p>
          <a:p>
            <a:r>
              <a:rPr lang="pt-BR" sz="2400" dirty="0">
                <a:solidFill>
                  <a:srgbClr val="008080"/>
                </a:solidFill>
                <a:latin typeface="Georgia" panose="02040502050405020303" pitchFamily="18" charset="0"/>
              </a:rPr>
              <a:t>Efésios 4:1-7</a:t>
            </a:r>
            <a:endParaRPr lang="pt-BR" sz="2400" dirty="0">
              <a:solidFill>
                <a:prstClr val="black"/>
              </a:solidFill>
              <a:latin typeface="Georgia" panose="02040502050405020303" pitchFamily="18" charset="0"/>
            </a:endParaRPr>
          </a:p>
          <a:p>
            <a:r>
              <a:rPr lang="pt-BR" sz="2400" dirty="0">
                <a:solidFill>
                  <a:srgbClr val="008080"/>
                </a:solidFill>
                <a:latin typeface="Georgia" panose="02040502050405020303" pitchFamily="18" charset="0"/>
              </a:rPr>
              <a:t>(1)</a:t>
            </a:r>
            <a:r>
              <a:rPr lang="pt-BR" sz="2400" dirty="0">
                <a:solidFill>
                  <a:prstClr val="black"/>
                </a:solidFill>
                <a:latin typeface="Georgia" panose="02040502050405020303" pitchFamily="18" charset="0"/>
              </a:rPr>
              <a:t>  Rogo-vos, pois, eu, o preso do Senhor, que andeis como é digno da vocação com que fostes chamados,</a:t>
            </a:r>
          </a:p>
          <a:p>
            <a:r>
              <a:rPr lang="pt-BR" sz="2400" dirty="0">
                <a:solidFill>
                  <a:srgbClr val="008080"/>
                </a:solidFill>
                <a:latin typeface="Georgia" panose="02040502050405020303" pitchFamily="18" charset="0"/>
              </a:rPr>
              <a:t>(2)</a:t>
            </a:r>
            <a:r>
              <a:rPr lang="pt-BR" sz="2400" dirty="0">
                <a:solidFill>
                  <a:prstClr val="black"/>
                </a:solidFill>
                <a:latin typeface="Georgia" panose="02040502050405020303" pitchFamily="18" charset="0"/>
              </a:rPr>
              <a:t>  Com toda a humildade e mansidão, com longanimidade, suportando-vos uns aos outros em amor,</a:t>
            </a:r>
          </a:p>
          <a:p>
            <a:r>
              <a:rPr lang="pt-BR" sz="2400" dirty="0">
                <a:solidFill>
                  <a:srgbClr val="008080"/>
                </a:solidFill>
                <a:latin typeface="Georgia" panose="02040502050405020303" pitchFamily="18" charset="0"/>
              </a:rPr>
              <a:t>(3)</a:t>
            </a:r>
            <a:r>
              <a:rPr lang="pt-BR" sz="2400" dirty="0">
                <a:solidFill>
                  <a:prstClr val="black"/>
                </a:solidFill>
                <a:latin typeface="Georgia" panose="02040502050405020303" pitchFamily="18" charset="0"/>
              </a:rPr>
              <a:t>  Procurando guardar a unidade do Espírito pelo vínculo da paz.</a:t>
            </a:r>
          </a:p>
          <a:p>
            <a:r>
              <a:rPr lang="pt-BR" sz="2400" dirty="0">
                <a:solidFill>
                  <a:srgbClr val="008080"/>
                </a:solidFill>
                <a:latin typeface="Georgia" panose="02040502050405020303" pitchFamily="18" charset="0"/>
              </a:rPr>
              <a:t>(4)</a:t>
            </a:r>
            <a:r>
              <a:rPr lang="pt-BR" sz="2400" dirty="0">
                <a:solidFill>
                  <a:prstClr val="black"/>
                </a:solidFill>
                <a:latin typeface="Georgia" panose="02040502050405020303" pitchFamily="18" charset="0"/>
              </a:rPr>
              <a:t>  Há um só corpo e um só Espírito, como também fostes chamados em uma só esperança da vossa vocação;</a:t>
            </a:r>
          </a:p>
          <a:p>
            <a:r>
              <a:rPr lang="pt-BR" sz="2400" dirty="0">
                <a:solidFill>
                  <a:srgbClr val="008080"/>
                </a:solidFill>
                <a:latin typeface="Georgia" panose="02040502050405020303" pitchFamily="18" charset="0"/>
              </a:rPr>
              <a:t>(5)</a:t>
            </a:r>
            <a:r>
              <a:rPr lang="pt-BR" sz="2400" dirty="0">
                <a:solidFill>
                  <a:prstClr val="black"/>
                </a:solidFill>
                <a:latin typeface="Georgia" panose="02040502050405020303" pitchFamily="18" charset="0"/>
              </a:rPr>
              <a:t>  Um só Senhor, uma só fé, um só batismo;</a:t>
            </a:r>
          </a:p>
          <a:p>
            <a:r>
              <a:rPr lang="pt-BR" sz="2400" dirty="0">
                <a:solidFill>
                  <a:srgbClr val="008080"/>
                </a:solidFill>
                <a:latin typeface="Georgia" panose="02040502050405020303" pitchFamily="18" charset="0"/>
              </a:rPr>
              <a:t>(6)</a:t>
            </a:r>
            <a:r>
              <a:rPr lang="pt-BR" sz="2400" dirty="0">
                <a:solidFill>
                  <a:prstClr val="black"/>
                </a:solidFill>
                <a:latin typeface="Georgia" panose="02040502050405020303" pitchFamily="18" charset="0"/>
              </a:rPr>
              <a:t>  Um só Deus e Pai de todos, o qual é sobre todos, e por todos e em todos vós.</a:t>
            </a:r>
          </a:p>
          <a:p>
            <a:r>
              <a:rPr lang="pt-BR" sz="2400" dirty="0">
                <a:solidFill>
                  <a:srgbClr val="008080"/>
                </a:solidFill>
                <a:latin typeface="Georgia" panose="02040502050405020303" pitchFamily="18" charset="0"/>
              </a:rPr>
              <a:t>(7)</a:t>
            </a:r>
            <a:r>
              <a:rPr lang="pt-BR" sz="2400" dirty="0">
                <a:solidFill>
                  <a:prstClr val="black"/>
                </a:solidFill>
                <a:latin typeface="Georgia" panose="02040502050405020303" pitchFamily="18" charset="0"/>
              </a:rPr>
              <a:t>  Mas a graça foi dada a cada um de nós segundo a medida do dom de Cristo.</a:t>
            </a:r>
          </a:p>
        </p:txBody>
      </p:sp>
    </p:spTree>
    <p:extLst>
      <p:ext uri="{BB962C8B-B14F-4D97-AF65-F5344CB8AC3E}">
        <p14:creationId xmlns:p14="http://schemas.microsoft.com/office/powerpoint/2010/main" val="1111055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0192F4-5BFD-4ABE-8F4A-046F6A14ACDE}"/>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BCF917A-F3EF-41E3-B79D-725D59A90655}"/>
              </a:ext>
            </a:extLst>
          </p:cNvPr>
          <p:cNvSpPr>
            <a:spLocks noGrp="1"/>
          </p:cNvSpPr>
          <p:nvPr>
            <p:ph idx="1"/>
          </p:nvPr>
        </p:nvSpPr>
        <p:spPr/>
        <p:txBody>
          <a:bodyPr/>
          <a:lstStyle/>
          <a:p>
            <a:endParaRPr lang="pt-BR"/>
          </a:p>
        </p:txBody>
      </p:sp>
      <p:pic>
        <p:nvPicPr>
          <p:cNvPr id="4" name="Picture 4" descr="Cura do aleijado no templo I Leia o trecho em At 3, 1-10">
            <a:extLst>
              <a:ext uri="{FF2B5EF4-FFF2-40B4-BE49-F238E27FC236}">
                <a16:creationId xmlns:a16="http://schemas.microsoft.com/office/drawing/2014/main" id="{C9E86EF3-303D-4D8C-A952-2E9B76566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638433BA-70C5-47C7-9224-7BC79A51DC3A}"/>
              </a:ext>
            </a:extLst>
          </p:cNvPr>
          <p:cNvSpPr/>
          <p:nvPr/>
        </p:nvSpPr>
        <p:spPr>
          <a:xfrm>
            <a:off x="4140169" y="902295"/>
            <a:ext cx="3066865" cy="923330"/>
          </a:xfrm>
          <a:prstGeom prst="rect">
            <a:avLst/>
          </a:prstGeom>
          <a:solidFill>
            <a:schemeClr val="accent2"/>
          </a:solid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Conclusão</a:t>
            </a:r>
          </a:p>
        </p:txBody>
      </p:sp>
      <p:sp>
        <p:nvSpPr>
          <p:cNvPr id="6" name="CaixaDeTexto 5">
            <a:extLst>
              <a:ext uri="{FF2B5EF4-FFF2-40B4-BE49-F238E27FC236}">
                <a16:creationId xmlns:a16="http://schemas.microsoft.com/office/drawing/2014/main" id="{695586C9-BA7D-46CA-8ED5-4DE81C3A34DA}"/>
              </a:ext>
            </a:extLst>
          </p:cNvPr>
          <p:cNvSpPr txBox="1"/>
          <p:nvPr/>
        </p:nvSpPr>
        <p:spPr>
          <a:xfrm>
            <a:off x="1349298" y="4246105"/>
            <a:ext cx="5057079" cy="224676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txBody>
          <a:bodyPr wrap="square" rtlCol="0">
            <a:spAutoFit/>
          </a:bodyPr>
          <a:lstStyle/>
          <a:p>
            <a:r>
              <a:rPr lang="pt-BR" sz="2800" dirty="0">
                <a:solidFill>
                  <a:schemeClr val="bg1"/>
                </a:solidFill>
              </a:rPr>
              <a:t>É na igreja que encontramos Deus, em nosso irmão da forma mais sublime, do amor de Deus. </a:t>
            </a:r>
          </a:p>
          <a:p>
            <a:r>
              <a:rPr lang="pt-BR" sz="2800" dirty="0">
                <a:solidFill>
                  <a:schemeClr val="bg1"/>
                </a:solidFill>
              </a:rPr>
              <a:t>Amai-vos uns outros, assim com eu vos amei. (</a:t>
            </a:r>
            <a:r>
              <a:rPr lang="pt-BR" sz="2800" dirty="0" err="1">
                <a:solidFill>
                  <a:schemeClr val="bg1"/>
                </a:solidFill>
              </a:rPr>
              <a:t>Jo</a:t>
            </a:r>
            <a:r>
              <a:rPr lang="pt-BR" sz="2800" dirty="0">
                <a:solidFill>
                  <a:schemeClr val="bg1"/>
                </a:solidFill>
              </a:rPr>
              <a:t> 13.34-35)</a:t>
            </a:r>
          </a:p>
        </p:txBody>
      </p:sp>
    </p:spTree>
    <p:extLst>
      <p:ext uri="{BB962C8B-B14F-4D97-AF65-F5344CB8AC3E}">
        <p14:creationId xmlns:p14="http://schemas.microsoft.com/office/powerpoint/2010/main" val="2915266096"/>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TotalTime>
  <Words>785</Words>
  <Application>Microsoft Office PowerPoint</Application>
  <PresentationFormat>Apresentação na tela (4:3)</PresentationFormat>
  <Paragraphs>44</Paragraphs>
  <Slides>8</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8</vt:i4>
      </vt:variant>
    </vt:vector>
  </HeadingPairs>
  <TitlesOfParts>
    <vt:vector size="13" baseType="lpstr">
      <vt:lpstr>Arial</vt:lpstr>
      <vt:lpstr>Calibri</vt:lpstr>
      <vt:lpstr>Calibri Light</vt:lpstr>
      <vt:lpstr>Georgia</vt:lpstr>
      <vt:lpstr>Tema do Office</vt:lpstr>
      <vt:lpstr>Por que ainda devemos ir à igreja</vt:lpstr>
      <vt:lpstr>Texto Atos 3:1-9</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 que ainda devemos ir à igreja</dc:title>
  <dc:creator>Julio César Pereira</dc:creator>
  <cp:lastModifiedBy>Julio César Pereira</cp:lastModifiedBy>
  <cp:revision>7</cp:revision>
  <dcterms:created xsi:type="dcterms:W3CDTF">2021-01-10T18:03:11Z</dcterms:created>
  <dcterms:modified xsi:type="dcterms:W3CDTF">2021-01-10T18:52:47Z</dcterms:modified>
</cp:coreProperties>
</file>