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71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02/01/2021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27467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02/01/2021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6468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02/01/2021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47052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02/01/2021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28703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02/01/2021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67174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02/01/2021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57427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02/01/2021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8477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02/01/2021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98409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02/01/2021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35264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02/01/2021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47026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02/01/2021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14653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6BE41-2B84-4EBF-A7C2-24E0A398D4D7}" type="datetimeFigureOut">
              <a:rPr lang="pt-BR" smtClean="0"/>
              <a:t>02/01/2021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417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80grados.net/carta-abierta-a-lxs-atletas-de-la-upr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s://creativecommons.org/licenses/by-nc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82097" y="1918361"/>
            <a:ext cx="5962785" cy="1256121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sz="4400" dirty="0"/>
              <a:t>        </a:t>
            </a:r>
            <a:br>
              <a:rPr lang="en-US" sz="4400" dirty="0"/>
            </a:br>
            <a:r>
              <a:rPr lang="en-US" sz="4400" dirty="0" err="1"/>
              <a:t>Lição</a:t>
            </a:r>
            <a:r>
              <a:rPr lang="en-US" sz="4400" dirty="0"/>
              <a:t> 01.     </a:t>
            </a:r>
            <a:r>
              <a:rPr lang="en-US" sz="4400" dirty="0" err="1"/>
              <a:t>Atletas</a:t>
            </a:r>
            <a:r>
              <a:rPr lang="en-US" sz="4400" dirty="0"/>
              <a:t> de Cristo</a:t>
            </a:r>
          </a:p>
        </p:txBody>
      </p:sp>
      <p:sp>
        <p:nvSpPr>
          <p:cNvPr id="6" name="Título 1"/>
          <p:cNvSpPr>
            <a:spLocks noGrp="1"/>
          </p:cNvSpPr>
          <p:nvPr>
            <p:ph type="subTitle" idx="1"/>
          </p:nvPr>
        </p:nvSpPr>
        <p:spPr>
          <a:xfrm>
            <a:off x="337143" y="5367950"/>
            <a:ext cx="5757333" cy="1256121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algn="l"/>
            <a:r>
              <a:rPr lang="en-US" sz="1600" dirty="0"/>
              <a:t>Assembleia de Deus </a:t>
            </a:r>
            <a:r>
              <a:rPr lang="en-US" sz="1600" dirty="0" err="1"/>
              <a:t>em</a:t>
            </a:r>
            <a:r>
              <a:rPr lang="en-US" sz="1600" dirty="0"/>
              <a:t> </a:t>
            </a:r>
            <a:r>
              <a:rPr lang="en-US" sz="1600" dirty="0" err="1"/>
              <a:t>Bangu</a:t>
            </a:r>
            <a:r>
              <a:rPr lang="en-US" sz="1600" dirty="0"/>
              <a:t>. Pastor </a:t>
            </a:r>
            <a:r>
              <a:rPr lang="en-US" sz="1600" dirty="0" err="1"/>
              <a:t>Presidente</a:t>
            </a:r>
            <a:r>
              <a:rPr lang="en-US" sz="1600" dirty="0"/>
              <a:t> Sósteni Silva</a:t>
            </a:r>
            <a:br>
              <a:rPr lang="en-US" sz="1600" dirty="0"/>
            </a:br>
            <a:br>
              <a:rPr lang="en-US" sz="1600" dirty="0"/>
            </a:br>
            <a:r>
              <a:rPr lang="en-US" sz="1600" dirty="0" err="1"/>
              <a:t>Congregação</a:t>
            </a:r>
            <a:r>
              <a:rPr lang="en-US" sz="1600" dirty="0"/>
              <a:t> da </a:t>
            </a:r>
            <a:r>
              <a:rPr lang="en-US" sz="1600" dirty="0" err="1"/>
              <a:t>Rua</a:t>
            </a:r>
            <a:r>
              <a:rPr lang="en-US" sz="1600" dirty="0"/>
              <a:t> do </a:t>
            </a:r>
            <a:r>
              <a:rPr lang="en-US" sz="1600" dirty="0" err="1"/>
              <a:t>Registro</a:t>
            </a:r>
            <a:r>
              <a:rPr lang="en-US" sz="1600" dirty="0"/>
              <a:t>, 849. Pastor </a:t>
            </a:r>
            <a:r>
              <a:rPr lang="en-US" sz="1600" dirty="0" err="1"/>
              <a:t>Dirigente</a:t>
            </a:r>
            <a:r>
              <a:rPr lang="en-US" sz="1600" dirty="0"/>
              <a:t> Júlio Cesar Medeiros</a:t>
            </a:r>
            <a:br>
              <a:rPr lang="en-US" sz="1600" dirty="0"/>
            </a:br>
            <a:br>
              <a:rPr lang="en-US" sz="1600" dirty="0"/>
            </a:br>
            <a:r>
              <a:rPr lang="en-US" sz="1600" dirty="0"/>
              <a:t>Professor da EBD - </a:t>
            </a:r>
            <a:r>
              <a:rPr lang="en-US" sz="1600" dirty="0" err="1"/>
              <a:t>Trabalhador</a:t>
            </a:r>
            <a:r>
              <a:rPr lang="en-US" sz="1600" dirty="0"/>
              <a:t>: </a:t>
            </a:r>
            <a:r>
              <a:rPr lang="en-US" sz="1600" dirty="0" err="1"/>
              <a:t>Evandro</a:t>
            </a:r>
            <a:r>
              <a:rPr lang="en-US" sz="1600" dirty="0"/>
              <a:t> Vieira de Andrade</a:t>
            </a:r>
            <a:br>
              <a:rPr lang="en-US" sz="800" dirty="0"/>
            </a:br>
            <a:r>
              <a:rPr lang="en-US" sz="800" dirty="0"/>
              <a:t>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585185A-B83B-4FAE-AA6E-72D25CC5BD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373" r="24808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5" name="Subtítulo 2"/>
          <p:cNvSpPr txBox="1">
            <a:spLocks/>
          </p:cNvSpPr>
          <p:nvPr/>
        </p:nvSpPr>
        <p:spPr>
          <a:xfrm>
            <a:off x="337143" y="3429000"/>
            <a:ext cx="5073705" cy="1619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“Mais em todas estas coisas somos mais que vencedores, por aquele que nos amou”, </a:t>
            </a:r>
            <a:r>
              <a:rPr lang="pt-BR" dirty="0" err="1"/>
              <a:t>Rm</a:t>
            </a:r>
            <a:r>
              <a:rPr lang="pt-BR" dirty="0"/>
              <a:t> 8.37.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53784FE-B983-4561-8047-134A378FC2B2}"/>
              </a:ext>
            </a:extLst>
          </p:cNvPr>
          <p:cNvSpPr txBox="1"/>
          <p:nvPr/>
        </p:nvSpPr>
        <p:spPr>
          <a:xfrm>
            <a:off x="9726260" y="6657945"/>
            <a:ext cx="246574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pt-BR" sz="700">
                <a:solidFill>
                  <a:srgbClr val="FFFFFF"/>
                </a:solidFill>
                <a:hlinkClick r:id="rId3" tooltip="http://www.80grados.net/carta-abierta-a-lxs-atletas-de-la-upr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pt-BR" sz="700">
                <a:solidFill>
                  <a:srgbClr val="FFFFFF"/>
                </a:solidFill>
              </a:rPr>
              <a:t> de Autor Desconhecido está licenciado em </a:t>
            </a:r>
            <a:r>
              <a:rPr lang="pt-BR" sz="70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pt-BR" sz="700">
              <a:solidFill>
                <a:srgbClr val="FFFFFF"/>
              </a:solidFill>
            </a:endParaRPr>
          </a:p>
        </p:txBody>
      </p:sp>
      <p:pic>
        <p:nvPicPr>
          <p:cNvPr id="1026" name="Picture 2" descr="Editora Betel - Livraria Evangélica - Edificando a Casa de Deus">
            <a:extLst>
              <a:ext uri="{FF2B5EF4-FFF2-40B4-BE49-F238E27FC236}">
                <a16:creationId xmlns:a16="http://schemas.microsoft.com/office/drawing/2014/main" id="{4C5DF33B-19B4-45D1-8A01-FF4107E7F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98" y="194112"/>
            <a:ext cx="4730674" cy="153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8496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3973" y="3617509"/>
            <a:ext cx="6715596" cy="352760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1400" dirty="0"/>
              <a:t>				</a:t>
            </a:r>
            <a:br>
              <a:rPr lang="en-US" sz="14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Saber que, </a:t>
            </a:r>
            <a:r>
              <a:rPr lang="en-US" sz="2000" dirty="0" err="1"/>
              <a:t>em</a:t>
            </a:r>
            <a:r>
              <a:rPr lang="en-US" sz="2000" dirty="0"/>
              <a:t> Cristo, é </a:t>
            </a:r>
            <a:r>
              <a:rPr lang="en-US" sz="2000" dirty="0" err="1"/>
              <a:t>possível</a:t>
            </a:r>
            <a:r>
              <a:rPr lang="en-US" sz="2000" dirty="0"/>
              <a:t> </a:t>
            </a:r>
            <a:r>
              <a:rPr lang="en-US" sz="2000" dirty="0" err="1"/>
              <a:t>ter</a:t>
            </a:r>
            <a:r>
              <a:rPr lang="en-US" sz="2000" dirty="0"/>
              <a:t> </a:t>
            </a:r>
            <a:r>
              <a:rPr lang="en-US" sz="2000" dirty="0" err="1"/>
              <a:t>uma</a:t>
            </a:r>
            <a:r>
              <a:rPr lang="en-US" sz="2000" dirty="0"/>
              <a:t> </a:t>
            </a:r>
            <a:r>
              <a:rPr lang="en-US" sz="2000" dirty="0" err="1"/>
              <a:t>vida</a:t>
            </a:r>
            <a:r>
              <a:rPr lang="en-US" sz="2000" dirty="0"/>
              <a:t> </a:t>
            </a:r>
            <a:r>
              <a:rPr lang="en-US" sz="2000" dirty="0" err="1"/>
              <a:t>Vitoriosa</a:t>
            </a:r>
            <a:r>
              <a:rPr lang="en-US" sz="2000" dirty="0"/>
              <a:t>.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 err="1"/>
              <a:t>Humanamente</a:t>
            </a:r>
            <a:r>
              <a:rPr lang="en-US" sz="2000" dirty="0"/>
              <a:t> </a:t>
            </a:r>
            <a:r>
              <a:rPr lang="en-US" sz="2000" dirty="0" err="1"/>
              <a:t>falando</a:t>
            </a:r>
            <a:r>
              <a:rPr lang="en-US" sz="2000" dirty="0"/>
              <a:t>, </a:t>
            </a:r>
            <a:r>
              <a:rPr lang="en-US" sz="2000" dirty="0" err="1"/>
              <a:t>somente</a:t>
            </a:r>
            <a:r>
              <a:rPr lang="en-US" sz="2000" dirty="0"/>
              <a:t> </a:t>
            </a:r>
            <a:r>
              <a:rPr lang="en-US" sz="2000" dirty="0" err="1"/>
              <a:t>quem</a:t>
            </a:r>
            <a:r>
              <a:rPr lang="en-US" sz="2000" dirty="0"/>
              <a:t> se </a:t>
            </a:r>
            <a:r>
              <a:rPr lang="en-US" sz="2000" dirty="0" err="1"/>
              <a:t>prepara</a:t>
            </a:r>
            <a:r>
              <a:rPr lang="en-US" sz="2000" dirty="0"/>
              <a:t> para lidar com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novos</a:t>
            </a:r>
            <a:r>
              <a:rPr lang="en-US" sz="2000" dirty="0"/>
              <a:t> </a:t>
            </a:r>
            <a:r>
              <a:rPr lang="en-US" sz="2000" dirty="0" err="1"/>
              <a:t>desafios</a:t>
            </a:r>
            <a:r>
              <a:rPr lang="en-US" sz="2000" dirty="0"/>
              <a:t> </a:t>
            </a:r>
            <a:r>
              <a:rPr lang="en-US" sz="2000" dirty="0" err="1"/>
              <a:t>desfruta</a:t>
            </a:r>
            <a:r>
              <a:rPr lang="en-US" sz="2000" dirty="0"/>
              <a:t> de </a:t>
            </a:r>
            <a:r>
              <a:rPr lang="en-US" sz="2000" dirty="0" err="1"/>
              <a:t>uma</a:t>
            </a:r>
            <a:r>
              <a:rPr lang="en-US" sz="2000" dirty="0"/>
              <a:t> </a:t>
            </a:r>
            <a:r>
              <a:rPr lang="en-US" sz="2000" dirty="0" err="1"/>
              <a:t>vida</a:t>
            </a:r>
            <a:r>
              <a:rPr lang="en-US" sz="2000" dirty="0"/>
              <a:t> </a:t>
            </a:r>
            <a:r>
              <a:rPr lang="en-US" sz="2000" dirty="0" err="1"/>
              <a:t>bem</a:t>
            </a:r>
            <a:r>
              <a:rPr lang="en-US" sz="2000" dirty="0"/>
              <a:t> </a:t>
            </a:r>
            <a:r>
              <a:rPr lang="en-US" sz="2000" dirty="0" err="1"/>
              <a:t>sucedida</a:t>
            </a:r>
            <a:r>
              <a:rPr lang="en-US" sz="2000" dirty="0"/>
              <a:t>.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Na </a:t>
            </a:r>
            <a:r>
              <a:rPr lang="en-US" sz="2000" dirty="0" err="1"/>
              <a:t>vida</a:t>
            </a:r>
            <a:r>
              <a:rPr lang="en-US" sz="2000" dirty="0"/>
              <a:t> </a:t>
            </a:r>
            <a:r>
              <a:rPr lang="en-US" sz="2000" dirty="0" err="1"/>
              <a:t>cristã</a:t>
            </a:r>
            <a:r>
              <a:rPr lang="en-US" sz="2000" dirty="0"/>
              <a:t> </a:t>
            </a:r>
            <a:r>
              <a:rPr lang="en-US" sz="2000" dirty="0" err="1"/>
              <a:t>não</a:t>
            </a:r>
            <a:r>
              <a:rPr lang="en-US" sz="2000" dirty="0"/>
              <a:t> é </a:t>
            </a:r>
            <a:r>
              <a:rPr lang="en-US" sz="2000" dirty="0" err="1"/>
              <a:t>diferente</a:t>
            </a:r>
            <a:r>
              <a:rPr lang="en-US" sz="2000" dirty="0"/>
              <a:t>. </a:t>
            </a:r>
            <a:r>
              <a:rPr lang="en-US" sz="2000" dirty="0" err="1"/>
              <a:t>Embora</a:t>
            </a:r>
            <a:r>
              <a:rPr lang="en-US" sz="2000" dirty="0"/>
              <a:t> </a:t>
            </a:r>
            <a:r>
              <a:rPr lang="en-US" sz="2000" dirty="0" err="1"/>
              <a:t>não</a:t>
            </a:r>
            <a:r>
              <a:rPr lang="en-US" sz="2000" dirty="0"/>
              <a:t> se </a:t>
            </a:r>
            <a:r>
              <a:rPr lang="en-US" sz="2000" dirty="0" err="1"/>
              <a:t>trate</a:t>
            </a:r>
            <a:r>
              <a:rPr lang="en-US" sz="2000" dirty="0"/>
              <a:t> de </a:t>
            </a:r>
            <a:r>
              <a:rPr lang="en-US" sz="2000" dirty="0" err="1"/>
              <a:t>uma</a:t>
            </a:r>
            <a:r>
              <a:rPr lang="en-US" sz="2000" dirty="0"/>
              <a:t> </a:t>
            </a:r>
            <a:r>
              <a:rPr lang="en-US" sz="2000" dirty="0" err="1"/>
              <a:t>competição</a:t>
            </a:r>
            <a:r>
              <a:rPr lang="en-US" sz="2000" dirty="0"/>
              <a:t> </a:t>
            </a:r>
            <a:r>
              <a:rPr lang="en-US" sz="2000" dirty="0" err="1"/>
              <a:t>como</a:t>
            </a:r>
            <a:r>
              <a:rPr lang="en-US" sz="2000" dirty="0"/>
              <a:t> a que </a:t>
            </a:r>
            <a:r>
              <a:rPr lang="en-US" sz="2000" dirty="0" err="1"/>
              <a:t>existe</a:t>
            </a:r>
            <a:r>
              <a:rPr lang="en-US" sz="2000" dirty="0"/>
              <a:t> no </a:t>
            </a:r>
            <a:r>
              <a:rPr lang="en-US" sz="2000" dirty="0" err="1"/>
              <a:t>mundo</a:t>
            </a:r>
            <a:r>
              <a:rPr lang="en-US" sz="2000" dirty="0"/>
              <a:t>, para </a:t>
            </a:r>
            <a:r>
              <a:rPr lang="en-US" sz="2000" dirty="0" err="1"/>
              <a:t>alcançar</a:t>
            </a:r>
            <a:r>
              <a:rPr lang="en-US" sz="2000" dirty="0"/>
              <a:t> o </a:t>
            </a:r>
            <a:r>
              <a:rPr lang="en-US" sz="2000" dirty="0" err="1"/>
              <a:t>Reino</a:t>
            </a:r>
            <a:r>
              <a:rPr lang="en-US" sz="2000" dirty="0"/>
              <a:t> de Deus, é </a:t>
            </a:r>
            <a:r>
              <a:rPr lang="en-US" sz="2000" dirty="0" err="1"/>
              <a:t>preciso</a:t>
            </a:r>
            <a:r>
              <a:rPr lang="en-US" sz="2000" dirty="0"/>
              <a:t> </a:t>
            </a:r>
            <a:r>
              <a:rPr lang="en-US" sz="2000" dirty="0" err="1"/>
              <a:t>esforço</a:t>
            </a:r>
            <a:r>
              <a:rPr lang="en-US" sz="2000" dirty="0"/>
              <a:t>. A boa </a:t>
            </a:r>
            <a:r>
              <a:rPr lang="en-US" sz="2000" dirty="0" err="1"/>
              <a:t>notícia</a:t>
            </a:r>
            <a:r>
              <a:rPr lang="en-US" sz="2000" dirty="0"/>
              <a:t> é que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cristo</a:t>
            </a:r>
            <a:r>
              <a:rPr lang="en-US" sz="2000" dirty="0"/>
              <a:t> </a:t>
            </a:r>
            <a:r>
              <a:rPr lang="en-US" sz="2000" dirty="0" err="1"/>
              <a:t>somos</a:t>
            </a:r>
            <a:r>
              <a:rPr lang="en-US" sz="2000" dirty="0"/>
              <a:t> </a:t>
            </a:r>
            <a:r>
              <a:rPr lang="en-US" sz="2000" dirty="0" err="1"/>
              <a:t>mais</a:t>
            </a:r>
            <a:r>
              <a:rPr lang="en-US" sz="2000" dirty="0"/>
              <a:t> que </a:t>
            </a:r>
            <a:r>
              <a:rPr lang="en-US" sz="2000" dirty="0" err="1"/>
              <a:t>vencedores</a:t>
            </a:r>
            <a:r>
              <a:rPr lang="en-US" sz="2000" dirty="0"/>
              <a:t>.</a:t>
            </a:r>
            <a:br>
              <a:rPr lang="en-US" sz="2000" dirty="0"/>
            </a:br>
            <a:br>
              <a:rPr lang="en-US" sz="1400" dirty="0"/>
            </a:br>
            <a:endParaRPr lang="en-US" sz="1400" dirty="0"/>
          </a:p>
        </p:txBody>
      </p:sp>
      <p:sp>
        <p:nvSpPr>
          <p:cNvPr id="137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tletas de Cristo on Twitter: &quot;Fique ligado, logo mais às 21h tem Atletas  no ar… https://t.co/PHSEBwS1zX&quot;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01"/>
          <a:stretch/>
        </p:blipFill>
        <p:spPr bwMode="auto">
          <a:xfrm>
            <a:off x="373973" y="304255"/>
            <a:ext cx="2763415" cy="275506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19218A7D-E599-4F92-8381-214A01EB19EF}"/>
              </a:ext>
            </a:extLst>
          </p:cNvPr>
          <p:cNvSpPr txBox="1"/>
          <p:nvPr/>
        </p:nvSpPr>
        <p:spPr>
          <a:xfrm>
            <a:off x="619349" y="2920325"/>
            <a:ext cx="3745709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			</a:t>
            </a:r>
            <a:r>
              <a:rPr lang="en-US" sz="2800" dirty="0"/>
              <a:t>	</a:t>
            </a:r>
            <a:r>
              <a:rPr lang="en-US" sz="2800" b="1" dirty="0" err="1"/>
              <a:t>Objetivo</a:t>
            </a:r>
            <a:r>
              <a:rPr lang="en-US" sz="2800" b="1" dirty="0"/>
              <a:t> da </a:t>
            </a:r>
            <a:r>
              <a:rPr lang="en-US" sz="2800" b="1" dirty="0" err="1"/>
              <a:t>Lição</a:t>
            </a:r>
            <a:r>
              <a:rPr lang="en-US" sz="2800" b="1" dirty="0"/>
              <a:t>:</a:t>
            </a:r>
            <a:endParaRPr lang="pt-BR" sz="28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4BA55B5-3E1F-4124-AE8B-A3183A419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211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7983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/>
              <a:t>Atividade em Grupo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494263"/>
            <a:ext cx="10515600" cy="3255343"/>
          </a:xfrm>
        </p:spPr>
        <p:txBody>
          <a:bodyPr>
            <a:normAutofit lnSpcReduction="10000"/>
          </a:bodyPr>
          <a:lstStyle/>
          <a:p>
            <a:r>
              <a:rPr lang="pt-BR"/>
              <a:t>1) O que geralmente significa ser um vencedor ?</a:t>
            </a:r>
          </a:p>
          <a:p>
            <a:endParaRPr lang="pt-BR"/>
          </a:p>
          <a:p>
            <a:r>
              <a:rPr lang="pt-BR"/>
              <a:t>2) E na vida cristã, o que é ser um vencedor?</a:t>
            </a:r>
          </a:p>
          <a:p>
            <a:endParaRPr lang="pt-BR"/>
          </a:p>
          <a:p>
            <a:r>
              <a:rPr lang="pt-BR"/>
              <a:t>3) Que tipo de atitude deve ter um vencedor?</a:t>
            </a:r>
          </a:p>
          <a:p>
            <a:endParaRPr lang="pt-BR"/>
          </a:p>
          <a:p>
            <a:r>
              <a:rPr lang="pt-BR"/>
              <a:t>4) Você se considera um vencedor?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927F505-0110-4C80-B3DA-CD9C5370F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697" y="4321318"/>
            <a:ext cx="5153025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0078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5174" y="197527"/>
            <a:ext cx="3783227" cy="2289195"/>
          </a:xfrm>
        </p:spPr>
        <p:txBody>
          <a:bodyPr>
            <a:normAutofit/>
          </a:bodyPr>
          <a:lstStyle/>
          <a:p>
            <a:r>
              <a:rPr lang="pt-BR" sz="6000"/>
              <a:t>Introdução</a:t>
            </a:r>
            <a:br>
              <a:rPr lang="pt-BR"/>
            </a:br>
            <a:endParaRPr lang="pt-BR" sz="27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Dicas para o sucesso: deseja ser bem sucedido? - Pra Viver Feliz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601" y="378600"/>
            <a:ext cx="3675062" cy="256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BCoaching on Twitter: &quot;Confira algumas dicas certeiras para ser  bem-sucedido na busca de seus maiores objetivos de vida. #objetivos #metas  https://t.co/WRmjDdCHed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600" y="3267458"/>
            <a:ext cx="3675061" cy="318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0182A0E-4E56-4921-86F6-5B4B0A4C510B}"/>
              </a:ext>
            </a:extLst>
          </p:cNvPr>
          <p:cNvSpPr txBox="1"/>
          <p:nvPr/>
        </p:nvSpPr>
        <p:spPr>
          <a:xfrm>
            <a:off x="514813" y="1859339"/>
            <a:ext cx="609414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/>
              <a:t>Ser bem sucedido no que faz é um desejo natural do ser humano, entretanto muitos querem vencer, mas sem empenhar nenhum esforço.</a:t>
            </a:r>
            <a:br>
              <a:rPr lang="pt-BR"/>
            </a:br>
            <a:br>
              <a:rPr lang="pt-BR"/>
            </a:br>
            <a:r>
              <a:rPr lang="pt-BR"/>
              <a:t>Toda vitória exige perseverança, determinação, comprometimento, superação e renúncia.</a:t>
            </a:r>
            <a:br>
              <a:rPr lang="pt-BR"/>
            </a:br>
            <a:br>
              <a:rPr lang="pt-BR"/>
            </a:br>
            <a:r>
              <a:rPr lang="pt-BR"/>
              <a:t>Por exemplo para conquistar uma vaga na universidade, é preciso perseverar nos estudos, renunciar a algumas atividades sociais e se comprometer como  resultado.</a:t>
            </a:r>
            <a:br>
              <a:rPr lang="pt-BR"/>
            </a:br>
            <a:r>
              <a:rPr lang="pt-BR"/>
              <a:t>Leiam 1Co 9.22-27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55942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49859"/>
          </a:xfrm>
        </p:spPr>
        <p:txBody>
          <a:bodyPr>
            <a:normAutofit fontScale="90000"/>
          </a:bodyPr>
          <a:lstStyle/>
          <a:p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r>
              <a:rPr lang="pt-BR" dirty="0"/>
              <a:t>1. A CORRIDA DO CRISTÃO.</a:t>
            </a:r>
            <a:br>
              <a:rPr lang="pt-BR" dirty="0"/>
            </a:br>
            <a:r>
              <a:rPr lang="pt-BR" sz="2400" dirty="0"/>
              <a:t>Independente do grupo em que você se enquadre,</a:t>
            </a:r>
            <a:br>
              <a:rPr lang="pt-BR" sz="2400" dirty="0"/>
            </a:br>
            <a:r>
              <a:rPr lang="pt-BR" sz="2400" dirty="0"/>
              <a:t>o cristão é um atleta em busca de finalizar uma corrida</a:t>
            </a:r>
            <a:br>
              <a:rPr lang="pt-BR" sz="2400" dirty="0"/>
            </a:br>
            <a:r>
              <a:rPr lang="pt-BR" sz="2400" b="1" u="sng" dirty="0"/>
              <a:t>a corrida que leva a vida eterna</a:t>
            </a:r>
            <a:r>
              <a:rPr lang="pt-BR" sz="2400" dirty="0"/>
              <a:t>.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O apóstolo Paulo não era engajado com esportes, mas</a:t>
            </a:r>
            <a:br>
              <a:rPr lang="pt-BR" sz="2400" dirty="0"/>
            </a:br>
            <a:r>
              <a:rPr lang="pt-BR" sz="2400" dirty="0"/>
              <a:t>ele compreendeu que a vida cristã é uma constante</a:t>
            </a:r>
            <a:br>
              <a:rPr lang="pt-BR" sz="2400" dirty="0"/>
            </a:br>
            <a:r>
              <a:rPr lang="pt-BR" sz="2400" dirty="0"/>
              <a:t>corrida, cujo o prêmio é a eternidade com Deus.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Nessa corrida, não há competição com mais ninguém, </a:t>
            </a:r>
            <a:br>
              <a:rPr lang="pt-BR" sz="2400" dirty="0"/>
            </a:br>
            <a:r>
              <a:rPr lang="pt-BR" sz="2400" dirty="0"/>
              <a:t>é uma corrida pessoal e intransferível.</a:t>
            </a:r>
            <a:br>
              <a:rPr lang="pt-BR" sz="2400" dirty="0"/>
            </a:br>
            <a:r>
              <a:rPr lang="pt-BR" sz="2400" dirty="0"/>
              <a:t> </a:t>
            </a:r>
            <a:r>
              <a:rPr lang="pt-BR" sz="2400" u="sng" dirty="0">
                <a:solidFill>
                  <a:srgbClr val="FF0000"/>
                </a:solidFill>
              </a:rPr>
              <a:t>“você é o seu adversário”.</a:t>
            </a:r>
            <a:br>
              <a:rPr lang="pt-BR" sz="2400" u="sng" dirty="0">
                <a:solidFill>
                  <a:srgbClr val="FF0000"/>
                </a:solidFill>
              </a:rPr>
            </a:br>
            <a:br>
              <a:rPr lang="pt-BR" sz="2400" u="sng" dirty="0">
                <a:solidFill>
                  <a:srgbClr val="FF0000"/>
                </a:solidFill>
              </a:rPr>
            </a:br>
            <a:r>
              <a:rPr lang="pt-BR" sz="2400" dirty="0"/>
              <a:t>Nas disputas esportivas, apenas o primeiro colocado leva o premio. Na corrida espiritual, todos os que completam a carreira alcançam a recompensa. Por isso a velocidade em que você corre não determina a sua vitória, mas sim a sua permanência até o final.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O importante é não perder o prêmio, mas para isso é preciso enfrentar os desafios: renuncia, disciplina e perseverança até alcançar o alvo.</a:t>
            </a:r>
            <a:br>
              <a:rPr lang="pt-BR" sz="2400" dirty="0"/>
            </a:br>
            <a:r>
              <a:rPr lang="pt-BR" sz="2400" dirty="0"/>
              <a:t> </a:t>
            </a:r>
            <a:br>
              <a:rPr lang="pt-BR" sz="2400" dirty="0"/>
            </a:br>
            <a:br>
              <a:rPr lang="pt-BR" sz="2400" dirty="0"/>
            </a:br>
            <a:br>
              <a:rPr lang="pt-BR" sz="2400" dirty="0"/>
            </a:br>
            <a:br>
              <a:rPr lang="pt-BR" sz="2400" dirty="0"/>
            </a:br>
            <a:br>
              <a:rPr lang="pt-BR" sz="2400" dirty="0"/>
            </a:br>
            <a:br>
              <a:rPr lang="pt-BR" sz="2400" dirty="0"/>
            </a:br>
            <a:endParaRPr lang="pt-BR" sz="2400" dirty="0"/>
          </a:p>
        </p:txBody>
      </p:sp>
      <p:pic>
        <p:nvPicPr>
          <p:cNvPr id="3074" name="Picture 2" descr="Existem coisas que vão te impedir de prosperar e ser bem sucedido e, muitas  vezes, essas coisas são óbvias e me… | Motivação para vida, Motivação,  Motivação pessoa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681" y="365125"/>
            <a:ext cx="4258962" cy="424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6663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983" y="436604"/>
            <a:ext cx="11252887" cy="6175719"/>
          </a:xfrm>
        </p:spPr>
        <p:txBody>
          <a:bodyPr>
            <a:normAutofit fontScale="90000"/>
          </a:bodyPr>
          <a:lstStyle/>
          <a:p>
            <a:br>
              <a:rPr lang="pt-BR" dirty="0"/>
            </a:br>
            <a:br>
              <a:rPr lang="pt-BR" dirty="0"/>
            </a:br>
            <a:br>
              <a:rPr lang="pt-BR" dirty="0"/>
            </a:br>
            <a:r>
              <a:rPr lang="pt-BR" dirty="0"/>
              <a:t>O VENCEDOR DA PROVA</a:t>
            </a:r>
            <a:br>
              <a:rPr lang="pt-BR" sz="2400" dirty="0"/>
            </a:br>
            <a:br>
              <a:rPr lang="pt-BR" sz="2400" dirty="0"/>
            </a:br>
            <a:r>
              <a:rPr lang="pt-BR" sz="2200" dirty="0"/>
              <a:t>Gálatas 5.17 – Esse versículo pode ser comparado como </a:t>
            </a:r>
            <a:br>
              <a:rPr lang="pt-BR" sz="2200" dirty="0"/>
            </a:br>
            <a:r>
              <a:rPr lang="pt-BR" sz="2200" dirty="0"/>
              <a:t>a uma luta de MMA. De um lado do ringue, esta a natureza</a:t>
            </a:r>
            <a:br>
              <a:rPr lang="pt-BR" sz="2200" dirty="0"/>
            </a:br>
            <a:r>
              <a:rPr lang="pt-BR" sz="2200" dirty="0"/>
              <a:t>piedosa gerada em Cristo: graça, poder, perdão, força e </a:t>
            </a:r>
            <a:br>
              <a:rPr lang="pt-BR" sz="2200" dirty="0"/>
            </a:br>
            <a:r>
              <a:rPr lang="pt-BR" sz="2200" dirty="0"/>
              <a:t>unção. Do outro lado do ringue, esta a carne: impiedosa, </a:t>
            </a:r>
            <a:br>
              <a:rPr lang="pt-BR" sz="2200" dirty="0"/>
            </a:br>
            <a:r>
              <a:rPr lang="pt-BR" sz="2200" dirty="0"/>
              <a:t>insaciável, inimiga de Deus, faminta pelo pecado. O combate</a:t>
            </a:r>
            <a:br>
              <a:rPr lang="pt-BR" sz="2200" dirty="0"/>
            </a:br>
            <a:r>
              <a:rPr lang="pt-BR" sz="2200" dirty="0"/>
              <a:t>não é amisto, pois é uma disputa  com consequências eternas: </a:t>
            </a:r>
            <a:r>
              <a:rPr lang="pt-BR" sz="2200" dirty="0">
                <a:solidFill>
                  <a:srgbClr val="FF0000"/>
                </a:solidFill>
              </a:rPr>
              <a:t>O destino da própria alma.</a:t>
            </a:r>
            <a:br>
              <a:rPr lang="pt-BR" sz="2200" dirty="0">
                <a:solidFill>
                  <a:srgbClr val="FF0000"/>
                </a:solidFill>
              </a:rPr>
            </a:br>
            <a:br>
              <a:rPr lang="pt-BR" sz="2200" dirty="0">
                <a:solidFill>
                  <a:srgbClr val="FF0000"/>
                </a:solidFill>
              </a:rPr>
            </a:br>
            <a:r>
              <a:rPr lang="pt-BR" sz="2200" dirty="0"/>
              <a:t>Diante de uma disputa tão acirrada, com consequências eternas, para vencer é preciso estar bem </a:t>
            </a:r>
            <a:r>
              <a:rPr lang="pt-BR" sz="2200" dirty="0">
                <a:solidFill>
                  <a:srgbClr val="FF0000"/>
                </a:solidFill>
              </a:rPr>
              <a:t>treinado, alimentado e fortalecido</a:t>
            </a:r>
            <a:r>
              <a:rPr lang="pt-BR" sz="2200" dirty="0"/>
              <a:t>. </a:t>
            </a:r>
            <a:br>
              <a:rPr lang="pt-BR" sz="2200" dirty="0"/>
            </a:br>
            <a:r>
              <a:rPr lang="pt-BR" sz="2200" dirty="0"/>
              <a:t>Alimentar sua natureza espiritual com: </a:t>
            </a:r>
            <a:r>
              <a:rPr lang="pt-BR" sz="2200" dirty="0">
                <a:solidFill>
                  <a:srgbClr val="FF0000"/>
                </a:solidFill>
              </a:rPr>
              <a:t>oração, jejum, leitura bíblica e meditação da palavra</a:t>
            </a:r>
            <a:r>
              <a:rPr lang="pt-BR" sz="2200" dirty="0"/>
              <a:t>.</a:t>
            </a:r>
            <a:br>
              <a:rPr lang="pt-BR" sz="2200" dirty="0"/>
            </a:br>
            <a:r>
              <a:rPr lang="pt-BR" sz="2200" dirty="0"/>
              <a:t>Caso a natureza carnal esteja sendo regularmente alimentada com as coisas do mundo ela prevalecerá sobre o espírito.</a:t>
            </a:r>
            <a:br>
              <a:rPr lang="pt-BR" sz="2200" dirty="0"/>
            </a:br>
            <a:br>
              <a:rPr lang="pt-BR" sz="2200" dirty="0"/>
            </a:br>
            <a:r>
              <a:rPr lang="pt-BR" sz="2200" dirty="0"/>
              <a:t>Para evitar que isso aconteça, o apostolo Paulo nos deixou um grande ensinamento: “Vivam pelo Espirito e de modo algum  satisfarão os desejos da carne”.</a:t>
            </a:r>
            <a:r>
              <a:rPr lang="pt-BR" sz="2200" dirty="0" err="1"/>
              <a:t>Gl</a:t>
            </a:r>
            <a:r>
              <a:rPr lang="pt-BR" sz="2200" dirty="0"/>
              <a:t> 5.16</a:t>
            </a:r>
            <a:br>
              <a:rPr lang="pt-BR" sz="2200" dirty="0"/>
            </a:br>
            <a:br>
              <a:rPr lang="pt-BR" sz="2200" dirty="0"/>
            </a:br>
            <a:r>
              <a:rPr lang="pt-BR" sz="2200" dirty="0"/>
              <a:t>A leitura diária das Escrituras, a prática de jejum e a frequência regular nos cultos são essenciais para que o Espirito vença a carne. A falta de alimento espiritual enfraquece o espirito e alimenta a carne. Ao fortalecer o Espirito, porem, a carne é facilmente derrotada. </a:t>
            </a:r>
            <a:r>
              <a:rPr lang="pt-BR" sz="2200" dirty="0">
                <a:solidFill>
                  <a:srgbClr val="FF0000"/>
                </a:solidFill>
              </a:rPr>
              <a:t>Pense nisso!</a:t>
            </a:r>
            <a:br>
              <a:rPr lang="pt-BR" sz="2200" dirty="0"/>
            </a:br>
            <a:br>
              <a:rPr lang="pt-BR" sz="2400" dirty="0"/>
            </a:br>
            <a:br>
              <a:rPr lang="pt-BR" dirty="0"/>
            </a:br>
            <a:endParaRPr lang="pt-BR" dirty="0"/>
          </a:p>
        </p:txBody>
      </p:sp>
      <p:pic>
        <p:nvPicPr>
          <p:cNvPr id="5122" name="Picture 2" descr="O meu galardão está comigo | Ministério Independência com Cris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708" y="304800"/>
            <a:ext cx="3750274" cy="2240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ESCAMINHOS - Jesus Cristo Eterno Mest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83455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12107"/>
          </a:xfrm>
        </p:spPr>
        <p:txBody>
          <a:bodyPr>
            <a:normAutofit/>
          </a:bodyPr>
          <a:lstStyle/>
          <a:p>
            <a:r>
              <a:rPr lang="pt-BR" dirty="0"/>
              <a:t>MAIS QUE VENCEDORES</a:t>
            </a:r>
            <a:br>
              <a:rPr lang="pt-BR" dirty="0"/>
            </a:br>
            <a:br>
              <a:rPr lang="pt-BR" sz="2000" dirty="0"/>
            </a:br>
            <a:r>
              <a:rPr lang="pt-BR" sz="2000" dirty="0"/>
              <a:t>Todo aquele que esta em cristo já é mais que vencedor. </a:t>
            </a:r>
            <a:br>
              <a:rPr lang="pt-BR" sz="2000" dirty="0"/>
            </a:br>
            <a:r>
              <a:rPr lang="pt-BR" sz="2000" dirty="0"/>
              <a:t>Porque o cristão pode se considerar mais que vencedor? </a:t>
            </a:r>
            <a:br>
              <a:rPr lang="pt-BR" sz="2000" dirty="0"/>
            </a:br>
            <a:r>
              <a:rPr lang="pt-BR" sz="2000" dirty="0"/>
              <a:t>Porque quem está em cristo não há condenação (</a:t>
            </a:r>
            <a:r>
              <a:rPr lang="pt-BR" sz="2000" dirty="0" err="1"/>
              <a:t>Rm</a:t>
            </a:r>
            <a:r>
              <a:rPr lang="pt-BR" sz="2000" dirty="0"/>
              <a:t> 8.1); </a:t>
            </a:r>
            <a:br>
              <a:rPr lang="pt-BR" sz="2000" dirty="0"/>
            </a:br>
            <a:r>
              <a:rPr lang="pt-BR" sz="2000" dirty="0"/>
              <a:t>estamos livres da lei do pecado e da morte (</a:t>
            </a:r>
            <a:r>
              <a:rPr lang="pt-BR" sz="2000" dirty="0" err="1"/>
              <a:t>Rm</a:t>
            </a:r>
            <a:r>
              <a:rPr lang="pt-BR" sz="2000" dirty="0"/>
              <a:t> 8.2);  </a:t>
            </a:r>
            <a:br>
              <a:rPr lang="pt-BR" sz="2000" dirty="0"/>
            </a:br>
            <a:r>
              <a:rPr lang="pt-BR" sz="2000" dirty="0"/>
              <a:t>nossa mente está voltada para as coisas do Espírito (</a:t>
            </a:r>
            <a:r>
              <a:rPr lang="pt-BR" sz="2000" dirty="0" err="1"/>
              <a:t>Rm</a:t>
            </a:r>
            <a:r>
              <a:rPr lang="pt-BR" sz="2000" dirty="0"/>
              <a:t> 8.5); </a:t>
            </a:r>
            <a:br>
              <a:rPr lang="pt-BR" sz="2000" dirty="0"/>
            </a:br>
            <a:r>
              <a:rPr lang="pt-BR" sz="2000" dirty="0"/>
              <a:t> nos temos o testemunho do Espírito (</a:t>
            </a:r>
            <a:r>
              <a:rPr lang="pt-BR" sz="2000" dirty="0" err="1"/>
              <a:t>Rm</a:t>
            </a:r>
            <a:r>
              <a:rPr lang="pt-BR" sz="2000" dirty="0"/>
              <a:t> 8.16) e somos guiados por Ele (</a:t>
            </a:r>
            <a:r>
              <a:rPr lang="pt-BR" sz="2000" dirty="0" err="1"/>
              <a:t>Rm</a:t>
            </a:r>
            <a:r>
              <a:rPr lang="pt-BR" sz="2000" dirty="0"/>
              <a:t> 8.14); nós temos a esperança da glória, mesmo diante de tribulações (</a:t>
            </a:r>
            <a:r>
              <a:rPr lang="pt-BR" sz="2000" dirty="0" err="1"/>
              <a:t>Rm</a:t>
            </a:r>
            <a:r>
              <a:rPr lang="pt-BR" sz="2000" dirty="0"/>
              <a:t> 8.18); e o cristão é herdeiro de Deus e coerdeiro com Cristo (</a:t>
            </a:r>
            <a:r>
              <a:rPr lang="pt-BR" sz="2000" dirty="0" err="1"/>
              <a:t>Rm</a:t>
            </a:r>
            <a:r>
              <a:rPr lang="pt-BR" sz="2000" dirty="0"/>
              <a:t> 8.17)</a:t>
            </a:r>
            <a:br>
              <a:rPr lang="pt-BR" sz="2000" dirty="0"/>
            </a:br>
            <a:br>
              <a:rPr lang="pt-BR" sz="2000" dirty="0"/>
            </a:br>
            <a:r>
              <a:rPr lang="pt-BR" sz="2000" dirty="0"/>
              <a:t>Todas essas coisas nos são asseguradas: pela morte e ressureição de Jesus (</a:t>
            </a:r>
            <a:r>
              <a:rPr lang="pt-BR" sz="2000" dirty="0" err="1"/>
              <a:t>Rm</a:t>
            </a:r>
            <a:r>
              <a:rPr lang="pt-BR" sz="2000" dirty="0"/>
              <a:t> 8.34), pela intercessão do Espírito (</a:t>
            </a:r>
            <a:r>
              <a:rPr lang="pt-BR" sz="2000" dirty="0" err="1"/>
              <a:t>Rm</a:t>
            </a:r>
            <a:r>
              <a:rPr lang="pt-BR" sz="2000" dirty="0"/>
              <a:t> 8.26)  e pela ação de Deus em nosso favor (</a:t>
            </a:r>
            <a:r>
              <a:rPr lang="pt-BR" sz="2000" dirty="0" err="1"/>
              <a:t>Rm</a:t>
            </a:r>
            <a:r>
              <a:rPr lang="pt-BR" sz="2000" dirty="0"/>
              <a:t> 8.31).</a:t>
            </a:r>
            <a:br>
              <a:rPr lang="pt-BR" sz="2000" dirty="0"/>
            </a:br>
            <a:r>
              <a:rPr lang="pt-BR" sz="2000" dirty="0"/>
              <a:t>O que nos faz mais que vencedores são: o  chamado de Deus (</a:t>
            </a:r>
            <a:r>
              <a:rPr lang="pt-BR" sz="2000" dirty="0" err="1"/>
              <a:t>Rm</a:t>
            </a:r>
            <a:r>
              <a:rPr lang="pt-BR" sz="2000" dirty="0"/>
              <a:t> 8.28); a escolha de Deus (</a:t>
            </a:r>
            <a:r>
              <a:rPr lang="pt-BR" sz="2000" dirty="0" err="1"/>
              <a:t>Rm</a:t>
            </a:r>
            <a:r>
              <a:rPr lang="pt-BR" sz="2000" dirty="0"/>
              <a:t> 8.29); a justificação e a glorificação (</a:t>
            </a:r>
            <a:r>
              <a:rPr lang="pt-BR" sz="2000" dirty="0" err="1"/>
              <a:t>Rm</a:t>
            </a:r>
            <a:r>
              <a:rPr lang="pt-BR" sz="2000" dirty="0"/>
              <a:t> 8.30)</a:t>
            </a:r>
            <a:br>
              <a:rPr lang="pt-BR" sz="2000" dirty="0"/>
            </a:br>
            <a:br>
              <a:rPr lang="pt-BR" sz="2000" dirty="0"/>
            </a:br>
            <a:r>
              <a:rPr lang="pt-BR" sz="2000" dirty="0"/>
              <a:t>Somos mais que vencedores sobre todas as coisas: ameaças, perigos, ataques e necessidades físicas e materiais (</a:t>
            </a:r>
            <a:r>
              <a:rPr lang="pt-BR" sz="2000" dirty="0" err="1"/>
              <a:t>Rm</a:t>
            </a:r>
            <a:r>
              <a:rPr lang="pt-BR" sz="2000" dirty="0"/>
              <a:t> 8.37), pois sabemos que tudo contribui para o bem daqueles que amam a Deus (</a:t>
            </a:r>
            <a:r>
              <a:rPr lang="pt-BR" sz="2000" dirty="0" err="1"/>
              <a:t>Rm</a:t>
            </a:r>
            <a:r>
              <a:rPr lang="pt-BR" sz="2000" dirty="0"/>
              <a:t> 8.28).</a:t>
            </a:r>
          </a:p>
        </p:txBody>
      </p:sp>
      <p:pic>
        <p:nvPicPr>
          <p:cNvPr id="4" name="Imagem 3" descr="MAIS QUE VENCEDOR – PARTE I - IGREJA CASA DE ORAÇÃO CEHAB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325" y="365124"/>
            <a:ext cx="3445476" cy="22874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09134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29729"/>
          </a:xfrm>
        </p:spPr>
        <p:txBody>
          <a:bodyPr/>
          <a:lstStyle/>
          <a:p>
            <a:r>
              <a:rPr lang="pt-BR" dirty="0"/>
              <a:t>     Conclusão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r>
              <a:rPr lang="pt-BR" sz="2000" dirty="0"/>
              <a:t>Na corrida cristã, importa alimentar o Espírito, pois somente assim é possível chegar ao alvo: a vida eterna com Deus. Com certeza ao longo da caminhada, há muitas dificuldades, até porque o pecado não deixa de nos assediar (</a:t>
            </a:r>
            <a:r>
              <a:rPr lang="pt-BR" sz="2000" dirty="0" err="1"/>
              <a:t>Hb</a:t>
            </a:r>
            <a:r>
              <a:rPr lang="pt-BR" sz="2000" dirty="0"/>
              <a:t> 12.1) O desejo de inimigo é nos fazer perder o foco e nos tirar da corrida. Persevere, seja disciplinado e mantenha seus olhos em Jesus, o autor e Consumador da nossa fé, (</a:t>
            </a:r>
            <a:r>
              <a:rPr lang="pt-BR" sz="2000" dirty="0" err="1"/>
              <a:t>Hb</a:t>
            </a:r>
            <a:r>
              <a:rPr lang="pt-BR" sz="2000" dirty="0"/>
              <a:t> 12.2)</a:t>
            </a:r>
            <a:br>
              <a:rPr lang="pt-BR" dirty="0"/>
            </a:br>
            <a:endParaRPr lang="pt-BR" dirty="0"/>
          </a:p>
        </p:txBody>
      </p:sp>
      <p:pic>
        <p:nvPicPr>
          <p:cNvPr id="4" name="Imagem 3" descr="Veja o que acontece se você não alimentar a alma e espírito com coisas boa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633" y="428367"/>
            <a:ext cx="4689063" cy="32292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22693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C15ABC-99FC-4CD9-95BF-E3FC6E2A0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A9F5EA7E-3ABD-4172-921F-317104F28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605" y="32392"/>
            <a:ext cx="4823815" cy="6736398"/>
          </a:xfrm>
        </p:spPr>
      </p:pic>
      <p:pic>
        <p:nvPicPr>
          <p:cNvPr id="7" name="Imagem 6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5E390518-AF89-4EA0-8423-33C96BB4D5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431" y="125486"/>
            <a:ext cx="3782819" cy="4526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58AEEF0-8B16-42A7-979B-A4A81BB3F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80" y="125486"/>
            <a:ext cx="3162851" cy="6153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67331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1073</Words>
  <Application>Microsoft Office PowerPoint</Application>
  <PresentationFormat>Widescreen</PresentationFormat>
  <Paragraphs>20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         Lição 01.     Atletas de Cristo</vt:lpstr>
      <vt:lpstr>        Saber que, em Cristo, é possível ter uma vida Vitoriosa.  Humanamente falando, somente quem se prepara para lidar com os novos desafios desfruta de uma vida bem sucedida.  Na vida cristã não é diferente. Embora não se trate de uma competição como a que existe no mundo, para alcançar o Reino de Deus, é preciso esforço. A boa notícia é que em cristo somos mais que vencedores.  </vt:lpstr>
      <vt:lpstr>Atividade em Grupo</vt:lpstr>
      <vt:lpstr>Introdução </vt:lpstr>
      <vt:lpstr>    1. A CORRIDA DO CRISTÃO. Independente do grupo em que você se enquadre, o cristão é um atleta em busca de finalizar uma corrida a corrida que leva a vida eterna.  O apóstolo Paulo não era engajado com esportes, mas ele compreendeu que a vida cristã é uma constante corrida, cujo o prêmio é a eternidade com Deus.  Nessa corrida, não há competição com mais ninguém,  é uma corrida pessoal e intransferível.  “você é o seu adversário”.  Nas disputas esportivas, apenas o primeiro colocado leva o premio. Na corrida espiritual, todos os que completam a carreira alcançam a recompensa. Por isso a velocidade em que você corre não determina a sua vitória, mas sim a sua permanência até o final.  O importante é não perder o prêmio, mas para isso é preciso enfrentar os desafios: renuncia, disciplina e perseverança até alcançar o alvo.        </vt:lpstr>
      <vt:lpstr>   O VENCEDOR DA PROVA  Gálatas 5.17 – Esse versículo pode ser comparado como  a uma luta de MMA. De um lado do ringue, esta a natureza piedosa gerada em Cristo: graça, poder, perdão, força e  unção. Do outro lado do ringue, esta a carne: impiedosa,  insaciável, inimiga de Deus, faminta pelo pecado. O combate não é amisto, pois é uma disputa  com consequências eternas: O destino da própria alma.  Diante de uma disputa tão acirrada, com consequências eternas, para vencer é preciso estar bem treinado, alimentado e fortalecido.  Alimentar sua natureza espiritual com: oração, jejum, leitura bíblica e meditação da palavra. Caso a natureza carnal esteja sendo regularmente alimentada com as coisas do mundo ela prevalecerá sobre o espírito.  Para evitar que isso aconteça, o apostolo Paulo nos deixou um grande ensinamento: “Vivam pelo Espirito e de modo algum  satisfarão os desejos da carne”.Gl 5.16  A leitura diária das Escrituras, a prática de jejum e a frequência regular nos cultos são essenciais para que o Espirito vença a carne. A falta de alimento espiritual enfraquece o espirito e alimenta a carne. Ao fortalecer o Espirito, porem, a carne é facilmente derrotada. Pense nisso!   </vt:lpstr>
      <vt:lpstr>MAIS QUE VENCEDORES  Todo aquele que esta em cristo já é mais que vencedor.  Porque o cristão pode se considerar mais que vencedor?  Porque quem está em cristo não há condenação (Rm 8.1);  estamos livres da lei do pecado e da morte (Rm 8.2);   nossa mente está voltada para as coisas do Espírito (Rm 8.5);   nos temos o testemunho do Espírito (Rm 8.16) e somos guiados por Ele (Rm 8.14); nós temos a esperança da glória, mesmo diante de tribulações (Rm 8.18); e o cristão é herdeiro de Deus e coerdeiro com Cristo (Rm 8.17)  Todas essas coisas nos são asseguradas: pela morte e ressureição de Jesus (Rm 8.34), pela intercessão do Espírito (Rm 8.26)  e pela ação de Deus em nosso favor (Rm 8.31). O que nos faz mais que vencedores são: o  chamado de Deus (Rm 8.28); a escolha de Deus (Rm 8.29); a justificação e a glorificação (Rm 8.30)  Somos mais que vencedores sobre todas as coisas: ameaças, perigos, ataques e necessidades físicas e materiais (Rm 8.37), pois sabemos que tudo contribui para o bem daqueles que amam a Deus (Rm 8.28).</vt:lpstr>
      <vt:lpstr>     Conclusão     Na corrida cristã, importa alimentar o Espírito, pois somente assim é possível chegar ao alvo: a vida eterna com Deus. Com certeza ao longo da caminhada, há muitas dificuldades, até porque o pecado não deixa de nos assediar (Hb 12.1) O desejo de inimigo é nos fazer perder o foco e nos tirar da corrida. Persevere, seja disciplinado e mantenha seus olhos em Jesus, o autor e Consumador da nossa fé, (Hb 12.2)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Atletas de Cristo Lição 01</dc:title>
  <dc:creator>Julio César Pereira</dc:creator>
  <cp:lastModifiedBy>Julio César Pereira</cp:lastModifiedBy>
  <cp:revision>4</cp:revision>
  <dcterms:created xsi:type="dcterms:W3CDTF">2021-01-02T17:34:55Z</dcterms:created>
  <dcterms:modified xsi:type="dcterms:W3CDTF">2021-01-02T18:08:35Z</dcterms:modified>
</cp:coreProperties>
</file>