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72" r:id="rId9"/>
    <p:sldId id="274" r:id="rId10"/>
    <p:sldId id="275" r:id="rId11"/>
    <p:sldId id="284" r:id="rId12"/>
    <p:sldId id="276" r:id="rId13"/>
    <p:sldId id="277" r:id="rId14"/>
    <p:sldId id="278" r:id="rId15"/>
    <p:sldId id="279" r:id="rId16"/>
    <p:sldId id="280" r:id="rId17"/>
    <p:sldId id="282" r:id="rId18"/>
    <p:sldId id="269" r:id="rId19"/>
    <p:sldId id="271" r:id="rId20"/>
    <p:sldId id="27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11A338-7453-4DC2-88BE-8456189D1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1495F2-88B8-4C2F-BF6C-6C5BBF14B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00C8DA-3263-404A-936B-7F357DFF3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6EACD3-68A5-437E-972F-75F677A2F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D2A2F1-FC01-4663-9861-5B46DABD5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9870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09304-F0A2-4699-91AE-7134DD727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FFAC3A-EB4C-4A9C-8C21-CB0CB7EFA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3DB0CB-3F2E-495A-BAE1-EFD5B331F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5C2CF1-9164-4CD9-9691-BF645B42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CAF01C-2AD4-4BEF-BFA8-23197151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01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63F80-5E42-4E0A-8715-C87DA98DB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B3797E-61D0-4ECD-B7CD-9BCE65530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5E3499-284A-4C14-82DF-A16FAD363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30124B-8B0C-4161-BBD3-CAB33F9E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0E8C79-9C1E-468C-B9D6-4D2D7754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5534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D8F71-C937-4500-9EA7-1192E0B3F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6373D0-ADD6-4D58-A265-D42E6F7794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E93DBF-D4AE-44AA-9852-C30386DE9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57C4F0-08F6-4DD0-BD84-57116128E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816B21-0ECA-4E06-9AAC-97E02BD42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590188-8E1F-463E-BD35-06C234A7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035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8964B-77DD-4AA8-97F7-4299F0BD9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09A61F-B34B-4839-B0CB-7B97F6E1F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7443DF-31C2-43CD-966E-04CD517F9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793E1E-F2CB-4DB1-A8E7-8E3581A6B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9081F23-74CC-456A-B3BF-80E93F685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8A31789-BB3E-465A-8FBA-F5248BEB5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2E4D0E1-B26E-4D85-BAB3-527FCB21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3E8AB4F-A3B8-40A4-BB60-0009E018B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76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3749AD-F63B-4AD3-BBE1-553C1ED82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DD99D7F-C937-4AD3-BA71-34E6D9FA0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052CE9F-5ACC-4858-B336-42B4CC7D9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F60F4EF-3E85-472A-8893-A0B3936F2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494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2544023-9FC2-4F32-851D-DD29E7415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C98BC69-3D82-4B1F-ABBC-8FCABF7F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65A90C7-73AF-45BD-83C9-5FF2EA090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732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6838EE-73D9-495D-A370-F3E4CFF64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BFE124-4129-4125-B408-BA7A86C36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582F6A0-5A89-48C5-8EBA-23A6CD9AC9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52BC9D-C40C-43FD-8A6B-3D428E63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86FB1D-0156-468A-99D7-69545579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7CD230-EC17-4601-8BA6-6EDC0874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8521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2AFC21-8639-40ED-A738-0E98B1E97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ED71A3E-5988-4892-AA1F-F55C964C1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CBEA526-B5E0-4D20-8E82-5568DA985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1408BA8-5C96-4BF9-81B8-74E0A62AA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5FAA629-0D5E-4E68-BF27-B54083191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DF430C-3353-4872-A5EB-B83FE471C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485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73D96-7149-42E8-AB2E-90ADA9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D7CC0F-0EB3-4F81-B0F4-7C5F582A0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61D76F-EAC2-4985-B4DB-19B72E251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05E6E9-0B6A-43EA-B8A5-E07707F36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537528-8EE6-4D94-B72A-CA8115BE1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1352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5929AE-38EC-4121-B07A-0B6CD54746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3ED4199-6BDE-4156-B8DD-AAE3402D7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61D054-ED9C-4E42-BED6-E3ECB573E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80E28E-CE47-45B6-BBB6-18A3F451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E006A6-92A5-4216-9BD6-B7A9515BD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8732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656F6CB-2FD1-4DA2-9AD0-54B4355B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080533-B8D9-428D-98F3-9F8B910D5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14BFD5-FF0D-47F7-9F98-4B4056484A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DCFB4-E33B-4591-B271-FA1DF5ACBBBC}" type="datetimeFigureOut">
              <a:rPr lang="pt-BR" smtClean="0"/>
              <a:t>01/01/2021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6262AA-2368-44A6-BF05-F6BA1C4D6D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EDA398-9F02-4F00-8BC3-EAF1032DA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9148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avec.com.br/eis-que-os-filhos-sao-heranca-do-senhor/" TargetMode="External"/><Relationship Id="rId2" Type="http://schemas.openxmlformats.org/officeDocument/2006/relationships/hyperlink" Target="http://educafe.com.br/origem-dos-judeu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94E8F08-D917-4F5E-B6BA-214619EB5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pt-BR" sz="5400"/>
              <a:t>Lição 1. O CONTEXTO DE JOSÉ</a:t>
            </a:r>
            <a:endParaRPr lang="pt-BR" sz="5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F94DAD-0C60-4DD8-96DD-FF557488E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pt-BR"/>
              <a:t>EBD. COM</a:t>
            </a:r>
          </a:p>
        </p:txBody>
      </p:sp>
      <p:pic>
        <p:nvPicPr>
          <p:cNvPr id="1026" name="Picture 2" descr="Revista Escola Dominical, Lições Bíblicas Betel e CPAD - EBD Hoje">
            <a:extLst>
              <a:ext uri="{FF2B5EF4-FFF2-40B4-BE49-F238E27FC236}">
                <a16:creationId xmlns:a16="http://schemas.microsoft.com/office/drawing/2014/main" id="{B6EC78F1-8D0F-4B31-AF05-4A3B606BA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001C4C-17D8-4B94-9202-9C30E3A9F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667" y="210312"/>
            <a:ext cx="2585206" cy="227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3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590FF4-5EE2-4C43-B5E3-7B03A795E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Pré textual</a:t>
            </a:r>
          </a:p>
        </p:txBody>
      </p:sp>
      <p:sp>
        <p:nvSpPr>
          <p:cNvPr id="36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257BC56-03FD-41EA-8949-02AB4372DD39}"/>
              </a:ext>
            </a:extLst>
          </p:cNvPr>
          <p:cNvSpPr txBox="1"/>
          <p:nvPr/>
        </p:nvSpPr>
        <p:spPr>
          <a:xfrm>
            <a:off x="6297233" y="518400"/>
            <a:ext cx="4771607" cy="5837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alpha val="80000"/>
                  </a:schemeClr>
                </a:solidFill>
                <a:effectLst/>
              </a:rPr>
              <a:t>Versículo do dia</a:t>
            </a:r>
            <a:endParaRPr lang="en-US" sz="2000">
              <a:solidFill>
                <a:schemeClr val="tx1">
                  <a:alpha val="80000"/>
                </a:schemeClr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"Vendo Raquel que não dava filhos a Jacó, teve inveja de sua irmã, e disse a Jacó: Dá-me filhos, se não morro." Gn 30.1</a:t>
            </a:r>
            <a:br>
              <a:rPr lang="en-US" sz="2000">
                <a:solidFill>
                  <a:schemeClr val="tx1">
                    <a:alpha val="80000"/>
                  </a:schemeClr>
                </a:solidFill>
              </a:rPr>
            </a:br>
            <a:endParaRPr lang="en-US" sz="200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alpha val="80000"/>
                  </a:schemeClr>
                </a:solidFill>
              </a:rPr>
              <a:t>Verdade aplicada</a:t>
            </a:r>
            <a:endParaRPr lang="en-US" sz="200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O nascimento de José é fruto de uma intervenção divina.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alpha val="80000"/>
                  </a:schemeClr>
                </a:solidFill>
              </a:rPr>
              <a:t> </a:t>
            </a:r>
            <a:endParaRPr lang="en-US" sz="200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alpha val="80000"/>
                  </a:schemeClr>
                </a:solidFill>
              </a:rPr>
              <a:t>Textos de Referência.</a:t>
            </a:r>
            <a:endParaRPr lang="en-US" sz="200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  <a:effectLst/>
              </a:rPr>
              <a:t>Gn 30.22-26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chemeClr val="tx1">
                  <a:alpha val="80000"/>
                </a:schemeClr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alpha val="80000"/>
                  </a:schemeClr>
                </a:solidFill>
                <a:effectLst/>
              </a:rPr>
              <a:t>Objetivos da Lição</a:t>
            </a:r>
            <a:endParaRPr lang="en-US" sz="2000">
              <a:solidFill>
                <a:schemeClr val="tx1">
                  <a:alpha val="80000"/>
                </a:schemeClr>
              </a:solidFill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  <a:effectLst/>
              </a:rPr>
              <a:t>- Mostrar a genealogia de José;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  <a:effectLst/>
              </a:rPr>
              <a:t>- Elucidar o milagre de seu nascimento;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  <a:effectLst/>
              </a:rPr>
              <a:t>- Observar o ambiente familiar de José. </a:t>
            </a:r>
          </a:p>
        </p:txBody>
      </p:sp>
      <p:sp>
        <p:nvSpPr>
          <p:cNvPr id="40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161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5A61F4-7F4B-4EB9-BC5E-D6325B70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Introdução 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2BA175E7-90F8-4EF5-B798-3A17B3DEE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t-BR" sz="2000" dirty="0"/>
              <a:t>A História de José nos traz lições valiosas; primeiro o seu nascimento como fruto do milagre de Deus e resposta ao clamor de sua mãe Raquel e, em segundo momento, a maneira pela qual ele se destacou dentro da sua casa e nos demais lugares por onde esteve, pois Deus era com ele.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1E2C8D9E-3703-4B65-94EA-7E3245C38F88}"/>
              </a:ext>
            </a:extLst>
          </p:cNvPr>
          <p:cNvSpPr txBox="1"/>
          <p:nvPr/>
        </p:nvSpPr>
        <p:spPr>
          <a:xfrm>
            <a:off x="8451604" y="1412489"/>
            <a:ext cx="3197701" cy="1627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pt-BR" sz="2000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#pontochave</a:t>
            </a:r>
            <a:endParaRPr lang="pt-BR" sz="2000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  <a:p>
            <a:r>
              <a:rPr lang="pt-BR" sz="20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"É nas adversidades que surgem os maiores milagres de Deus na história."</a:t>
            </a:r>
            <a:endParaRPr lang="en-US" sz="2000" dirty="0"/>
          </a:p>
        </p:txBody>
      </p:sp>
      <p:pic>
        <p:nvPicPr>
          <p:cNvPr id="4" name="Gráfico 3" descr="Um livro aberto">
            <a:extLst>
              <a:ext uri="{FF2B5EF4-FFF2-40B4-BE49-F238E27FC236}">
                <a16:creationId xmlns:a16="http://schemas.microsoft.com/office/drawing/2014/main" id="{F7EAE216-154E-4062-AEF8-2B515C9D1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52047" y="2226286"/>
            <a:ext cx="4572000" cy="4572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0E017776-22D7-4812-904B-68B1E36AD8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83" y="5148169"/>
            <a:ext cx="1427239" cy="125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91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D0FA56-8360-4B40-AF45-B32C8E604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r>
              <a:rPr lang="pt-BR" sz="2800" b="1"/>
              <a:t>1. A</a:t>
            </a:r>
            <a:r>
              <a:rPr lang="pt-BR" sz="2800" b="1">
                <a:effectLst/>
              </a:rPr>
              <a:t> genealogia de José</a:t>
            </a:r>
            <a:endParaRPr lang="pt-BR" sz="280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C8819B-A376-4134-BC0B-408D5BCED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/>
          </a:bodyPr>
          <a:lstStyle/>
          <a:p>
            <a:r>
              <a:rPr lang="pt-BR" sz="1700" dirty="0">
                <a:effectLst/>
              </a:rPr>
              <a:t>A genealogia se caracteriza por estabelecer a origem de um indivíduo ou de uma família. No caso em questão, a genealogia se torna importante para entender não apenas seus ancestrais, mas principalmente os valores, crenças, comprometimento e a integridade que estava enraizada em seu coração pelo Deus Todo-Poderoso.</a:t>
            </a:r>
            <a:endParaRPr lang="pt-BR" sz="1700" dirty="0"/>
          </a:p>
          <a:p>
            <a:br>
              <a:rPr lang="pt-BR" sz="1700" dirty="0"/>
            </a:br>
            <a:endParaRPr lang="pt-BR" sz="1700" dirty="0"/>
          </a:p>
        </p:txBody>
      </p:sp>
      <p:pic>
        <p:nvPicPr>
          <p:cNvPr id="2050" name="Picture 2" descr="A VIDA DE JOSÉ Gênesis ppt video online carregar">
            <a:extLst>
              <a:ext uri="{FF2B5EF4-FFF2-40B4-BE49-F238E27FC236}">
                <a16:creationId xmlns:a16="http://schemas.microsoft.com/office/drawing/2014/main" id="{52FCA086-90AD-4004-93F2-C24273305C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" r="7106" b="-1"/>
          <a:stretch/>
        </p:blipFill>
        <p:spPr bwMode="auto">
          <a:xfrm>
            <a:off x="4752966" y="403369"/>
            <a:ext cx="7093467" cy="595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38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75E3EDD-E0F5-43D9-8031-429F421B6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t-BR" sz="2400">
                <a:effectLst/>
                <a:latin typeface="Calibri" panose="020F0502020204030204" pitchFamily="34" charset="0"/>
              </a:rPr>
              <a:t>1.1. Um nome significativo</a:t>
            </a:r>
            <a:br>
              <a:rPr lang="pt-BR" sz="2400">
                <a:latin typeface="Calibri" panose="020F0502020204030204" pitchFamily="34" charset="0"/>
              </a:rPr>
            </a:br>
            <a:endParaRPr lang="pt-BR" sz="240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86E612-714C-4CD9-B934-3C063B1F8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pt-BR" sz="1700">
                <a:effectLst/>
                <a:latin typeface="Calibri" panose="020F0502020204030204" pitchFamily="34" charset="0"/>
              </a:rPr>
              <a:t>No relato de Gênesis 30.24, fica evidente o significado do nome de José, que é "Deus me acrescentará ou adicionará outro filho" Gn 30.24. O seu nascimento não apenas coloca o fim na vergonha que sua mãe Raquel carregava por não poder dar à luz, mas também traz consigo a esperança de que outro descendente nascerá do relacionamento com o patriarca Jacó.</a:t>
            </a:r>
            <a:endParaRPr lang="pt-BR" sz="1700"/>
          </a:p>
        </p:txBody>
      </p:sp>
      <p:pic>
        <p:nvPicPr>
          <p:cNvPr id="3074" name="Picture 2" descr="Qual a importância dos nomes? - Coisas Judaicas">
            <a:extLst>
              <a:ext uri="{FF2B5EF4-FFF2-40B4-BE49-F238E27FC236}">
                <a16:creationId xmlns:a16="http://schemas.microsoft.com/office/drawing/2014/main" id="{5B49D7D0-8EF3-4088-9471-7747C88F2D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2" r="2464" b="-1"/>
          <a:stretch/>
        </p:blipFill>
        <p:spPr bwMode="auto">
          <a:xfrm>
            <a:off x="5124450" y="634382"/>
            <a:ext cx="6657213" cy="549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778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DF40726-9B19-4165-9C26-757D16E19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75E3EDD-E0F5-43D9-8031-429F421B6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64211"/>
            <a:ext cx="4571999" cy="1165002"/>
          </a:xfrm>
        </p:spPr>
        <p:txBody>
          <a:bodyPr anchor="b">
            <a:normAutofit/>
          </a:bodyPr>
          <a:lstStyle/>
          <a:p>
            <a:r>
              <a:rPr lang="pt-BR" sz="3600" b="1" i="0">
                <a:effectLst/>
                <a:latin typeface="Georgia" panose="02040502050405020303" pitchFamily="18" charset="0"/>
              </a:rPr>
              <a:t>1.2. Os genitores de José</a:t>
            </a:r>
            <a:endParaRPr lang="pt-BR" sz="3600" b="0" i="0">
              <a:effectLst/>
              <a:latin typeface="Georgia" panose="02040502050405020303" pitchFamily="18" charset="0"/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78DC4C9-F392-4F8C-A00C-5FC918171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55327"/>
            <a:ext cx="4571999" cy="3776975"/>
          </a:xfrm>
        </p:spPr>
        <p:txBody>
          <a:bodyPr>
            <a:normAutofit/>
          </a:bodyPr>
          <a:lstStyle/>
          <a:p>
            <a:r>
              <a:rPr lang="pt-BR" sz="1700" b="0" i="0">
                <a:effectLst/>
                <a:latin typeface="Georgia" panose="02040502050405020303" pitchFamily="18" charset="0"/>
              </a:rPr>
              <a:t>A paternidade de José trazia uma grande responsabilidade, pois vinha da linhagem dos patriarcas Abraão, Isaque e Jacó. Infelizmente, houve um tempo em que Jacó fez parte de uma Trama para ser beneficiado, na qual prejudicou seu irmão e seu pai, trazendo desgosto e desonra para sua família. Agora Jacó, um homem formado, foi enganado por Labão e sofreu o amargo preço da mentira. É preciso compreender que a mentira gera consequências terríveis para toda todas as pessoas envolvidas. A Bíblia que o pai da mentira é o diabo (Jo 8.44).</a:t>
            </a:r>
          </a:p>
          <a:p>
            <a:endParaRPr lang="pt-BR" sz="1700"/>
          </a:p>
        </p:txBody>
      </p:sp>
      <p:pic>
        <p:nvPicPr>
          <p:cNvPr id="4098" name="Picture 2" descr="História Resposta &quot;Lei do retorno&quot; - História escrita por mysticpurpleworld  - Spirit Fanfics e Histórias">
            <a:extLst>
              <a:ext uri="{FF2B5EF4-FFF2-40B4-BE49-F238E27FC236}">
                <a16:creationId xmlns:a16="http://schemas.microsoft.com/office/drawing/2014/main" id="{DF30ADEB-0252-4B51-9477-A02757819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" r="1160" b="3"/>
          <a:stretch/>
        </p:blipFill>
        <p:spPr bwMode="auto">
          <a:xfrm>
            <a:off x="6190488" y="566928"/>
            <a:ext cx="5157216" cy="528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2089CB41-F399-4AEB-980C-5BFB1049C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BFC967B-3DD6-463D-9DB9-6E4419AE0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96768" y="3817404"/>
            <a:ext cx="54864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3F58B96-4D11-4A3E-8991-0187AD879E00}"/>
              </a:ext>
            </a:extLst>
          </p:cNvPr>
          <p:cNvSpPr txBox="1"/>
          <p:nvPr/>
        </p:nvSpPr>
        <p:spPr>
          <a:xfrm>
            <a:off x="696083" y="6056505"/>
            <a:ext cx="6541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Refletindo</a:t>
            </a:r>
          </a:p>
          <a:p>
            <a:pPr algn="just"/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"Tudo tem um tempo determinado"</a:t>
            </a:r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. Salomão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(</a:t>
            </a:r>
            <a:r>
              <a:rPr lang="pt-BR" b="1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Ec</a:t>
            </a:r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3.1)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  <a:p>
            <a:pPr algn="just"/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50216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5E3EDD-E0F5-43D9-8031-429F421B6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pt-BR" sz="4400" dirty="0">
                <a:effectLst/>
                <a:latin typeface="Calibri" panose="020F0502020204030204" pitchFamily="34" charset="0"/>
              </a:rPr>
              <a:t>2. Datando a história de José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86E612-714C-4CD9-B934-3C063B1F8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2241"/>
            <a:ext cx="10089994" cy="209960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pt-BR" sz="2400" dirty="0">
                <a:effectLst/>
                <a:latin typeface="Calibri" panose="020F0502020204030204" pitchFamily="34" charset="0"/>
              </a:rPr>
              <a:t>José foi o décimo primeiro filho de Jacó, e o primeiro com sua esposa Raquel, a quem mais amava. Dentro da cronologia bíblica, verificamos que a história de José acontece aproximadamente entre os anos de 1680 a 1570 a.C. O menino Hebreu nasceu em </a:t>
            </a:r>
            <a:r>
              <a:rPr lang="pt-BR" sz="2400" dirty="0" err="1">
                <a:effectLst/>
                <a:latin typeface="Calibri" panose="020F0502020204030204" pitchFamily="34" charset="0"/>
              </a:rPr>
              <a:t>Padã-Harã</a:t>
            </a:r>
            <a:r>
              <a:rPr lang="pt-BR" sz="2400" dirty="0">
                <a:effectLst/>
                <a:latin typeface="Calibri" panose="020F0502020204030204" pitchFamily="34" charset="0"/>
              </a:rPr>
              <a:t>, seis anos antes de Jacó retornar a Canaã. Nesta época, o patriarca Jacó tinha cerca de 90 anos de idade e Deus o fez prosperar (</a:t>
            </a:r>
            <a:r>
              <a:rPr lang="pt-BR" sz="2400" dirty="0" err="1">
                <a:effectLst/>
                <a:latin typeface="Calibri" panose="020F0502020204030204" pitchFamily="34" charset="0"/>
              </a:rPr>
              <a:t>Gn</a:t>
            </a:r>
            <a:r>
              <a:rPr lang="pt-BR" sz="2400" dirty="0">
                <a:effectLst/>
                <a:latin typeface="Calibri" panose="020F0502020204030204" pitchFamily="34" charset="0"/>
              </a:rPr>
              <a:t> 30.43), trabalhando para um enganador e avarento.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C3EB4FED-AAD3-417F-B3A7-2F0DA1251297}"/>
              </a:ext>
            </a:extLst>
          </p:cNvPr>
          <p:cNvCxnSpPr/>
          <p:nvPr/>
        </p:nvCxnSpPr>
        <p:spPr>
          <a:xfrm>
            <a:off x="1424895" y="4861622"/>
            <a:ext cx="735082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D3C0FD9C-582B-49BD-B3B8-7A70C566591D}"/>
              </a:ext>
            </a:extLst>
          </p:cNvPr>
          <p:cNvCxnSpPr/>
          <p:nvPr/>
        </p:nvCxnSpPr>
        <p:spPr>
          <a:xfrm>
            <a:off x="2798957" y="4549697"/>
            <a:ext cx="0" cy="311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D9506208-4692-45CD-A620-D1A7961025D3}"/>
              </a:ext>
            </a:extLst>
          </p:cNvPr>
          <p:cNvCxnSpPr/>
          <p:nvPr/>
        </p:nvCxnSpPr>
        <p:spPr>
          <a:xfrm>
            <a:off x="8181279" y="4540167"/>
            <a:ext cx="0" cy="311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5E71E469-E8CC-4436-A077-F2A5B3EDE53B}"/>
              </a:ext>
            </a:extLst>
          </p:cNvPr>
          <p:cNvCxnSpPr/>
          <p:nvPr/>
        </p:nvCxnSpPr>
        <p:spPr>
          <a:xfrm>
            <a:off x="4679796" y="4540167"/>
            <a:ext cx="0" cy="311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4E8BED56-08F4-47A0-B882-A04DF678992D}"/>
              </a:ext>
            </a:extLst>
          </p:cNvPr>
          <p:cNvCxnSpPr>
            <a:cxnSpLocks/>
          </p:cNvCxnSpPr>
          <p:nvPr/>
        </p:nvCxnSpPr>
        <p:spPr>
          <a:xfrm>
            <a:off x="1424895" y="4495253"/>
            <a:ext cx="0" cy="356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2E0CB4E-0F16-4705-9753-3EAD08D72150}"/>
              </a:ext>
            </a:extLst>
          </p:cNvPr>
          <p:cNvSpPr txBox="1"/>
          <p:nvPr/>
        </p:nvSpPr>
        <p:spPr>
          <a:xfrm>
            <a:off x="2419815" y="4079437"/>
            <a:ext cx="1018022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1750 </a:t>
            </a:r>
            <a:r>
              <a:rPr lang="pt-BR" dirty="0" err="1"/>
              <a:t>a.C</a:t>
            </a:r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2300D0C-AF5C-49CD-AD18-D1285C88E539}"/>
              </a:ext>
            </a:extLst>
          </p:cNvPr>
          <p:cNvSpPr txBox="1"/>
          <p:nvPr/>
        </p:nvSpPr>
        <p:spPr>
          <a:xfrm>
            <a:off x="4170785" y="4035915"/>
            <a:ext cx="1018021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1680 </a:t>
            </a:r>
            <a:r>
              <a:rPr lang="pt-BR" dirty="0" err="1"/>
              <a:t>a.C</a:t>
            </a:r>
            <a:endParaRPr lang="pt-BR" dirty="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BD0F8D4-7026-483F-8EC1-7D9F31B44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215" y="5298930"/>
            <a:ext cx="396833" cy="897392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6308797C-EF24-4637-948C-DC1CD7911CCC}"/>
              </a:ext>
            </a:extLst>
          </p:cNvPr>
          <p:cNvSpPr txBox="1"/>
          <p:nvPr/>
        </p:nvSpPr>
        <p:spPr>
          <a:xfrm>
            <a:off x="1035319" y="4068802"/>
            <a:ext cx="1018022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2000 </a:t>
            </a:r>
            <a:r>
              <a:rPr lang="pt-BR" dirty="0" err="1"/>
              <a:t>a.C</a:t>
            </a:r>
            <a:endParaRPr lang="pt-BR" dirty="0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B01CC4AC-7D07-472C-A994-B54E2F929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319" y="4871153"/>
            <a:ext cx="499946" cy="963533"/>
          </a:xfrm>
          <a:prstGeom prst="rect">
            <a:avLst/>
          </a:prstGeom>
        </p:spPr>
      </p:pic>
      <p:sp>
        <p:nvSpPr>
          <p:cNvPr id="28" name="Chave Esquerda 27">
            <a:extLst>
              <a:ext uri="{FF2B5EF4-FFF2-40B4-BE49-F238E27FC236}">
                <a16:creationId xmlns:a16="http://schemas.microsoft.com/office/drawing/2014/main" id="{C195A483-633E-4238-9DDF-D85035990D37}"/>
              </a:ext>
            </a:extLst>
          </p:cNvPr>
          <p:cNvSpPr/>
          <p:nvPr/>
        </p:nvSpPr>
        <p:spPr>
          <a:xfrm rot="16200000">
            <a:off x="3629119" y="4122862"/>
            <a:ext cx="220522" cy="188083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43DA2F5-993C-4CA7-A44A-9FB681894D45}"/>
              </a:ext>
            </a:extLst>
          </p:cNvPr>
          <p:cNvSpPr txBox="1"/>
          <p:nvPr/>
        </p:nvSpPr>
        <p:spPr>
          <a:xfrm>
            <a:off x="7482697" y="4004061"/>
            <a:ext cx="1018021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1300 </a:t>
            </a:r>
            <a:r>
              <a:rPr lang="pt-BR" dirty="0" err="1"/>
              <a:t>a.C</a:t>
            </a:r>
            <a:endParaRPr lang="pt-BR" dirty="0"/>
          </a:p>
        </p:txBody>
      </p:sp>
      <p:pic>
        <p:nvPicPr>
          <p:cNvPr id="5124" name="Picture 4" descr="Como as pirâmides do Egito foram construídas? | Go Beta Go">
            <a:extLst>
              <a:ext uri="{FF2B5EF4-FFF2-40B4-BE49-F238E27FC236}">
                <a16:creationId xmlns:a16="http://schemas.microsoft.com/office/drawing/2014/main" id="{71CC2EE1-AFD6-407C-B438-CB9D51911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421" y="5018866"/>
            <a:ext cx="1350928" cy="67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91404C74-3D97-4609-AFB8-43D4DFC39135}"/>
              </a:ext>
            </a:extLst>
          </p:cNvPr>
          <p:cNvSpPr txBox="1"/>
          <p:nvPr/>
        </p:nvSpPr>
        <p:spPr>
          <a:xfrm>
            <a:off x="7424793" y="5848934"/>
            <a:ext cx="1350928" cy="73866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Escravidão do povo de Israel no Egito</a:t>
            </a:r>
          </a:p>
        </p:txBody>
      </p:sp>
      <p:pic>
        <p:nvPicPr>
          <p:cNvPr id="32" name="Gráfico 31" descr="Ampulheta 90% com preenchimento sólido">
            <a:extLst>
              <a:ext uri="{FF2B5EF4-FFF2-40B4-BE49-F238E27FC236}">
                <a16:creationId xmlns:a16="http://schemas.microsoft.com/office/drawing/2014/main" id="{071DD37F-4C8B-4B7B-9736-58542B5600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52891" y="4495558"/>
            <a:ext cx="1525613" cy="152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90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39927-8614-4581-B827-0980EBFD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Veja a cronologia da história de José</a:t>
            </a:r>
          </a:p>
        </p:txBody>
      </p:sp>
      <p:pic>
        <p:nvPicPr>
          <p:cNvPr id="6146" name="Picture 2" descr="origem-dos-judeus-crono">
            <a:extLst>
              <a:ext uri="{FF2B5EF4-FFF2-40B4-BE49-F238E27FC236}">
                <a16:creationId xmlns:a16="http://schemas.microsoft.com/office/drawing/2014/main" id="{81EB53EE-F582-474F-A34B-B8991C8CC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068" y="1795771"/>
            <a:ext cx="8707244" cy="489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480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74D319-E497-42B5-B587-000C151B5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2.1. O problema de Raquel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B01296-3932-415B-A697-855280FC5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234" y="1308681"/>
            <a:ext cx="10515600" cy="4240638"/>
          </a:xfrm>
        </p:spPr>
        <p:txBody>
          <a:bodyPr>
            <a:normAutofit fontScale="92500"/>
          </a:bodyPr>
          <a:lstStyle/>
          <a:p>
            <a:pPr algn="just"/>
            <a:r>
              <a:rPr lang="pt-BR" dirty="0">
                <a:effectLst/>
              </a:rPr>
              <a:t>O texto bíblico enfatiza o problema existente na vida de Raquel, a esterilidade. Aliás, algo comum na vida das mulheres dos patriarcas: a esterilidade ou a incapacidade de gerar filhos. Sara não podia gerar filhos (</a:t>
            </a:r>
            <a:r>
              <a:rPr lang="pt-BR" dirty="0" err="1">
                <a:effectLst/>
              </a:rPr>
              <a:t>Gn</a:t>
            </a:r>
            <a:r>
              <a:rPr lang="pt-BR" dirty="0">
                <a:effectLst/>
              </a:rPr>
              <a:t> 16.1); Rebeca também era estéril (</a:t>
            </a:r>
            <a:r>
              <a:rPr lang="pt-BR" dirty="0" err="1">
                <a:effectLst/>
              </a:rPr>
              <a:t>Gn</a:t>
            </a:r>
            <a:r>
              <a:rPr lang="pt-BR" dirty="0">
                <a:effectLst/>
              </a:rPr>
              <a:t> 25.21). Diante das dificuldades humanas, as mulheres de Abraão e Isaque puderam gerar e deram à luz, fazendo com que a descendência patriarcal fosse levada adiante.</a:t>
            </a:r>
          </a:p>
          <a:p>
            <a:pPr algn="just"/>
            <a:r>
              <a:rPr lang="pt-BR" dirty="0">
                <a:effectLst/>
              </a:rPr>
              <a:t>Nem mesmo o tempo ou os vários filhos das concubinas foram suficientes para conformar Raquel. Ela foi enfática: "Dá-me filhos, senão eu morro". </a:t>
            </a:r>
          </a:p>
          <a:p>
            <a:br>
              <a:rPr lang="pt-BR" dirty="0">
                <a:effectLst/>
              </a:rPr>
            </a:b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9C2F2D9-4567-4642-9CF7-A3AA83085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83" y="5148169"/>
            <a:ext cx="1427239" cy="125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7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D41BB0-F303-42A8-B49C-0B3053DAA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1122872"/>
            <a:ext cx="6251110" cy="98939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r>
              <a:rPr lang="pt-BR" sz="5400" dirty="0"/>
              <a:t>Reflexão 1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m 12" descr="Mulher de negócios">
            <a:extLst>
              <a:ext uri="{FF2B5EF4-FFF2-40B4-BE49-F238E27FC236}">
                <a16:creationId xmlns:a16="http://schemas.microsoft.com/office/drawing/2014/main" id="{7C2D91C2-51C0-4191-8ADE-ACB78B9B2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4" y="685846"/>
            <a:ext cx="6393703" cy="9578828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CE8DB9-E16B-440A-A6A3-61E48F4F16F5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1403694">
            <a:off x="3204297" y="2479674"/>
            <a:ext cx="4474288" cy="274985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pt-BR" sz="2600" dirty="0">
                <a:effectLst/>
              </a:rPr>
              <a:t>Raquel nos deixa uma grande lição: diante das impossibilidades humanas, jamais podemos deixar de crer nas promessas e nos milagres de Deus. O mesmo Deus do passado continua agindo e atuando na história.</a:t>
            </a:r>
          </a:p>
          <a:p>
            <a:endParaRPr lang="pt-BR" sz="220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2BA24CC7-0A95-46ED-A472-1F57EFBBC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83" y="5148169"/>
            <a:ext cx="1427239" cy="125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18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D41BB0-F303-42A8-B49C-0B3053DAA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r>
              <a:rPr lang="pt-BR" sz="5400" dirty="0"/>
              <a:t>Reflexão 2</a:t>
            </a:r>
          </a:p>
        </p:txBody>
      </p:sp>
      <p:pic>
        <p:nvPicPr>
          <p:cNvPr id="11266" name="Picture 2" descr="Ser Mãe é…">
            <a:extLst>
              <a:ext uri="{FF2B5EF4-FFF2-40B4-BE49-F238E27FC236}">
                <a16:creationId xmlns:a16="http://schemas.microsoft.com/office/drawing/2014/main" id="{B1A9AC3F-CF55-4AC9-A1AF-5CFCAF1861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4" r="27444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CE8DB9-E16B-440A-A6A3-61E48F4F1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sz="2200">
                <a:effectLst/>
              </a:rPr>
              <a:t>Em sua opinião, ainda existe pressão social e, ou religiosa para que as mulheres sejam mães?</a:t>
            </a:r>
          </a:p>
          <a:p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394703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FABE56-460E-4199-BFC4-9201B3BA1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pt-BR" sz="4800" b="1">
                <a:solidFill>
                  <a:srgbClr val="FFFFFF"/>
                </a:solidFill>
                <a:latin typeface="Georgia" panose="02040502050405020303" pitchFamily="18" charset="0"/>
              </a:rPr>
              <a:t>2.2. O Milagre trouxe mudanças</a:t>
            </a:r>
            <a:br>
              <a:rPr lang="pt-BR" sz="4800">
                <a:solidFill>
                  <a:srgbClr val="FFFFFF"/>
                </a:solidFill>
                <a:latin typeface="Georgia" panose="02040502050405020303" pitchFamily="18" charset="0"/>
              </a:rPr>
            </a:br>
            <a:endParaRPr lang="pt-BR" sz="4800">
              <a:solidFill>
                <a:srgbClr val="FFFFFF"/>
              </a:solidFill>
            </a:endParaRP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2FF251-B7F2-4294-91FE-4EE21CC7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pt-BR" sz="2000" b="0" i="0" dirty="0">
                <a:solidFill>
                  <a:schemeClr val="tx1">
                    <a:alpha val="80000"/>
                  </a:schemeClr>
                </a:solidFill>
                <a:effectLst/>
                <a:latin typeface="Georgia" panose="02040502050405020303" pitchFamily="18" charset="0"/>
              </a:rPr>
              <a:t>O relato do nascimento de José traz algumas mudanças significativas. José nasceu de um amor puro entre Jacó e Raquel; formaram uma família feliz, completa e grata a Deus, pois o Senhor se lembrou de Raquel (</a:t>
            </a:r>
            <a:r>
              <a:rPr lang="pt-BR" sz="2000" b="0" i="0" dirty="0" err="1">
                <a:solidFill>
                  <a:schemeClr val="tx1">
                    <a:alpha val="80000"/>
                  </a:schemeClr>
                </a:solidFill>
                <a:effectLst/>
                <a:latin typeface="Georgia" panose="02040502050405020303" pitchFamily="18" charset="0"/>
              </a:rPr>
              <a:t>Gn</a:t>
            </a:r>
            <a:r>
              <a:rPr lang="pt-BR" sz="2000" b="0" i="0" dirty="0">
                <a:solidFill>
                  <a:schemeClr val="tx1">
                    <a:alpha val="80000"/>
                  </a:schemeClr>
                </a:solidFill>
                <a:effectLst/>
                <a:latin typeface="Georgia" panose="02040502050405020303" pitchFamily="18" charset="0"/>
              </a:rPr>
              <a:t> 30.22). </a:t>
            </a:r>
          </a:p>
          <a:p>
            <a:r>
              <a:rPr lang="pt-BR" sz="2000" b="0" i="0" dirty="0">
                <a:solidFill>
                  <a:schemeClr val="tx1">
                    <a:alpha val="80000"/>
                  </a:schemeClr>
                </a:solidFill>
                <a:effectLst/>
                <a:latin typeface="Georgia" panose="02040502050405020303" pitchFamily="18" charset="0"/>
              </a:rPr>
              <a:t>O nascimento deste menino representava mais do que um filho, representava um novo começo para seus pais.</a:t>
            </a:r>
            <a:endParaRPr lang="pt-BR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644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1C9113-3FD6-49C6-91A6-20B56864786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Georgia" panose="02040502050405020303" pitchFamily="18" charset="0"/>
              </a:rPr>
              <a:t>3. O contexto familiar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E4E932-F981-4FC4-B3CB-CDCF264F2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74112" cy="3493507"/>
          </a:xfrm>
        </p:spPr>
        <p:txBody>
          <a:bodyPr/>
          <a:lstStyle/>
          <a:p>
            <a:pPr algn="just"/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A tônica deste tópico é família de José e os diversos problemas familiares</a:t>
            </a:r>
          </a:p>
          <a:p>
            <a:endParaRPr lang="pt-BR" dirty="0"/>
          </a:p>
        </p:txBody>
      </p:sp>
      <p:pic>
        <p:nvPicPr>
          <p:cNvPr id="5" name="Imagem 4" descr="Uma imagem contendo homem, mesa, segurando&#10;&#10;Descrição gerada automaticamente">
            <a:extLst>
              <a:ext uri="{FF2B5EF4-FFF2-40B4-BE49-F238E27FC236}">
                <a16:creationId xmlns:a16="http://schemas.microsoft.com/office/drawing/2014/main" id="{A6E60947-C41D-4D10-AB7B-83A844759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161" y="2747935"/>
            <a:ext cx="5898078" cy="393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06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DDBDA-2F30-4276-BF88-8626CE0BB9C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b="1" dirty="0">
                <a:solidFill>
                  <a:schemeClr val="bg1"/>
                </a:solidFill>
                <a:latin typeface="Georgia" panose="02040502050405020303" pitchFamily="18" charset="0"/>
              </a:rPr>
              <a:t>3.1. Um ambiente conturbado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B0E675-6E9D-400C-8BB4-EBA0B574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A morte de Raquel, após o nascimento de seu segundo filho, Benjamim, trouxe para José muitos conflitos, pois outrora era amado e protegido por sua mãe, contudo agora, estava órfão e vulnerável às maldades de muitos invejosos que o cercavam. Tais conflitos são vivenciados por muitos jovens em suas próprias casas. Jovens que são humilhados, rejeitados, ignorados, invejados, maltratados verbal, psicológica e até sexualmente, no núcleo familiar. Mas, assim como José, precisamos aprender a confiar em Deus, pois "Deus é nosso refúgio e fortaleza, socorro bem presente na hora da angústia", 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Sl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46.1. É nele que devemos confiar diante dos das Dores e perdas.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539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D2644D-53CE-4FCE-BB62-25D157E3B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r>
              <a:rPr lang="pt-BR" sz="2400" b="1">
                <a:latin typeface="Georgia" panose="02040502050405020303" pitchFamily="18" charset="0"/>
              </a:rPr>
              <a:t>3.2. Convivendo com invejosos</a:t>
            </a:r>
            <a:br>
              <a:rPr lang="pt-BR" sz="2400">
                <a:latin typeface="Georgia" panose="02040502050405020303" pitchFamily="18" charset="0"/>
              </a:rPr>
            </a:br>
            <a:endParaRPr lang="pt-BR" sz="240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6E2D40-ABB5-4359-8832-837B7B195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/>
          </a:bodyPr>
          <a:lstStyle/>
          <a:p>
            <a:r>
              <a:rPr lang="pt-BR" sz="1700" b="0" i="0">
                <a:effectLst/>
                <a:latin typeface="Georgia" panose="02040502050405020303" pitchFamily="18" charset="0"/>
              </a:rPr>
              <a:t>A túnica dada a José e gerou guerra, dor e inveja no coração de seus irmãos que passaram excluí-lo, rejeitá-lo e descaracterizá-lo. A unção e a honra que nos é concedida por Deus, não raramente despertará a inveja nas pessoas. </a:t>
            </a:r>
            <a:endParaRPr lang="pt-BR" sz="1700"/>
          </a:p>
        </p:txBody>
      </p:sp>
      <p:pic>
        <p:nvPicPr>
          <p:cNvPr id="8196" name="Picture 4" descr="Em &quot;José do Egito&quot;, José é vendido como escravo pelos irmãos - Últimas  Notícias - UOL TV e Famosos">
            <a:extLst>
              <a:ext uri="{FF2B5EF4-FFF2-40B4-BE49-F238E27FC236}">
                <a16:creationId xmlns:a16="http://schemas.microsoft.com/office/drawing/2014/main" id="{5E0E1E48-CC73-4746-AFA1-DB73BEBB01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8" r="1" b="7388"/>
          <a:stretch/>
        </p:blipFill>
        <p:spPr bwMode="auto">
          <a:xfrm>
            <a:off x="5124450" y="634382"/>
            <a:ext cx="6657213" cy="549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831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érie: José: Amargura, Traição E Bênção: Um Irmão Traído #2">
            <a:extLst>
              <a:ext uri="{FF2B5EF4-FFF2-40B4-BE49-F238E27FC236}">
                <a16:creationId xmlns:a16="http://schemas.microsoft.com/office/drawing/2014/main" id="{645D965F-48B8-433A-B09B-9AE743F59B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0" r="16554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5EB5B13-B4A7-4967-BE35-6E497DA24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82" y="596565"/>
            <a:ext cx="4803636" cy="131166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Reflexão 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7F1F43-1F59-49B5-AB81-D26E3C80A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15" y="2181356"/>
            <a:ext cx="4706803" cy="378883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pt-BR" sz="2000" dirty="0">
                <a:solidFill>
                  <a:srgbClr val="000000"/>
                </a:solidFill>
              </a:rPr>
              <a:t>Até que ponto a preferencia recebida por José, por parte de seu pai Jacó, exemplificada pela túnica de várias túnicas que ele ganhou, prejudicou a relação de José com seus irmãos?</a:t>
            </a:r>
          </a:p>
        </p:txBody>
      </p:sp>
    </p:spTree>
    <p:extLst>
      <p:ext uri="{BB962C8B-B14F-4D97-AF65-F5344CB8AC3E}">
        <p14:creationId xmlns:p14="http://schemas.microsoft.com/office/powerpoint/2010/main" val="1443714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O amor e ódio entre irmãos - Vogue | Vogue Gente">
            <a:extLst>
              <a:ext uri="{FF2B5EF4-FFF2-40B4-BE49-F238E27FC236}">
                <a16:creationId xmlns:a16="http://schemas.microsoft.com/office/drawing/2014/main" id="{F7F5A74C-5B97-4310-8B60-913CA41AA1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9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EB5B13-B4A7-4967-BE35-6E497DA24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Reflexão</a:t>
            </a:r>
            <a:r>
              <a:rPr lang="en-US" sz="4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4.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7F1F43-1F59-49B5-AB81-D26E3C80A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2910" y="5242675"/>
            <a:ext cx="4330262" cy="68328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1700">
                <a:solidFill>
                  <a:schemeClr val="tx1"/>
                </a:solidFill>
              </a:rPr>
              <a:t>Será que ainda hoje temos problemas familiares causados pela preferência dos pais?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271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D6EE99-D8E2-4D25-B094-C8D371DBD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pt-BR" sz="3800">
                <a:solidFill>
                  <a:schemeClr val="bg1"/>
                </a:solidFill>
              </a:rPr>
              <a:t>Conclusão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EE81A1-B098-414E-8773-B9727406F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Não importa quão difíceis sejam as situações da vida, Deus sempre tem uma saída que os homens não conseguem enxergar. As impossibilidades humanas são grandes oportunidades para o extraordinário de Deus.</a:t>
            </a:r>
          </a:p>
          <a:p>
            <a:endParaRPr lang="pt-BR" sz="2000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áfico 6" descr="Um quebra-cabeça">
            <a:extLst>
              <a:ext uri="{FF2B5EF4-FFF2-40B4-BE49-F238E27FC236}">
                <a16:creationId xmlns:a16="http://schemas.microsoft.com/office/drawing/2014/main" id="{32139DEA-7F6E-4F38-B287-CE66EE8A35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5265" y="1061546"/>
            <a:ext cx="5528930" cy="552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34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15ABC-99FC-4CD9-95BF-E3FC6E2A0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605" y="32392"/>
            <a:ext cx="4823815" cy="6736398"/>
          </a:xfrm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5E390518-AF89-4EA0-8423-33C96BB4D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31" y="125486"/>
            <a:ext cx="3782819" cy="4526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58AEEF0-8B16-42A7-979B-A4A81BB3F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80" y="125486"/>
            <a:ext cx="3162851" cy="6153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6733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3921A2-8643-4219-AFE2-5DB656DE0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Referencias bibliográficas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05BCA3-5917-4D5C-AFBD-EEA47FF5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>
              <a:hlinkClick r:id="rId2"/>
            </a:endParaRPr>
          </a:p>
          <a:p>
            <a:r>
              <a:rPr lang="en-US" sz="2000">
                <a:hlinkClick r:id="rId2"/>
              </a:rPr>
              <a:t>http://educafe.com.br/origem-dos-judeus/</a:t>
            </a:r>
            <a:endParaRPr lang="en-US" sz="2000"/>
          </a:p>
          <a:p>
            <a:r>
              <a:rPr lang="en-US" sz="2000">
                <a:hlinkClick r:id="rId3"/>
              </a:rPr>
              <a:t>https://iavec.com.br/eis-que-os-filhos-sao-heranca-do-senhor/</a:t>
            </a:r>
            <a:r>
              <a:rPr lang="en-US" sz="2000"/>
              <a:t> </a:t>
            </a:r>
          </a:p>
          <a:p>
            <a:r>
              <a:rPr lang="en-US" sz="2000"/>
              <a:t>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8E2678-A873-4737-A7EA-AC6639C7F9EB}"/>
              </a:ext>
            </a:extLst>
          </p:cNvPr>
          <p:cNvSpPr txBox="1"/>
          <p:nvPr/>
        </p:nvSpPr>
        <p:spPr>
          <a:xfrm>
            <a:off x="8451604" y="1412489"/>
            <a:ext cx="3197701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Revista Conectar+ jovens, Editora Betel domincal, 1º trimestre de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3BA32D8-CC17-456C-B02E-3A2B0DFEF6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83" y="5148169"/>
            <a:ext cx="1427239" cy="125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644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1126</Words>
  <Application>Microsoft Office PowerPoint</Application>
  <PresentationFormat>Widescreen</PresentationFormat>
  <Paragraphs>66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Georgia</vt:lpstr>
      <vt:lpstr>Tema do Office</vt:lpstr>
      <vt:lpstr>Lição 1. O CONTEXTO DE JOSÉ</vt:lpstr>
      <vt:lpstr>Pré textual</vt:lpstr>
      <vt:lpstr>Introdução </vt:lpstr>
      <vt:lpstr>1. A genealogia de José</vt:lpstr>
      <vt:lpstr>1.1. Um nome significativo </vt:lpstr>
      <vt:lpstr>1.2. Os genitores de José</vt:lpstr>
      <vt:lpstr>2. Datando a história de José</vt:lpstr>
      <vt:lpstr>Veja a cronologia da história de José</vt:lpstr>
      <vt:lpstr>2.1. O problema de Raquel </vt:lpstr>
      <vt:lpstr>Reflexão 1</vt:lpstr>
      <vt:lpstr>Reflexão 2</vt:lpstr>
      <vt:lpstr>2.2. O Milagre trouxe mudanças </vt:lpstr>
      <vt:lpstr>3. O contexto familiar</vt:lpstr>
      <vt:lpstr>3.1. Um ambiente conturbado</vt:lpstr>
      <vt:lpstr>3.2. Convivendo com invejosos </vt:lpstr>
      <vt:lpstr>Reflexão 3</vt:lpstr>
      <vt:lpstr>Reflexão 4. </vt:lpstr>
      <vt:lpstr>Conclusão</vt:lpstr>
      <vt:lpstr>Apresentação do PowerPoint</vt:lpstr>
      <vt:lpstr>Referencias bibliográficas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1. O CONTEXTO DE JOSÉ</dc:title>
  <dc:creator>Julio César Pereira</dc:creator>
  <cp:lastModifiedBy>Julio César Pereira</cp:lastModifiedBy>
  <cp:revision>1</cp:revision>
  <dcterms:created xsi:type="dcterms:W3CDTF">2021-01-01T22:34:13Z</dcterms:created>
  <dcterms:modified xsi:type="dcterms:W3CDTF">2021-01-01T22:34:20Z</dcterms:modified>
</cp:coreProperties>
</file>