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86" r:id="rId5"/>
    <p:sldId id="291" r:id="rId6"/>
    <p:sldId id="259" r:id="rId7"/>
    <p:sldId id="274" r:id="rId8"/>
    <p:sldId id="275" r:id="rId9"/>
    <p:sldId id="284" r:id="rId10"/>
    <p:sldId id="276" r:id="rId11"/>
    <p:sldId id="285" r:id="rId12"/>
    <p:sldId id="277" r:id="rId13"/>
    <p:sldId id="278" r:id="rId14"/>
    <p:sldId id="287" r:id="rId15"/>
    <p:sldId id="279" r:id="rId16"/>
    <p:sldId id="280" r:id="rId17"/>
    <p:sldId id="281" r:id="rId18"/>
    <p:sldId id="282" r:id="rId19"/>
    <p:sldId id="283" r:id="rId20"/>
    <p:sldId id="289" r:id="rId21"/>
    <p:sldId id="273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E9FFC-5A1D-4739-868E-EFFCA4DB1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083EC3-96D6-46C4-A7ED-0B7CB5049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4596C3-E160-4F17-9109-9987109F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E930BD-6C35-4211-AD8B-F375DC7A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7F783D-35AA-4D75-ADA8-D3C62D7A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13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5AF54-6560-4872-BD39-30800036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95FD2E-633A-44A3-AD9C-8061D8B22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29DED1-1EF1-4908-8960-457FB815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1026D3-639C-4C87-B333-0B67B353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40DA69-36A0-4749-A884-C11EE945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88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4B203-7ED4-4E98-A523-7AC35D51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E0A31E-23A6-47B5-8CD6-61D840C53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DB7C0F-8762-47FE-A034-DD49FE6A2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A9C0D9-67C1-4B77-9B7E-1E2DD68C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C337EF-99F2-4F9A-8A78-FB4DD3A17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60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5A5E2-5B60-49D6-921F-BCA6355B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AF9DCE-5F04-46FC-AB44-F3EF56423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0DA177-2427-4629-88A0-15AAC7F57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D94F64-AE7E-4259-9F0C-717B86886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146C91-C770-4A88-8744-9AAB3E73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B01169-7A1D-42D4-820A-A30432EF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758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DA27B-855D-4255-A18D-80CFD1A10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997950-FC90-4176-828A-CB139357B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5C654D6-17F1-4043-A15A-E23F49A61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AF8ECB-3B1B-459D-9B0C-09B42A897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F0F35B-1015-4BD5-A808-C8B0EE7F8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3F6D339-EC70-4CB8-9ADE-105ED9F2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EBEC48C-5B83-4F3B-A205-161BEFC4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72B731-077B-4B90-8055-68135F89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46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81DD-5ADD-4B94-B5BF-65D3AD632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F7CED3C-9627-44E5-8FD6-025EB47B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576328-05C0-49FD-A041-675F970D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485F10-4447-4F7D-83FA-A5627EB0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2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4DB874B-0390-4B9F-8366-4EA3F0B6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340F21-B866-4C77-87B7-C7593286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2203400-AC4C-4DCD-A078-2CC70A4F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55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8905C-62F0-4F1E-B402-7B6558EF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67B223-5BF9-422F-9FEB-B7D82C2BA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15A09D-212D-4A0E-B2ED-BF1E94B7C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18E07A-06FD-4949-BF58-863271C94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367268-5064-4B33-9E61-23259BE9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27B7FD-76D4-4EA4-886F-D2E2F16B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262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9C1F34-CF38-4CE2-8A3D-02E4F2A6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50341D6-4CC6-4ABA-BA09-73F3A7E51B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00A8B9-E120-4A70-96DD-21821437E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08CE77-9D52-4D77-B29D-2B6298F6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65908B-8CB7-419E-8628-8BC96C15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0CE29F-5EEF-4A4F-84DF-6963289A2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0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88D45-B79A-4D8C-BEE3-4701BADAB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466EAD-B1C1-4599-859C-549D18EB3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DA5A5-04DE-4C9E-AA27-126B801AA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127FAD-BD63-43AC-81FB-3C719BB2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EE0400-A8AD-4167-93A5-730A487C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71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8D4AFA-B58A-4495-9ACD-8FC517C4A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5ECDC6-5134-45BF-8208-CA4BDA72E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CC2066-D67C-4F20-AF21-A47448498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070A42-080C-4232-A7A8-7D504EBAC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1EF9A7-EA11-4BE1-AEEA-9156A0C8F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35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1A338-7453-4DC2-88BE-8456189D1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1495F2-88B8-4C2F-BF6C-6C5BBF14B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00C8DA-3263-404A-936B-7F357DFF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6EACD3-68A5-437E-972F-75F677A2F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D2A2F1-FC01-4663-9861-5B46DABD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430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09304-F0A2-4699-91AE-7134DD72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FFAC3A-EB4C-4A9C-8C21-CB0CB7EFA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3DB0CB-3F2E-495A-BAE1-EFD5B331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5C2CF1-9164-4CD9-9691-BF645B42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CAF01C-2AD4-4BEF-BFA8-23197151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738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63F80-5E42-4E0A-8715-C87DA98D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B3797E-61D0-4ECD-B7CD-9BCE65530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5E3499-284A-4C14-82DF-A16FAD36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30124B-8B0C-4161-BBD3-CAB33F9E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0E8C79-9C1E-468C-B9D6-4D2D7754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838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D8F71-C937-4500-9EA7-1192E0B3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6373D0-ADD6-4D58-A265-D42E6F779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E93DBF-D4AE-44AA-9852-C30386DE9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57C4F0-08F6-4DD0-BD84-57116128E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816B21-0ECA-4E06-9AAC-97E02BD4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590188-8E1F-463E-BD35-06C234A7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707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8964B-77DD-4AA8-97F7-4299F0BD9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09A61F-B34B-4839-B0CB-7B97F6E1F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7443DF-31C2-43CD-966E-04CD517F9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793E1E-F2CB-4DB1-A8E7-8E3581A6B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081F23-74CC-456A-B3BF-80E93F685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A31789-BB3E-465A-8FBA-F5248BEB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2E4D0E1-B26E-4D85-BAB3-527FCB21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3E8AB4F-A3B8-40A4-BB60-0009E018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042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749AD-F63B-4AD3-BBE1-553C1ED8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D99D7F-C937-4AD3-BA71-34E6D9FA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52CE9F-5ACC-4858-B336-42B4CC7D9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60F4EF-3E85-472A-8893-A0B3936F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454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544023-9FC2-4F32-851D-DD29E741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C98BC69-3D82-4B1F-ABBC-8FCABF7F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5A90C7-73AF-45BD-83C9-5FF2EA090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0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838EE-73D9-495D-A370-F3E4CFF64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BFE124-4129-4125-B408-BA7A86C36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82F6A0-5A89-48C5-8EBA-23A6CD9AC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52BC9D-C40C-43FD-8A6B-3D428E63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86FB1D-0156-468A-99D7-69545579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7CD230-EC17-4601-8BA6-6EDC0874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847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2AFC21-8639-40ED-A738-0E98B1E97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ED71A3E-5988-4892-AA1F-F55C964C1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BEA526-B5E0-4D20-8E82-5568DA985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408BA8-5C96-4BF9-81B8-74E0A62A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FAA629-0D5E-4E68-BF27-B5408319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DF430C-3353-4872-A5EB-B83FE471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145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73D96-7149-42E8-AB2E-90ADA9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D7CC0F-0EB3-4F81-B0F4-7C5F582A0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61D76F-EAC2-4985-B4DB-19B72E25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05E6E9-0B6A-43EA-B8A5-E07707F36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537528-8EE6-4D94-B72A-CA8115BE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830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5929AE-38EC-4121-B07A-0B6CD5474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ED4199-6BDE-4156-B8DD-AAE3402D7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61D054-ED9C-4E42-BED6-E3ECB573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80E28E-CE47-45B6-BBB6-18A3F451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E006A6-92A5-4216-9BD6-B7A9515BD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20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830F8D-879C-42AC-84E5-8BDEB4F3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5ED450-04D9-4B58-A356-5FB7BD525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73F0E8-17AC-4C87-A1DC-923B87150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3F24B-1A52-4663-BD86-68E4E14B6715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54CC57-005C-45E9-9630-A48A2FEDB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3E4E3-09A9-4B7C-938A-1144CEB71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C373A-6441-461D-AC3A-0F5CEF0AEE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87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656F6CB-2FD1-4DA2-9AD0-54B4355B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080533-B8D9-428D-98F3-9F8B910D5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14BFD5-FF0D-47F7-9F98-4B4056484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DCFB4-E33B-4591-B271-FA1DF5ACBBBC}" type="datetimeFigureOut">
              <a:rPr lang="pt-BR" smtClean="0"/>
              <a:t>08/01/2021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6262AA-2368-44A6-BF05-F6BA1C4D6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EDA398-9F02-4F00-8BC3-EAF1032DA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522C3-6269-46B6-A7B9-AA3200DF0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83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avec.com.br/eis-que-os-filhos-sao-heranca-do-senhor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pt-BR" sz="5400" dirty="0"/>
              <a:t>Lição 2. JOSÉ E AS TÚNICAS DA RESPONSABILIDADE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41" y="210312"/>
            <a:ext cx="2054032" cy="18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590FF4-5EE2-4C43-B5E3-7B03A795E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 textual</a:t>
            </a:r>
          </a:p>
        </p:txBody>
      </p:sp>
      <p:sp>
        <p:nvSpPr>
          <p:cNvPr id="36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257BC56-03FD-41EA-8949-02AB4372DD39}"/>
              </a:ext>
            </a:extLst>
          </p:cNvPr>
          <p:cNvSpPr txBox="1"/>
          <p:nvPr/>
        </p:nvSpPr>
        <p:spPr>
          <a:xfrm>
            <a:off x="6096000" y="234176"/>
            <a:ext cx="5322845" cy="6345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Versículo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“E Israel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amava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José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que 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todos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filhos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porque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velhice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e fez-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uma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tunica de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várias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cores.”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Gn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37.3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Verdade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aplicada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Recebemos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tunica do pai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que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brilhe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através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nossa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 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37.3,39; 12-18; 41.42-43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Lição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Compreender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que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responsabilidades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geram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desafios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;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Conscientizar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que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todo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privilégio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traz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grandes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responsabilidades</a:t>
            </a: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;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Saber que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final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todas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coisas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seremos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galardoados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Senhor.</a:t>
            </a:r>
          </a:p>
        </p:txBody>
      </p:sp>
      <p:sp>
        <p:nvSpPr>
          <p:cNvPr id="40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161940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BCDE54A-5B6B-400C-BE09-452C4A2DA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Esboço da lição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B1E18F3-BC74-4C9B-B977-7DC1B7B50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3951" y="860852"/>
            <a:ext cx="5232051" cy="56363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pt-BR" sz="4400" dirty="0"/>
              <a:t>1. Recebendo a túnica de seu pai;</a:t>
            </a:r>
          </a:p>
          <a:p>
            <a:endParaRPr lang="pt-BR" sz="4400" dirty="0"/>
          </a:p>
          <a:p>
            <a:r>
              <a:rPr lang="pt-BR" sz="4400" dirty="0"/>
              <a:t>2. Recebendo a túnica na casa de </a:t>
            </a:r>
            <a:r>
              <a:rPr lang="pt-BR" sz="4400" dirty="0" err="1"/>
              <a:t>Potifar</a:t>
            </a:r>
            <a:r>
              <a:rPr lang="pt-BR" sz="4400" dirty="0"/>
              <a:t>;</a:t>
            </a:r>
          </a:p>
          <a:p>
            <a:pPr marL="0" indent="0">
              <a:buNone/>
            </a:pPr>
            <a:endParaRPr lang="pt-BR" sz="4400" dirty="0"/>
          </a:p>
          <a:p>
            <a:r>
              <a:rPr lang="pt-BR" sz="4400" dirty="0"/>
              <a:t>3. Recebendo a túnica no Palácio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61860FF-7EE1-477F-A452-DA0E2E964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10" y="2281237"/>
            <a:ext cx="3048000" cy="3283222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D07AE51-CCF4-44CF-BDB3-615C528A4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80747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096DAC-3BF0-499A-9766-2A27A7C13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22500"/>
            <a:ext cx="10515600" cy="33147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B25511B-305A-4E2C-A09E-F61396BFA648}"/>
              </a:ext>
            </a:extLst>
          </p:cNvPr>
          <p:cNvSpPr txBox="1"/>
          <p:nvPr/>
        </p:nvSpPr>
        <p:spPr>
          <a:xfrm>
            <a:off x="838200" y="5399315"/>
            <a:ext cx="10515600" cy="6604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pt-BR" sz="1300">
                <a:solidFill>
                  <a:srgbClr val="FFFFFF"/>
                </a:solidFill>
              </a:rPr>
              <a:t>www.juliocesarmedeiros.org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540594-352B-4476-95EF-8BA03354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747"/>
            <a:ext cx="10515600" cy="7155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Quer saber mais?</a:t>
            </a:r>
          </a:p>
        </p:txBody>
      </p:sp>
    </p:spTree>
    <p:extLst>
      <p:ext uri="{BB962C8B-B14F-4D97-AF65-F5344CB8AC3E}">
        <p14:creationId xmlns:p14="http://schemas.microsoft.com/office/powerpoint/2010/main" val="485266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5A61F4-7F4B-4EB9-BC5E-D6325B70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1E2C8D9E-3703-4B65-94EA-7E3245C38F88}"/>
              </a:ext>
            </a:extLst>
          </p:cNvPr>
          <p:cNvSpPr txBox="1"/>
          <p:nvPr/>
        </p:nvSpPr>
        <p:spPr>
          <a:xfrm>
            <a:off x="8451604" y="1412489"/>
            <a:ext cx="3197701" cy="1627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#pontochave</a:t>
            </a:r>
            <a:endParaRPr kumimoji="0" lang="pt-BR" sz="20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“A humildade, a fé e a fidelidade de José estavam para além da túnica de destaque que possuía."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áfico 3" descr="Um livro aberto">
            <a:extLst>
              <a:ext uri="{FF2B5EF4-FFF2-40B4-BE49-F238E27FC236}">
                <a16:creationId xmlns:a16="http://schemas.microsoft.com/office/drawing/2014/main" id="{F7EAE216-154E-4062-AEF8-2B515C9D1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52047" y="2226286"/>
            <a:ext cx="4572000" cy="4572000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22805CA-7112-481D-BFA7-4AF7A2E54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953" y="1065619"/>
            <a:ext cx="3588186" cy="3657600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Em toda a narrativa da história de José vemos um jovem humilde e obediente que recebe túnicas de responsabilidades ao longo de sua trajetória. Desafios surgiram com as responsabilidades, mas a fé e a fidelidade a Deus o fizeram prosperar em todos os momentos adversos.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8C081B3-F21C-4D74-8575-A987F1BAE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911" y="4897031"/>
            <a:ext cx="53721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19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98372A-873D-4311-A6F7-7CD5E5FF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pt-BR" sz="3800">
                <a:solidFill>
                  <a:schemeClr val="bg1"/>
                </a:solidFill>
              </a:rPr>
              <a:t>1. Recebendo uma túnica de seu pai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A7F1C7-0F0A-426F-82D5-1503096C0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pt-BR" sz="2000">
                <a:solidFill>
                  <a:schemeClr val="bg1"/>
                </a:solidFill>
              </a:rPr>
              <a:t>José era o filho da velhice de Jacó com sua amada Raquel. Dentre todos os filhos, José possuía o destaque no coração do patriarca, a ponto de ganhar de seu velho pai uma túnica de muitas cores ( Gn 37.3), presente este, que encheu o coração dos irmãos de inveja, ódio e furor.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José do Egito' tem ótima audiência em São Paulo e no Rio de Janeiro">
            <a:extLst>
              <a:ext uri="{FF2B5EF4-FFF2-40B4-BE49-F238E27FC236}">
                <a16:creationId xmlns:a16="http://schemas.microsoft.com/office/drawing/2014/main" id="{44E921BB-2388-48B2-9BE4-14230E2B8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1" r="27511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835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5F1AD-F108-4654-9210-226EB8C7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1.1. A túnica nos tempos antigos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01773A-344F-456B-AFA8-3AF21B397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313" y="1386238"/>
            <a:ext cx="11013374" cy="2829502"/>
          </a:xfrm>
        </p:spPr>
        <p:txBody>
          <a:bodyPr/>
          <a:lstStyle/>
          <a:p>
            <a:r>
              <a:rPr lang="pt-BR" dirty="0"/>
              <a:t>Nos tempos antigos, a túnica era uma peça essencial, feita de dois pedaços de materiais como linho, lã, algodão, saco e até com pelos de cabra, costurados nas laterais de forma que os braços ficavam para fora. José ganhou de seu pai uma túnica colorida, com muitas peças, o que indica que era comprida e com mangas longas, o que significava que aquele que a usasse não poderia fazer serviço pesado; este assumia uma posição superior, cujo cargo era administrativo.</a:t>
            </a:r>
          </a:p>
        </p:txBody>
      </p:sp>
      <p:pic>
        <p:nvPicPr>
          <p:cNvPr id="1026" name="Picture 2" descr="Túnica colorida: o presente que esconde seu futuro">
            <a:extLst>
              <a:ext uri="{FF2B5EF4-FFF2-40B4-BE49-F238E27FC236}">
                <a16:creationId xmlns:a16="http://schemas.microsoft.com/office/drawing/2014/main" id="{F1D754D2-6938-4D1A-8E68-CA0B794CE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636" y="3822102"/>
            <a:ext cx="3777909" cy="282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61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F65C6-79A3-4984-ABA0-EA63D7EB1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633377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Refletindo</a:t>
            </a:r>
          </a:p>
        </p:txBody>
      </p:sp>
      <p:pic>
        <p:nvPicPr>
          <p:cNvPr id="7" name="Espaço Reservado para Conteúdo 6" descr="Mulher de negócios">
            <a:extLst>
              <a:ext uri="{FF2B5EF4-FFF2-40B4-BE49-F238E27FC236}">
                <a16:creationId xmlns:a16="http://schemas.microsoft.com/office/drawing/2014/main" id="{C2315F88-B29F-420A-A133-E011C9016A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1577" y="0"/>
            <a:ext cx="6099934" cy="9138713"/>
          </a:xfrm>
        </p:spPr>
      </p:pic>
      <p:pic>
        <p:nvPicPr>
          <p:cNvPr id="2050" name="Picture 2" descr="Tunica De Jose - Mensagens De Otimismo">
            <a:extLst>
              <a:ext uri="{FF2B5EF4-FFF2-40B4-BE49-F238E27FC236}">
                <a16:creationId xmlns:a16="http://schemas.microsoft.com/office/drawing/2014/main" id="{292FAF7D-C5A8-4648-B935-197ADDDD9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5467">
            <a:off x="5435902" y="1568482"/>
            <a:ext cx="4756065" cy="266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883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5F1AD-F108-4654-9210-226EB8C7C93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1.2. O destaque de um incomodou a muitos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01773A-344F-456B-AFA8-3AF21B397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487" y="4650638"/>
            <a:ext cx="5250513" cy="985845"/>
          </a:xfrm>
        </p:spPr>
        <p:txBody>
          <a:bodyPr>
            <a:normAutofit/>
          </a:bodyPr>
          <a:lstStyle/>
          <a:p>
            <a:r>
              <a:rPr lang="pt-BR" dirty="0"/>
              <a:t>O amor e predileção de Jacó a José era notório.( </a:t>
            </a:r>
            <a:r>
              <a:rPr lang="pt-BR" dirty="0" err="1"/>
              <a:t>Gn</a:t>
            </a:r>
            <a:r>
              <a:rPr lang="pt-BR" dirty="0"/>
              <a:t> 37.24 ).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F7B2377-914A-4E97-9263-BF39F27B6898}"/>
              </a:ext>
            </a:extLst>
          </p:cNvPr>
          <p:cNvSpPr txBox="1"/>
          <p:nvPr/>
        </p:nvSpPr>
        <p:spPr>
          <a:xfrm>
            <a:off x="966231" y="2149475"/>
            <a:ext cx="61801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As pessoas que se destacam seja por conta de um dom, talento ou chamado de Deus, incomodam e involuntariamente despertam a inveja em muitos. </a:t>
            </a:r>
          </a:p>
        </p:txBody>
      </p:sp>
      <p:pic>
        <p:nvPicPr>
          <p:cNvPr id="4098" name="Picture 2" descr="Romanos 8.28 – Blog Joel Stevanatto">
            <a:extLst>
              <a:ext uri="{FF2B5EF4-FFF2-40B4-BE49-F238E27FC236}">
                <a16:creationId xmlns:a16="http://schemas.microsoft.com/office/drawing/2014/main" id="{47CBE3E5-4CF0-400B-B1B1-D84458CBB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919" y="2149475"/>
            <a:ext cx="337185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4838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5EE0E-AE0C-4A4F-B713-BAE5ED43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21281" cy="115491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Rapinho 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3887BA-FEEB-4364-8A20-006B4EFE0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21281" cy="361327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DC70E3-BAE5-4E28-A08D-F0EFBCA89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9523" y="2016435"/>
            <a:ext cx="5974277" cy="32316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25392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Pra livrar os seus escolhidos das más influências;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A fim de preservar ao caráter de Salomão, Deus providenciou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ele fosse criado por Natan,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Quem é o profeta Natan em sua vida?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  Para transforma-lo de forma espetacular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José foi separado e transformado a tal ponto que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Seus irmãos não o conheceram.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pt-BR" altLang="pt-B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    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Para prepará-lo para uma tarefa sobrenatural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Moisés separado de </a:t>
            </a:r>
            <a:r>
              <a:rPr kumimoji="0" lang="pt-BR" altLang="pt-BR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Joquebede</a:t>
            </a: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 descr="Tarefa Pendente">
            <a:extLst>
              <a:ext uri="{FF2B5EF4-FFF2-40B4-BE49-F238E27FC236}">
                <a16:creationId xmlns:a16="http://schemas.microsoft.com/office/drawing/2014/main" id="{572788E9-7B98-4266-854F-9D409CD2D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-10588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arefa Pendente">
            <a:extLst>
              <a:ext uri="{FF2B5EF4-FFF2-40B4-BE49-F238E27FC236}">
                <a16:creationId xmlns:a16="http://schemas.microsoft.com/office/drawing/2014/main" id="{6B242C19-B3D6-4114-BA5B-5D8567FDE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-8921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arefa Pendente">
            <a:extLst>
              <a:ext uri="{FF2B5EF4-FFF2-40B4-BE49-F238E27FC236}">
                <a16:creationId xmlns:a16="http://schemas.microsoft.com/office/drawing/2014/main" id="{96B15C77-97FA-4A71-BC12-6837576E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653" y="3556062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Tarefa Pendente">
            <a:extLst>
              <a:ext uri="{FF2B5EF4-FFF2-40B4-BE49-F238E27FC236}">
                <a16:creationId xmlns:a16="http://schemas.microsoft.com/office/drawing/2014/main" id="{3439BA50-9B27-4D0A-A440-A4460E54E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468" y="450931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8DC08B-8C74-4819-9B8C-401BAABCE845}"/>
              </a:ext>
            </a:extLst>
          </p:cNvPr>
          <p:cNvSpPr txBox="1"/>
          <p:nvPr/>
        </p:nvSpPr>
        <p:spPr>
          <a:xfrm>
            <a:off x="5675468" y="1520042"/>
            <a:ext cx="422271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Às vezes Deus separa pessoas por que?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7" name="Picture 7" descr="Você sente ou é alvo de inveja? | Personare">
            <a:extLst>
              <a:ext uri="{FF2B5EF4-FFF2-40B4-BE49-F238E27FC236}">
                <a16:creationId xmlns:a16="http://schemas.microsoft.com/office/drawing/2014/main" id="{4A49FCC4-021F-422C-BE7F-9E0939FF9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1" y="1825625"/>
            <a:ext cx="4146656" cy="379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Tarefa Pendente">
            <a:extLst>
              <a:ext uri="{FF2B5EF4-FFF2-40B4-BE49-F238E27FC236}">
                <a16:creationId xmlns:a16="http://schemas.microsoft.com/office/drawing/2014/main" id="{F3388B74-A4DA-477C-8CF0-BD1323B7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464" y="2629512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0CC729-43FD-4E51-95B4-8FDBF5D2B645}"/>
              </a:ext>
            </a:extLst>
          </p:cNvPr>
          <p:cNvSpPr/>
          <p:nvPr/>
        </p:nvSpPr>
        <p:spPr>
          <a:xfrm>
            <a:off x="5250515" y="5145076"/>
            <a:ext cx="58615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Saiba de uma coisa, </a:t>
            </a:r>
          </a:p>
          <a:p>
            <a:pPr algn="ctr"/>
            <a:r>
              <a:rPr lang="pt-B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unção separa</a:t>
            </a:r>
            <a:endParaRPr lang="pt-B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7337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C68B0D-A5A8-4A08-898A-EFE9B1F22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pt-BR" sz="5600">
                <a:solidFill>
                  <a:schemeClr val="bg1"/>
                </a:solidFill>
              </a:rPr>
              <a:t>2. Recebendo uma túnica na casa de potifar</a:t>
            </a:r>
          </a:p>
        </p:txBody>
      </p:sp>
      <p:cxnSp>
        <p:nvCxnSpPr>
          <p:cNvPr id="24" name="Straight Connector 18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999C81-2AC2-474A-8777-5F2EBE86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 Chegando ao Egito, José foi comprado </a:t>
            </a:r>
            <a:r>
              <a:rPr lang="pt-BR" sz="2000">
                <a:solidFill>
                  <a:schemeClr val="bg1"/>
                </a:solidFill>
              </a:rPr>
              <a:t>por Potifar, </a:t>
            </a:r>
            <a:r>
              <a:rPr lang="pt-BR" sz="2000" dirty="0">
                <a:solidFill>
                  <a:schemeClr val="bg1"/>
                </a:solidFill>
              </a:rPr>
              <a:t>capitão </a:t>
            </a:r>
            <a:r>
              <a:rPr lang="pt-BR" sz="2000">
                <a:solidFill>
                  <a:schemeClr val="bg1"/>
                </a:solidFill>
              </a:rPr>
              <a:t>da guarda,eunuco </a:t>
            </a:r>
            <a:r>
              <a:rPr lang="pt-BR" sz="2000" dirty="0">
                <a:solidFill>
                  <a:schemeClr val="bg1"/>
                </a:solidFill>
              </a:rPr>
              <a:t>de Faraó. José servia na casa do comandante e o Senhor o fazia prosperar em tudo </a:t>
            </a:r>
            <a:r>
              <a:rPr lang="pt-BR" sz="2000">
                <a:solidFill>
                  <a:schemeClr val="bg1"/>
                </a:solidFill>
              </a:rPr>
              <a:t>( Gn </a:t>
            </a:r>
            <a:r>
              <a:rPr lang="pt-BR" sz="2000" dirty="0">
                <a:solidFill>
                  <a:schemeClr val="bg1"/>
                </a:solidFill>
              </a:rPr>
              <a:t>39.3 ), e isto trouxe o foco do olhar </a:t>
            </a:r>
            <a:r>
              <a:rPr lang="pt-BR" sz="2000">
                <a:solidFill>
                  <a:schemeClr val="bg1"/>
                </a:solidFill>
              </a:rPr>
              <a:t>de Potifar </a:t>
            </a:r>
            <a:r>
              <a:rPr lang="pt-BR" sz="2000" dirty="0">
                <a:solidFill>
                  <a:schemeClr val="bg1"/>
                </a:solidFill>
              </a:rPr>
              <a:t>para José, colocando-o como administrador de tudo em sua casa </a:t>
            </a:r>
            <a:r>
              <a:rPr lang="pt-BR" sz="2000">
                <a:solidFill>
                  <a:schemeClr val="bg1"/>
                </a:solidFill>
              </a:rPr>
              <a:t>( Gn </a:t>
            </a:r>
            <a:r>
              <a:rPr lang="pt-BR" sz="2000" dirty="0">
                <a:solidFill>
                  <a:schemeClr val="bg1"/>
                </a:solidFill>
              </a:rPr>
              <a:t>39.6 ). José recebera de seu senhor a túnica de responsabilidade de mordomo principal.</a:t>
            </a:r>
          </a:p>
        </p:txBody>
      </p:sp>
    </p:spTree>
    <p:extLst>
      <p:ext uri="{BB962C8B-B14F-4D97-AF65-F5344CB8AC3E}">
        <p14:creationId xmlns:p14="http://schemas.microsoft.com/office/powerpoint/2010/main" val="4284324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B1998-6180-489A-BC4D-A716138EE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42" y="246371"/>
            <a:ext cx="11215255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2.1.Responsabilidades agregam grandes desafios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E44BE6-4821-49E5-806F-E6242EF3F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442" y="16906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pt-BR" dirty="0"/>
              <a:t>A túnica recebida por seu pai tinha um significado cultural muito grande, pois representava alguém de posição elevada dentro de uma tribo e, </a:t>
            </a:r>
            <a:r>
              <a:rPr lang="pt-BR" dirty="0" err="1"/>
              <a:t>agora,as</a:t>
            </a:r>
            <a:r>
              <a:rPr lang="pt-BR" dirty="0"/>
              <a:t> vestes recebidas na casa de </a:t>
            </a:r>
            <a:r>
              <a:rPr lang="pt-BR" dirty="0" err="1"/>
              <a:t>Potifar</a:t>
            </a:r>
            <a:r>
              <a:rPr lang="pt-BR" dirty="0"/>
              <a:t> davam a José autonomia sobre todos os bens de seu senhor ( Gn39.4 ). José não era apenas um escravo, era alguém com responsabilidades administrativas. </a:t>
            </a:r>
          </a:p>
          <a:p>
            <a:r>
              <a:rPr lang="pt-BR" dirty="0"/>
              <a:t>Uma grande lição espiritual é que os privilégios estão imbuídos de responsabilidades e precisamos nos esmerar com excelência na execução das coisas que estão sob nossa alçada. Precisamos ter compromisso com o que fazemos, com quem somos e com quem estamos representando.</a:t>
            </a:r>
          </a:p>
        </p:txBody>
      </p:sp>
    </p:spTree>
    <p:extLst>
      <p:ext uri="{BB962C8B-B14F-4D97-AF65-F5344CB8AC3E}">
        <p14:creationId xmlns:p14="http://schemas.microsoft.com/office/powerpoint/2010/main" val="168397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C4FF8-ADF4-4FE8-960F-B7044D62F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/>
              <a:t>Refletindo 2</a:t>
            </a:r>
          </a:p>
        </p:txBody>
      </p:sp>
      <p:pic>
        <p:nvPicPr>
          <p:cNvPr id="8194" name="Picture 2" descr="Com grandes poderes vêm grandes responsabilidades - YouTube">
            <a:extLst>
              <a:ext uri="{FF2B5EF4-FFF2-40B4-BE49-F238E27FC236}">
                <a16:creationId xmlns:a16="http://schemas.microsoft.com/office/drawing/2014/main" id="{79B48D11-3F1D-4363-B461-6DE1C2993B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6" r="1" b="9733"/>
          <a:stretch/>
        </p:blipFill>
        <p:spPr bwMode="auto">
          <a:xfrm>
            <a:off x="640080" y="640080"/>
            <a:ext cx="1091184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3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CEB89-936E-4B02-80A6-4D592476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Tiraram- lhe a túnica, mas não o caráter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AEFF0F-2F6D-4746-ABE9-547CAA787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14" y="1781020"/>
            <a:ext cx="5863683" cy="29359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/>
              <a:t>A vida de José atraiu não somente os olhares de seu chefe, mas também de pessoas que queriam aproveitar de sua presteza e serviços. A mulher de </a:t>
            </a:r>
            <a:r>
              <a:rPr lang="pt-BR" dirty="0" err="1"/>
              <a:t>Potifar</a:t>
            </a:r>
            <a:r>
              <a:rPr lang="pt-BR" dirty="0"/>
              <a:t> queria José não apenas como escravo e sim como um cúmplice de suas aventuras sexuais. </a:t>
            </a:r>
          </a:p>
        </p:txBody>
      </p:sp>
      <p:pic>
        <p:nvPicPr>
          <p:cNvPr id="9218" name="Picture 2" descr="Quadro Carater É Aquilo Que Você Faz 30x40cm Preta nas americanas">
            <a:extLst>
              <a:ext uri="{FF2B5EF4-FFF2-40B4-BE49-F238E27FC236}">
                <a16:creationId xmlns:a16="http://schemas.microsoft.com/office/drawing/2014/main" id="{7D6068AE-0B11-4BAE-9AAB-4280B650A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586" y="1439635"/>
            <a:ext cx="4762500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9C571EB-976E-45B7-A7C4-3FB9630C3839}"/>
              </a:ext>
            </a:extLst>
          </p:cNvPr>
          <p:cNvSpPr txBox="1"/>
          <p:nvPr/>
        </p:nvSpPr>
        <p:spPr>
          <a:xfrm>
            <a:off x="689757" y="5766304"/>
            <a:ext cx="609797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“Caráter é uma disposição de alma e não algo apenso ao cargo que se tem” Comentarista da lição</a:t>
            </a:r>
          </a:p>
        </p:txBody>
      </p:sp>
    </p:spTree>
    <p:extLst>
      <p:ext uri="{BB962C8B-B14F-4D97-AF65-F5344CB8AC3E}">
        <p14:creationId xmlns:p14="http://schemas.microsoft.com/office/powerpoint/2010/main" val="1347291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249F8-761D-41C6-A909-BAA15C5B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1397120"/>
            <a:ext cx="4707671" cy="1225650"/>
          </a:xfrm>
        </p:spPr>
        <p:txBody>
          <a:bodyPr anchor="b">
            <a:normAutofit/>
          </a:bodyPr>
          <a:lstStyle/>
          <a:p>
            <a:r>
              <a:rPr lang="pt-BR" sz="3800">
                <a:solidFill>
                  <a:schemeClr val="bg1"/>
                </a:solidFill>
              </a:rPr>
              <a:t>3. Recebendo a túnica no Palácio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8214A7-4402-4312-A5A8-3BE356895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7" y="2891752"/>
            <a:ext cx="4707671" cy="2334517"/>
          </a:xfrm>
        </p:spPr>
        <p:txBody>
          <a:bodyPr>
            <a:normAutofit/>
          </a:bodyPr>
          <a:lstStyle/>
          <a:p>
            <a:r>
              <a:rPr lang="pt-BR" sz="1700">
                <a:solidFill>
                  <a:schemeClr val="bg1"/>
                </a:solidFill>
              </a:rPr>
              <a:t>A nossa vida é feita de estágios, e cada estágio aprovado nos levará  a responsabilidades maiores. Aqueles jovem vendido como escravo, agora,estava com trinta anos e recebera o poder em toda a terra do Egito. Este ato foi simbolizado com anel de Faraó,com as vestes de linho fino e com um colar de ouro presenteado pelo monarca egípcio ( Gn 41.42 )</a:t>
            </a:r>
          </a:p>
        </p:txBody>
      </p:sp>
      <p:pic>
        <p:nvPicPr>
          <p:cNvPr id="10242" name="Picture 2" descr="Employer Estágios :: Blog Employer Estágios">
            <a:extLst>
              <a:ext uri="{FF2B5EF4-FFF2-40B4-BE49-F238E27FC236}">
                <a16:creationId xmlns:a16="http://schemas.microsoft.com/office/drawing/2014/main" id="{48A6EAEB-B767-4688-AD76-7E6DFAF34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4" r="633" b="1"/>
          <a:stretch/>
        </p:blipFill>
        <p:spPr bwMode="auto">
          <a:xfrm>
            <a:off x="6735467" y="977900"/>
            <a:ext cx="5037433" cy="48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4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essoa segurando cartaz Fotografias de Banco de Imagens, Imagens Livres de  Direitos Autorais Pessoa segurando cartaz | Depositphotos®">
            <a:extLst>
              <a:ext uri="{FF2B5EF4-FFF2-40B4-BE49-F238E27FC236}">
                <a16:creationId xmlns:a16="http://schemas.microsoft.com/office/drawing/2014/main" id="{07654B1E-B126-45F5-BD82-D71A74A8E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286" y="1027906"/>
            <a:ext cx="37909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898B1C-90FE-46C5-B507-8C2B2BE9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5611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3.1.Aplicando o estágio da vida no governo da nação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571B83-C25F-417A-BCFA-66C266438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44629" cy="3939555"/>
          </a:xfrm>
        </p:spPr>
        <p:txBody>
          <a:bodyPr>
            <a:normAutofit/>
          </a:bodyPr>
          <a:lstStyle/>
          <a:p>
            <a:r>
              <a:rPr lang="pt-BR" sz="2400" dirty="0"/>
              <a:t>A trajetória de responsabilidades de José o levou a patamares inimagináveis. Ele agora não estaria gerenciando seus irmãos ou a casa de </a:t>
            </a:r>
            <a:r>
              <a:rPr lang="pt-BR" sz="2400" dirty="0" err="1"/>
              <a:t>Potifar</a:t>
            </a:r>
            <a:r>
              <a:rPr lang="pt-BR" sz="2400" dirty="0"/>
              <a:t> e sim a maior potência do mundo antigo: a terra do Egito. José não desprezou nenhum estágio de sua vida e nem os viveu de maneira leviana e medíocre, mas sim, retirou lições, e os viveu com entusiasmo e excelência.</a:t>
            </a:r>
          </a:p>
          <a:p>
            <a:r>
              <a:rPr lang="pt-BR" sz="2400" dirty="0"/>
              <a:t>Antes de governar uma nação, foi necessário aprender lições de uma cisterna e de uma prisão.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B8B8403-C93F-4333-BA79-AFF8982801D8}"/>
              </a:ext>
            </a:extLst>
          </p:cNvPr>
          <p:cNvSpPr txBox="1"/>
          <p:nvPr/>
        </p:nvSpPr>
        <p:spPr>
          <a:xfrm rot="21175120">
            <a:off x="9130501" y="4047108"/>
            <a:ext cx="2680520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Creia que Deus está te preparando para algo maior.</a:t>
            </a:r>
          </a:p>
        </p:txBody>
      </p:sp>
    </p:spTree>
    <p:extLst>
      <p:ext uri="{BB962C8B-B14F-4D97-AF65-F5344CB8AC3E}">
        <p14:creationId xmlns:p14="http://schemas.microsoft.com/office/powerpoint/2010/main" val="87753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4CF49-AFDE-4E91-9FE7-79D4EE5E064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3.2 Presenteado e profundamente honrado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801DA7-D3BD-4826-BF4D-0117E2C4B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312" y="1939641"/>
            <a:ext cx="515000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Presentes recebidos por José:</a:t>
            </a:r>
          </a:p>
          <a:p>
            <a:r>
              <a:rPr lang="pt-BR" dirty="0"/>
              <a:t>o anel, </a:t>
            </a:r>
          </a:p>
          <a:p>
            <a:r>
              <a:rPr lang="pt-BR" dirty="0"/>
              <a:t>as vestes de linho fino;</a:t>
            </a:r>
          </a:p>
          <a:p>
            <a:r>
              <a:rPr lang="pt-BR" dirty="0"/>
              <a:t>colar de ouro. </a:t>
            </a:r>
          </a:p>
          <a:p>
            <a:pPr marL="0" indent="0">
              <a:buNone/>
            </a:pPr>
            <a:r>
              <a:rPr lang="pt-BR" dirty="0"/>
              <a:t>José recebeu um novo nome, </a:t>
            </a:r>
            <a:r>
              <a:rPr lang="pt-BR" dirty="0" err="1"/>
              <a:t>Zafenate</a:t>
            </a:r>
            <a:r>
              <a:rPr lang="pt-BR" dirty="0"/>
              <a:t> –</a:t>
            </a:r>
            <a:r>
              <a:rPr lang="pt-BR" dirty="0" err="1"/>
              <a:t>Panea</a:t>
            </a:r>
            <a:r>
              <a:rPr lang="pt-BR" dirty="0"/>
              <a:t>, e também se </a:t>
            </a:r>
            <a:r>
              <a:rPr lang="pt-BR" dirty="0" err="1"/>
              <a:t>casou,constituindo</a:t>
            </a:r>
            <a:r>
              <a:rPr lang="pt-BR" dirty="0"/>
              <a:t> uma família.                                                             </a:t>
            </a:r>
          </a:p>
          <a:p>
            <a:pPr marL="0" indent="0">
              <a:buNone/>
            </a:pPr>
            <a:r>
              <a:rPr lang="pt-BR" dirty="0"/>
              <a:t>   </a:t>
            </a:r>
          </a:p>
        </p:txBody>
      </p:sp>
      <p:pic>
        <p:nvPicPr>
          <p:cNvPr id="12290" name="Picture 2" descr="Biblioteca de vetores Pessoa segurando cartaz, ilustrações Pessoa segurando  cartaz livres de royalties | Depositphotos®">
            <a:extLst>
              <a:ext uri="{FF2B5EF4-FFF2-40B4-BE49-F238E27FC236}">
                <a16:creationId xmlns:a16="http://schemas.microsoft.com/office/drawing/2014/main" id="{A66EBEF2-60C1-4ABE-8295-0A4C09310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11"/>
          <a:stretch/>
        </p:blipFill>
        <p:spPr bwMode="auto">
          <a:xfrm>
            <a:off x="7872761" y="1494773"/>
            <a:ext cx="3713356" cy="524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1AF0636-9DB0-4F4A-BEEE-E9B7150FB376}"/>
              </a:ext>
            </a:extLst>
          </p:cNvPr>
          <p:cNvSpPr txBox="1"/>
          <p:nvPr/>
        </p:nvSpPr>
        <p:spPr>
          <a:xfrm>
            <a:off x="7872761" y="1696598"/>
            <a:ext cx="1313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autoridade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18101E4-7951-44B1-9067-619B182A7C08}"/>
              </a:ext>
            </a:extLst>
          </p:cNvPr>
          <p:cNvSpPr txBox="1"/>
          <p:nvPr/>
        </p:nvSpPr>
        <p:spPr>
          <a:xfrm>
            <a:off x="10521577" y="1755310"/>
            <a:ext cx="933914" cy="368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ofício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40CABE2-9CE2-40F7-9DDB-6A6636654193}"/>
              </a:ext>
            </a:extLst>
          </p:cNvPr>
          <p:cNvSpPr txBox="1"/>
          <p:nvPr/>
        </p:nvSpPr>
        <p:spPr>
          <a:xfrm>
            <a:off x="8630231" y="4422739"/>
            <a:ext cx="961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/>
              <a:t>honra.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02D17B-915C-406A-8F8F-1B21C9B358ED}"/>
              </a:ext>
            </a:extLst>
          </p:cNvPr>
          <p:cNvSpPr txBox="1"/>
          <p:nvPr/>
        </p:nvSpPr>
        <p:spPr>
          <a:xfrm>
            <a:off x="9636898" y="4465333"/>
            <a:ext cx="961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/>
              <a:t>Sal</a:t>
            </a:r>
          </a:p>
          <a:p>
            <a:pPr marL="0" indent="0">
              <a:buNone/>
            </a:pPr>
            <a:r>
              <a:rPr lang="pt-BR" dirty="0" err="1"/>
              <a:t>vador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097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FF9DC8-0F43-4AF8-9A95-73F1460F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1397120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>
                <a:solidFill>
                  <a:schemeClr val="bg1"/>
                </a:solidFill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AD2BE1-A048-4C81-9756-C91E98920B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20467" y="2891752"/>
            <a:ext cx="4707671" cy="233451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Em todos os nossos caminhos, Deus sempre está trabalhando as nossas estruturas para assumirmos responsabilidades maiores frente aos desafios do seu reino.</a:t>
            </a:r>
          </a:p>
        </p:txBody>
      </p:sp>
      <p:pic>
        <p:nvPicPr>
          <p:cNvPr id="5" name="Imagem 4" descr="Mão segurando peça de quebra-cabeça branco em tela de fundo azul">
            <a:extLst>
              <a:ext uri="{FF2B5EF4-FFF2-40B4-BE49-F238E27FC236}">
                <a16:creationId xmlns:a16="http://schemas.microsoft.com/office/drawing/2014/main" id="{60C3673D-4151-4A8A-99DD-2E217DA0B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26" b="1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63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2094777"/>
            <a:ext cx="3544328" cy="42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42" y="2318990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Referencias bibliográficas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>
              <a:hlinkClick r:id="" action="ppaction://noaction"/>
            </a:endParaRPr>
          </a:p>
          <a:p>
            <a:r>
              <a:rPr lang="en-US" sz="2000">
                <a:hlinkClick r:id="" action="ppaction://noaction"/>
              </a:rPr>
              <a:t>http://educafe.com.br/origem-dos-judeus/</a:t>
            </a:r>
            <a:endParaRPr lang="en-US" sz="2000"/>
          </a:p>
          <a:p>
            <a:r>
              <a:rPr lang="en-US" sz="2000">
                <a:hlinkClick r:id="rId2"/>
              </a:rPr>
              <a:t>https://iavec.com.br/eis-que-os-filhos-sao-heranca-do-senhor/</a:t>
            </a:r>
            <a:r>
              <a:rPr lang="en-US" sz="2000"/>
              <a:t> </a:t>
            </a:r>
          </a:p>
          <a:p>
            <a:r>
              <a:rPr lang="en-US" sz="2000"/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Revista Conectar+ jovens, Editora Betel domincal, 1º trimestre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1104</Words>
  <Application>Microsoft Office PowerPoint</Application>
  <PresentationFormat>Widescreen</PresentationFormat>
  <Paragraphs>87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Tema do Office</vt:lpstr>
      <vt:lpstr>1_Tema do Office</vt:lpstr>
      <vt:lpstr>Lição 2. JOSÉ E AS TÚNICAS DA RESPONSABILIDADE</vt:lpstr>
      <vt:lpstr>Pré textual</vt:lpstr>
      <vt:lpstr>Esboço da lição</vt:lpstr>
      <vt:lpstr>Quer saber mais?</vt:lpstr>
      <vt:lpstr>Introdução </vt:lpstr>
      <vt:lpstr>1. Recebendo uma túnica de seu pai</vt:lpstr>
      <vt:lpstr>1.1. A túnica nos tempos antigos</vt:lpstr>
      <vt:lpstr>Refletindo</vt:lpstr>
      <vt:lpstr>1.2. O destaque de um incomodou a muitos</vt:lpstr>
      <vt:lpstr>Rapinho ...</vt:lpstr>
      <vt:lpstr>2. Recebendo uma túnica na casa de potifar</vt:lpstr>
      <vt:lpstr>2.1.Responsabilidades agregam grandes desafios</vt:lpstr>
      <vt:lpstr>Refletindo 2</vt:lpstr>
      <vt:lpstr>2.2 Tiraram- lhe a túnica, mas não o caráter</vt:lpstr>
      <vt:lpstr>3. Recebendo a túnica no Palácio </vt:lpstr>
      <vt:lpstr>3.1.Aplicando o estágio da vida no governo da nação </vt:lpstr>
      <vt:lpstr>3.2 Presenteado e profundamente honrado</vt:lpstr>
      <vt:lpstr>Conclusão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2. JOSÉ E AS TÚNICAS DA RESPONSABILIDADE</dc:title>
  <dc:creator>Julio César Pereira</dc:creator>
  <cp:lastModifiedBy>Julio César Pereira</cp:lastModifiedBy>
  <cp:revision>2</cp:revision>
  <dcterms:created xsi:type="dcterms:W3CDTF">2021-01-08T18:34:21Z</dcterms:created>
  <dcterms:modified xsi:type="dcterms:W3CDTF">2021-01-08T19:40:00Z</dcterms:modified>
</cp:coreProperties>
</file>