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66" r:id="rId2"/>
    <p:sldId id="295" r:id="rId3"/>
    <p:sldId id="256" r:id="rId4"/>
    <p:sldId id="257" r:id="rId5"/>
    <p:sldId id="258" r:id="rId6"/>
    <p:sldId id="259" r:id="rId7"/>
    <p:sldId id="260" r:id="rId8"/>
    <p:sldId id="290" r:id="rId9"/>
    <p:sldId id="291" r:id="rId10"/>
    <p:sldId id="261" r:id="rId11"/>
    <p:sldId id="262" r:id="rId12"/>
    <p:sldId id="293" r:id="rId13"/>
    <p:sldId id="292" r:id="rId14"/>
    <p:sldId id="263" r:id="rId15"/>
    <p:sldId id="264" r:id="rId16"/>
    <p:sldId id="294" r:id="rId17"/>
    <p:sldId id="283" r:id="rId18"/>
    <p:sldId id="265" r:id="rId19"/>
    <p:sldId id="289" r:id="rId20"/>
    <p:sldId id="273" r:id="rId2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2" d="100"/>
          <a:sy n="72" d="100"/>
        </p:scale>
        <p:origin x="96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B0DB3-A8FF-4ABB-9E2E-D960422260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25308"/>
          </a:xfrm>
        </p:spPr>
        <p:txBody>
          <a:bodyPr anchor="b">
            <a:normAutofit/>
          </a:bodyPr>
          <a:lstStyle>
            <a:lvl1pPr algn="ctr"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EE0618-75D7-410F-859C-CDF53BC53E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86729"/>
            <a:ext cx="9144000" cy="1135529"/>
          </a:xfr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237F11-76DB-4DD9-9747-3F38D05BA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9F581-81B0-44B3-ABA5-A25CA4BAE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0D591-ADCF-4300-8282-72AE357F3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0109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75558-A264-444E-829B-51AAE6B4B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D9373-37D1-4135-8D34-755E139F7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5E4A6B-1966-4E57-9FB8-8B111E97B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1/14/2021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FC3DD-F2BE-41FF-895B-00129AAB1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F830C-8424-4FAF-A011-605AE1D14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150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A1BE8-ECC1-4027-B16E-C7BECCA9D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46C7E1-471A-46AA-8068-98E68C0C2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C9F8F-EC48-4D16-B4C6-023A7B607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FA5B3-F726-417B-932A-B93E0C8F5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D21F1-1A24-43EA-AB09-3024C491E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1329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16569-B648-4D50-BEB8-E8DAE24D6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831B3-A1FD-470C-BEEE-4CFB441502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34A17-C244-438C-9AE3-FB9B3CE3B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CFA3AA-3FC1-4B98-8F99-1726F1AC0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E10883-BACC-41A1-9067-ECFDB937D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7660A2-13C9-4432-A6EB-A4FF3D78F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923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7C843-C993-4E9C-80DD-3620816E5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91A8E3-B066-4511-9C6E-A3435B64D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34325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86B63-4102-4802-94D7-F138F80F3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58237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924765-08A7-4A60-86DC-DC420F60BB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34325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AA2795-EFB6-4000-8F25-FBB62646C0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58237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942CFB-FE12-494A-9C41-3CB90F07B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1/14/2021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3A07E3-59E1-4EBD-9687-4B6ABE96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F7BB23-7539-4674-8B66-ACEFF9468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1014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841DB-C73C-4968-B434-A6AA14DAF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8152BF-92C7-4BF5-A9DB-16A0BF0F5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1/14/2021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289DB7-F492-4037-A439-D70F7E556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FA96F1-8B8A-4E83-B3C2-E10DE522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9543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031033-9688-463F-9614-47F2F5BC6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1/14/2021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5B8DB2-C14B-45AC-ACAF-8702DF59C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01DA57-8D4E-4075-9460-4F03DF8AA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7989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CBE2C-9DAA-489D-AC88-15CBBA8A9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124BE-E494-445A-A4FB-A2A8F28F0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2446DE-9A32-4774-9F7C-86678CA90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00115D-61B3-46D0-B4D3-30C374B52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3C2AFC-D0F8-469F-B1E0-123C2E066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B9BCDA-9EF7-4531-8021-AF7B30751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6276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AE558-F89F-4688-94E5-77F37D49F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CD35AF-8CA2-49BB-BAE9-F29A0186E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CAA98-55BD-4118-A8AF-D603060784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BFF4C5-82A8-4AD8-B7E2-2882F6576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60B401-B64F-417B-8AD6-581A22E5E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24BD4C-7149-44BF-8150-F72CAA95A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9192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E5C77-55F8-4677-A96C-E6D3F5545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A064EF-ADDA-4943-8F87-A7469D7997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0D493-D1E7-4358-95E9-B5B80A49E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E98326-3276-4B9E-960F-10C6677BF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C3AC2-288D-4FEE-BF80-0EAEDDFAB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3141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333C6A-5417-40BD-BF7A-9405832237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3BCB45-B343-46F6-9718-AA0D68CED1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BDA2A4-FD34-4E17-908F-4367B1E64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87AE3-776D-451D-AA52-C06B74724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0C4D5-BE1E-4D6A-9196-E0F9E42B2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85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436E0F2-A64B-471E-93C0-8DFE08CC57C8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C1E3AB1-2A8C-4607-9FAE-D8BDB280FE1A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6D66059-832F-40B6-A35F-F56C8F38A1E7}"/>
              </a:ext>
            </a:extLst>
          </p:cNvPr>
          <p:cNvCxnSpPr>
            <a:cxnSpLocks/>
          </p:cNvCxnSpPr>
          <p:nvPr/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515E2ED-7EA9-448D-83FA-54C3DF9723BD}"/>
              </a:ext>
            </a:extLst>
          </p:cNvPr>
          <p:cNvCxnSpPr>
            <a:cxnSpLocks/>
          </p:cNvCxnSpPr>
          <p:nvPr/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0595356-EABD-4767-AC9D-EA21FF115EC0}"/>
              </a:ext>
            </a:extLst>
          </p:cNvPr>
          <p:cNvCxnSpPr>
            <a:cxnSpLocks/>
          </p:cNvCxnSpPr>
          <p:nvPr/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8CD9F06-9628-469C-B788-A894E3E08281}"/>
              </a:ext>
            </a:extLst>
          </p:cNvPr>
          <p:cNvCxnSpPr>
            <a:cxnSpLocks/>
          </p:cNvCxnSpPr>
          <p:nvPr/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550A431-0B61-421B-B4B7-24C0CFF0F938}"/>
              </a:ext>
            </a:extLst>
          </p:cNvPr>
          <p:cNvCxnSpPr>
            <a:cxnSpLocks/>
          </p:cNvCxnSpPr>
          <p:nvPr/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5B94C5-D205-4339-B029-5D0FD2E5F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533401"/>
            <a:ext cx="9906000" cy="13821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96DC5C-BD34-4CE4-8AA7-A6A4B9516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0" y="2009554"/>
            <a:ext cx="9906000" cy="4024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F192A7-D622-449D-9FC2-48FDE4D690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37102" y="6398878"/>
            <a:ext cx="419390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11EAACC7-3B3F-47D1-959A-EF58926E955E}" type="datetimeFigureOut">
              <a:rPr lang="en-US" smtClean="0"/>
              <a:t>1/14/2021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5B93C-2BE9-4847-BFE5-D3CBCC6E94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429" y="6398878"/>
            <a:ext cx="4497315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="1" spc="30" baseline="0">
                <a:solidFill>
                  <a:schemeClr val="tx2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70A99-395E-4F22-8AAB-6C7EE743D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2477" y="6398878"/>
            <a:ext cx="4708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842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casaemusica.blogspot.com/2012/05/e-agora-jose.html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-nc/3.0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about:blank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gif"/><Relationship Id="rId5" Type="http://schemas.openxmlformats.org/officeDocument/2006/relationships/image" Target="../media/image28.jpg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estiloadoracao.com/o-que-significa-fidelidade-na-biblia/" TargetMode="External"/><Relationship Id="rId2" Type="http://schemas.openxmlformats.org/officeDocument/2006/relationships/hyperlink" Target="https://iavec.com.br/eis-que-os-filhos-sao-heranca-do-senhor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gif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4E8F08-D917-4F5E-B6BA-214619EB54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7762" y="640080"/>
            <a:ext cx="6251110" cy="3753500"/>
          </a:xfrm>
        </p:spPr>
        <p:txBody>
          <a:bodyPr anchor="b">
            <a:normAutofit/>
          </a:bodyPr>
          <a:lstStyle/>
          <a:p>
            <a:pPr algn="l"/>
            <a: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  <a:t>Lição 3. A Fidelidade de José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F94DAD-0C60-4DD8-96DD-FF557488E1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97761" y="4636008"/>
            <a:ext cx="1471030" cy="527007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l"/>
            <a:r>
              <a:rPr lang="pt-BR" dirty="0"/>
              <a:t>EBD. COM</a:t>
            </a:r>
          </a:p>
        </p:txBody>
      </p:sp>
      <p:pic>
        <p:nvPicPr>
          <p:cNvPr id="1026" name="Picture 2" descr="Revista Escola Dominical, Lições Bíblicas Betel e CPAD - EBD Hoje">
            <a:extLst>
              <a:ext uri="{FF2B5EF4-FFF2-40B4-BE49-F238E27FC236}">
                <a16:creationId xmlns:a16="http://schemas.microsoft.com/office/drawing/2014/main" id="{B6EC78F1-8D0F-4B31-AF05-4A3B606BA1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709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D001C4C-17D8-4B94-9202-9C30E3A9FD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841" y="210312"/>
            <a:ext cx="2054032" cy="1808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034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B64CD7FE-A713-4F49-85A1-1288513C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45D1022-1095-4170-84E8-BBA5C08F19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0" y="1"/>
            <a:ext cx="502617" cy="515333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9BAAD23-0119-402F-8301-E5F5CD03F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0" y="0"/>
            <a:ext cx="2790967" cy="90075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AE3C22F-EDA2-4D06-924A-8184ADCD1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8240684" y="0"/>
            <a:ext cx="3951316" cy="1468582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ítulo 9">
            <a:extLst>
              <a:ext uri="{FF2B5EF4-FFF2-40B4-BE49-F238E27FC236}">
                <a16:creationId xmlns:a16="http://schemas.microsoft.com/office/drawing/2014/main" id="{BE814D16-861E-4DA7-92FE-E8ABC00B0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2" y="878573"/>
            <a:ext cx="9905998" cy="10040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Lições</a:t>
            </a:r>
            <a:r>
              <a:rPr lang="en-US" dirty="0"/>
              <a:t> do canal Boa </a:t>
            </a:r>
            <a:r>
              <a:rPr lang="en-US" dirty="0" err="1"/>
              <a:t>Semente</a:t>
            </a:r>
            <a:endParaRPr lang="en-US" dirty="0"/>
          </a:p>
        </p:txBody>
      </p:sp>
      <p:pic>
        <p:nvPicPr>
          <p:cNvPr id="9" name="Imagem 8" descr="Gráfico, Gráfico de pizza&#10;&#10;Descrição gerada automaticamente">
            <a:extLst>
              <a:ext uri="{FF2B5EF4-FFF2-40B4-BE49-F238E27FC236}">
                <a16:creationId xmlns:a16="http://schemas.microsoft.com/office/drawing/2014/main" id="{66E50EE5-5F7A-40C9-90D7-5767B1E349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21" y="1926015"/>
            <a:ext cx="4743758" cy="2668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m 6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FA1B04F5-D59D-43F8-A7DC-B82253C465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494" y="1805785"/>
            <a:ext cx="4702806" cy="2645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B92B40A-D71A-4D53-A8B2-41176E222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133513" y="0"/>
            <a:ext cx="1058487" cy="440140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3A89759-1F78-4414-80AF-0441C3F13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620500" y="1955968"/>
            <a:ext cx="571500" cy="490203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Espaço Reservado para Conteúdo 4" descr="Mulher com raquete de tênis&#10;&#10;Descrição gerada automaticamente">
            <a:extLst>
              <a:ext uri="{FF2B5EF4-FFF2-40B4-BE49-F238E27FC236}">
                <a16:creationId xmlns:a16="http://schemas.microsoft.com/office/drawing/2014/main" id="{E3A08EA5-48A1-4170-B01D-D9BE780375F6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929" y="3918249"/>
            <a:ext cx="4667424" cy="26254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127836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9">
            <a:extLst>
              <a:ext uri="{FF2B5EF4-FFF2-40B4-BE49-F238E27FC236}">
                <a16:creationId xmlns:a16="http://schemas.microsoft.com/office/drawing/2014/main" id="{82950D9A-4705-4314-961A-4F88B2CE41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B13969F2-ED52-4E5C-B3FC-01E01B8B9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2"/>
            <a:ext cx="12192000" cy="68573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8A6CA1D-0673-4895-A38C-4E115D8E1E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7520" y="928664"/>
            <a:ext cx="4890977" cy="482600"/>
          </a:xfrm>
        </p:spPr>
        <p:txBody>
          <a:bodyPr anchor="b">
            <a:normAutofit/>
          </a:bodyPr>
          <a:lstStyle/>
          <a:p>
            <a:r>
              <a:rPr lang="pt-BR" b="1" u="sng" dirty="0"/>
              <a:t>Texto de referência: </a:t>
            </a:r>
            <a:r>
              <a:rPr lang="pt-BR" b="1" u="sng" dirty="0" err="1"/>
              <a:t>Gn</a:t>
            </a:r>
            <a:r>
              <a:rPr lang="pt-BR" b="1" u="sng" dirty="0"/>
              <a:t> 39.9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73BDB7C-73F4-4D3C-89F8-719CAB3230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8071" b="8071"/>
          <a:stretch/>
        </p:blipFill>
        <p:spPr>
          <a:xfrm>
            <a:off x="5879804" y="-6350"/>
            <a:ext cx="6312196" cy="6874330"/>
          </a:xfrm>
          <a:custGeom>
            <a:avLst/>
            <a:gdLst/>
            <a:ahLst/>
            <a:cxnLst/>
            <a:rect l="l" t="t" r="r" b="b"/>
            <a:pathLst>
              <a:path w="6312196" h="6874330">
                <a:moveTo>
                  <a:pt x="2047193" y="0"/>
                </a:moveTo>
                <a:lnTo>
                  <a:pt x="6312196" y="0"/>
                </a:lnTo>
                <a:lnTo>
                  <a:pt x="6312196" y="6874330"/>
                </a:lnTo>
                <a:lnTo>
                  <a:pt x="0" y="6874330"/>
                </a:lnTo>
                <a:close/>
              </a:path>
            </a:pathLst>
          </a:custGeom>
        </p:spPr>
      </p:pic>
      <p:cxnSp>
        <p:nvCxnSpPr>
          <p:cNvPr id="18" name="Straight Connector 13">
            <a:extLst>
              <a:ext uri="{FF2B5EF4-FFF2-40B4-BE49-F238E27FC236}">
                <a16:creationId xmlns:a16="http://schemas.microsoft.com/office/drawing/2014/main" id="{13AC671C-E66F-43C5-A66A-C477339DD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634715" y="0"/>
            <a:ext cx="914401" cy="6857348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7DA1C5A7-358C-47EC-8E24-56D029B76EAE}"/>
              </a:ext>
            </a:extLst>
          </p:cNvPr>
          <p:cNvSpPr txBox="1"/>
          <p:nvPr/>
        </p:nvSpPr>
        <p:spPr>
          <a:xfrm>
            <a:off x="747520" y="2339276"/>
            <a:ext cx="418008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rgbClr val="008080"/>
                </a:solidFill>
                <a:latin typeface="Georgia" panose="02040502050405020303" pitchFamily="18" charset="0"/>
              </a:rPr>
              <a:t>Gênesis 39:9</a:t>
            </a:r>
            <a:endParaRPr lang="pt-BR" sz="18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r>
              <a:rPr lang="pt-BR" sz="1800" dirty="0">
                <a:solidFill>
                  <a:srgbClr val="008080"/>
                </a:solidFill>
                <a:latin typeface="Georgia" panose="02040502050405020303" pitchFamily="18" charset="0"/>
              </a:rPr>
              <a:t>(9)</a:t>
            </a:r>
            <a:r>
              <a:rPr lang="pt-BR" sz="1800" dirty="0">
                <a:solidFill>
                  <a:prstClr val="black"/>
                </a:solidFill>
                <a:latin typeface="Georgia" panose="02040502050405020303" pitchFamily="18" charset="0"/>
              </a:rPr>
              <a:t>  Ninguém há maior do que eu nesta casa, e nenhuma coisa me vedou, senão a ti, porquanto tu és sua mulher; como pois faria eu tamanha maldade, e pecaria contra Deus?</a:t>
            </a:r>
          </a:p>
          <a:p>
            <a:endParaRPr lang="pt-BR" sz="18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01C5B61-6A68-48A3-8280-7D0C1EA69F6F}"/>
              </a:ext>
            </a:extLst>
          </p:cNvPr>
          <p:cNvSpPr txBox="1"/>
          <p:nvPr/>
        </p:nvSpPr>
        <p:spPr>
          <a:xfrm>
            <a:off x="5879804" y="6867980"/>
            <a:ext cx="63121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>
                <a:hlinkClick r:id="rId3" tooltip="http://casaemusica.blogspot.com/2012/05/e-agora-jose.html"/>
              </a:rPr>
              <a:t>Esta Foto</a:t>
            </a:r>
            <a:r>
              <a:rPr lang="pt-BR" sz="900"/>
              <a:t> de Autor Desconhecido está licenciado em </a:t>
            </a:r>
            <a:r>
              <a:rPr lang="pt-BR" sz="900">
                <a:hlinkClick r:id="rId4" tooltip="https://creativecommons.org/licenses/by-nc/3.0/"/>
              </a:rPr>
              <a:t>CC BY-NC</a:t>
            </a:r>
            <a:endParaRPr lang="pt-BR" sz="900"/>
          </a:p>
        </p:txBody>
      </p:sp>
    </p:spTree>
    <p:extLst>
      <p:ext uri="{BB962C8B-B14F-4D97-AF65-F5344CB8AC3E}">
        <p14:creationId xmlns:p14="http://schemas.microsoft.com/office/powerpoint/2010/main" val="32165046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D0DCF275-2EC3-497D-B3B7-37091F3D3EA4}"/>
              </a:ext>
            </a:extLst>
          </p:cNvPr>
          <p:cNvSpPr/>
          <p:nvPr/>
        </p:nvSpPr>
        <p:spPr>
          <a:xfrm>
            <a:off x="177801" y="1079500"/>
            <a:ext cx="3924298" cy="52705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VERSÍCULO DO DIA</a:t>
            </a:r>
          </a:p>
          <a:p>
            <a:pPr algn="ctr"/>
            <a:endParaRPr lang="pt-BR" dirty="0"/>
          </a:p>
          <a:p>
            <a:pPr algn="ctr"/>
            <a:r>
              <a:rPr lang="pt-BR" b="0" i="0" dirty="0">
                <a:effectLst/>
                <a:latin typeface="Roboto"/>
              </a:rPr>
              <a:t>“Ninguém há maior do que eu nesta casa, e nenhuma coisa me vedou, senão a ti, porquanto tu és sua mulher; como pois faria eu tamanha maldade, e pecaria contra Deus?”</a:t>
            </a:r>
            <a:br>
              <a:rPr lang="pt-BR" dirty="0"/>
            </a:br>
            <a:br>
              <a:rPr lang="pt-BR" dirty="0"/>
            </a:br>
            <a:r>
              <a:rPr lang="pt-BR" b="0" i="0" dirty="0">
                <a:solidFill>
                  <a:schemeClr val="tx1"/>
                </a:solidFill>
                <a:effectLst/>
                <a:latin typeface="Robot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Gênesis 39:9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7B933903-6525-495C-A5EE-8142B916E0E2}"/>
              </a:ext>
            </a:extLst>
          </p:cNvPr>
          <p:cNvSpPr/>
          <p:nvPr/>
        </p:nvSpPr>
        <p:spPr>
          <a:xfrm>
            <a:off x="4208077" y="1866900"/>
            <a:ext cx="3881826" cy="44831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OBJETIVOS DA LIÇÃO</a:t>
            </a:r>
          </a:p>
          <a:p>
            <a:pPr algn="ctr"/>
            <a:endParaRPr lang="pt-BR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pt-BR" dirty="0"/>
              <a:t>Conceituar fidelidade;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pt-BR" dirty="0"/>
              <a:t>Entender que a fidelidade é um nobre atributo;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pt-BR" dirty="0"/>
              <a:t>Salientar que Deus sempre honra os fiéis.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7CB7C6D8-A36A-4317-94DD-61D70F1A6AE6}"/>
              </a:ext>
            </a:extLst>
          </p:cNvPr>
          <p:cNvSpPr/>
          <p:nvPr/>
        </p:nvSpPr>
        <p:spPr>
          <a:xfrm>
            <a:off x="8381999" y="3136900"/>
            <a:ext cx="3390900" cy="3048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VERDADE APLICADA</a:t>
            </a:r>
          </a:p>
          <a:p>
            <a:pPr algn="ctr"/>
            <a:endParaRPr lang="pt-BR" dirty="0"/>
          </a:p>
          <a:p>
            <a:pPr algn="ctr"/>
            <a:r>
              <a:rPr lang="pt-BR" dirty="0"/>
              <a:t>A  fidelidade é uma disposição de alma em relação a Deus.</a:t>
            </a:r>
          </a:p>
        </p:txBody>
      </p:sp>
      <p:pic>
        <p:nvPicPr>
          <p:cNvPr id="12" name="Gráfico 11" descr="Narrativa com preenchimento sólido">
            <a:extLst>
              <a:ext uri="{FF2B5EF4-FFF2-40B4-BE49-F238E27FC236}">
                <a16:creationId xmlns:a16="http://schemas.microsoft.com/office/drawing/2014/main" id="{CA5C665C-F544-4E92-A769-1C0C8F7D0D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51358" y="255814"/>
            <a:ext cx="1647371" cy="164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8020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52B717E-679E-41A4-B95A-8F7DFAD3FA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23">
            <a:extLst>
              <a:ext uri="{FF2B5EF4-FFF2-40B4-BE49-F238E27FC236}">
                <a16:creationId xmlns:a16="http://schemas.microsoft.com/office/drawing/2014/main" id="{0B0EB278-F8C7-43AD-BCE2-A2F4D98C4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1"/>
            <a:ext cx="7960944" cy="6859759"/>
          </a:xfrm>
          <a:custGeom>
            <a:avLst/>
            <a:gdLst>
              <a:gd name="connsiteX0" fmla="*/ 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0 w 5803153"/>
              <a:gd name="connsiteY4" fmla="*/ 0 h 6857998"/>
              <a:gd name="connsiteX0" fmla="*/ 101600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1016000 w 5803153"/>
              <a:gd name="connsiteY4" fmla="*/ 0 h 6857998"/>
              <a:gd name="connsiteX0" fmla="*/ 1338729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338729 w 6125882"/>
              <a:gd name="connsiteY4" fmla="*/ 0 h 6857998"/>
              <a:gd name="connsiteX0" fmla="*/ 1697317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697317 w 6125882"/>
              <a:gd name="connsiteY4" fmla="*/ 0 h 6857998"/>
              <a:gd name="connsiteX0" fmla="*/ 2702091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2702091 w 6125882"/>
              <a:gd name="connsiteY4" fmla="*/ 0 h 6857998"/>
              <a:gd name="connsiteX0" fmla="*/ 3837993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3837993 w 6125882"/>
              <a:gd name="connsiteY4" fmla="*/ 0 h 6857998"/>
              <a:gd name="connsiteX0" fmla="*/ 3244301 w 6125882"/>
              <a:gd name="connsiteY0" fmla="*/ 0 h 6868949"/>
              <a:gd name="connsiteX1" fmla="*/ 6125882 w 6125882"/>
              <a:gd name="connsiteY1" fmla="*/ 10951 h 6868949"/>
              <a:gd name="connsiteX2" fmla="*/ 6125882 w 6125882"/>
              <a:gd name="connsiteY2" fmla="*/ 6868949 h 6868949"/>
              <a:gd name="connsiteX3" fmla="*/ 0 w 6125882"/>
              <a:gd name="connsiteY3" fmla="*/ 6856996 h 6868949"/>
              <a:gd name="connsiteX4" fmla="*/ 3244301 w 6125882"/>
              <a:gd name="connsiteY4" fmla="*/ 0 h 6868949"/>
              <a:gd name="connsiteX0" fmla="*/ 3010169 w 6125882"/>
              <a:gd name="connsiteY0" fmla="*/ 0 h 6868949"/>
              <a:gd name="connsiteX1" fmla="*/ 6125882 w 6125882"/>
              <a:gd name="connsiteY1" fmla="*/ 10951 h 6868949"/>
              <a:gd name="connsiteX2" fmla="*/ 6125882 w 6125882"/>
              <a:gd name="connsiteY2" fmla="*/ 6868949 h 6868949"/>
              <a:gd name="connsiteX3" fmla="*/ 0 w 6125882"/>
              <a:gd name="connsiteY3" fmla="*/ 6856996 h 6868949"/>
              <a:gd name="connsiteX4" fmla="*/ 3010169 w 6125882"/>
              <a:gd name="connsiteY4" fmla="*/ 0 h 6868949"/>
              <a:gd name="connsiteX0" fmla="*/ 2951635 w 6067348"/>
              <a:gd name="connsiteY0" fmla="*/ 0 h 6868949"/>
              <a:gd name="connsiteX1" fmla="*/ 6067348 w 6067348"/>
              <a:gd name="connsiteY1" fmla="*/ 10951 h 6868949"/>
              <a:gd name="connsiteX2" fmla="*/ 6067348 w 6067348"/>
              <a:gd name="connsiteY2" fmla="*/ 6868949 h 6868949"/>
              <a:gd name="connsiteX3" fmla="*/ 0 w 6067348"/>
              <a:gd name="connsiteY3" fmla="*/ 6867946 h 6868949"/>
              <a:gd name="connsiteX4" fmla="*/ 2951635 w 6067348"/>
              <a:gd name="connsiteY4" fmla="*/ 0 h 6868949"/>
              <a:gd name="connsiteX0" fmla="*/ 2762929 w 6067348"/>
              <a:gd name="connsiteY0" fmla="*/ 0 h 6859759"/>
              <a:gd name="connsiteX1" fmla="*/ 6067348 w 6067348"/>
              <a:gd name="connsiteY1" fmla="*/ 1761 h 6859759"/>
              <a:gd name="connsiteX2" fmla="*/ 6067348 w 6067348"/>
              <a:gd name="connsiteY2" fmla="*/ 6859759 h 6859759"/>
              <a:gd name="connsiteX3" fmla="*/ 0 w 6067348"/>
              <a:gd name="connsiteY3" fmla="*/ 6858756 h 6859759"/>
              <a:gd name="connsiteX4" fmla="*/ 2762929 w 6067348"/>
              <a:gd name="connsiteY4" fmla="*/ 0 h 6859759"/>
              <a:gd name="connsiteX0" fmla="*/ 2675315 w 6067348"/>
              <a:gd name="connsiteY0" fmla="*/ 0 h 6859759"/>
              <a:gd name="connsiteX1" fmla="*/ 6067348 w 6067348"/>
              <a:gd name="connsiteY1" fmla="*/ 1761 h 6859759"/>
              <a:gd name="connsiteX2" fmla="*/ 6067348 w 6067348"/>
              <a:gd name="connsiteY2" fmla="*/ 6859759 h 6859759"/>
              <a:gd name="connsiteX3" fmla="*/ 0 w 6067348"/>
              <a:gd name="connsiteY3" fmla="*/ 6858756 h 6859759"/>
              <a:gd name="connsiteX4" fmla="*/ 2675315 w 6067348"/>
              <a:gd name="connsiteY4" fmla="*/ 0 h 6859759"/>
              <a:gd name="connsiteX0" fmla="*/ 2446171 w 5838204"/>
              <a:gd name="connsiteY0" fmla="*/ 0 h 6859759"/>
              <a:gd name="connsiteX1" fmla="*/ 5838204 w 5838204"/>
              <a:gd name="connsiteY1" fmla="*/ 1761 h 6859759"/>
              <a:gd name="connsiteX2" fmla="*/ 5838204 w 5838204"/>
              <a:gd name="connsiteY2" fmla="*/ 6859759 h 6859759"/>
              <a:gd name="connsiteX3" fmla="*/ 0 w 5838204"/>
              <a:gd name="connsiteY3" fmla="*/ 6858756 h 6859759"/>
              <a:gd name="connsiteX4" fmla="*/ 2446171 w 5838204"/>
              <a:gd name="connsiteY4" fmla="*/ 0 h 6859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38204" h="6859759">
                <a:moveTo>
                  <a:pt x="2446171" y="0"/>
                </a:moveTo>
                <a:lnTo>
                  <a:pt x="5838204" y="1761"/>
                </a:lnTo>
                <a:lnTo>
                  <a:pt x="5838204" y="6859759"/>
                </a:lnTo>
                <a:lnTo>
                  <a:pt x="0" y="6858756"/>
                </a:lnTo>
                <a:lnTo>
                  <a:pt x="2446171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64EAB08D-D80F-42D0-BB1B-E6D87E26EC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3379" y="2269164"/>
            <a:ext cx="4768938" cy="1159836"/>
          </a:xfrm>
        </p:spPr>
        <p:txBody>
          <a:bodyPr>
            <a:normAutofit/>
          </a:bodyPr>
          <a:lstStyle/>
          <a:p>
            <a:pPr algn="l"/>
            <a:r>
              <a:rPr lang="pt-BR" sz="5000" dirty="0"/>
              <a:t>INTRODUÇÃO</a:t>
            </a:r>
          </a:p>
        </p:txBody>
      </p:sp>
      <p:sp>
        <p:nvSpPr>
          <p:cNvPr id="6" name="Subtítulo 5">
            <a:extLst>
              <a:ext uri="{FF2B5EF4-FFF2-40B4-BE49-F238E27FC236}">
                <a16:creationId xmlns:a16="http://schemas.microsoft.com/office/drawing/2014/main" id="{55DE9D78-808D-43AC-8C9D-979BF21706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" y="3735870"/>
            <a:ext cx="5562600" cy="2580165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pt-BR" dirty="0"/>
              <a:t>Dentre as notáveis virtudes de José, destacamos a sua fidelidade a Deus independente das circunstâncias e espaço geográfico. Nos momentos decisivos de sua trajetória, vemos com notoriedade que José se manteve fiel e, por isso, recebeu a recompensa humana e divina.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0A7A0AD-25ED-4137-AA04-A0E36CAA8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1187" y="10631"/>
            <a:ext cx="876073" cy="68580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18">
            <a:extLst>
              <a:ext uri="{FF2B5EF4-FFF2-40B4-BE49-F238E27FC236}">
                <a16:creationId xmlns:a16="http://schemas.microsoft.com/office/drawing/2014/main" id="{B186F20B-6445-4368-B022-F9EABF15A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9307961" y="640726"/>
            <a:ext cx="2884039" cy="621727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0">
            <a:extLst>
              <a:ext uri="{FF2B5EF4-FFF2-40B4-BE49-F238E27FC236}">
                <a16:creationId xmlns:a16="http://schemas.microsoft.com/office/drawing/2014/main" id="{99F97BBF-9EBF-4BEE-B39C-E6C666941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34086" y="0"/>
            <a:ext cx="2757914" cy="142520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m 7" descr="Grupo de pessoas com rostos trocados&#10;&#10;Descrição gerada automaticamente">
            <a:extLst>
              <a:ext uri="{FF2B5EF4-FFF2-40B4-BE49-F238E27FC236}">
                <a16:creationId xmlns:a16="http://schemas.microsoft.com/office/drawing/2014/main" id="{F4A64F48-22EC-47DD-A0B9-32BA445418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096000" y="2042631"/>
            <a:ext cx="5562600" cy="278130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25A0B83B-7661-47FC-A873-0BF25B9DA010}"/>
              </a:ext>
            </a:extLst>
          </p:cNvPr>
          <p:cNvSpPr txBox="1"/>
          <p:nvPr/>
        </p:nvSpPr>
        <p:spPr>
          <a:xfrm>
            <a:off x="5045243" y="193643"/>
            <a:ext cx="6642781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pt-BR" dirty="0">
                <a:latin typeface="+mj-lt"/>
              </a:rPr>
              <a:t>Ponto Chave</a:t>
            </a:r>
          </a:p>
          <a:p>
            <a:pPr algn="ctr"/>
            <a:endParaRPr lang="pt-BR" dirty="0">
              <a:latin typeface="+mj-lt"/>
            </a:endParaRPr>
          </a:p>
          <a:p>
            <a:pPr algn="ctr"/>
            <a:r>
              <a:rPr lang="pt-BR" dirty="0">
                <a:latin typeface="+mj-lt"/>
              </a:rPr>
              <a:t>“ A fidelidade é ratificada nas decisões que tomamos todos os dias”</a:t>
            </a:r>
          </a:p>
        </p:txBody>
      </p:sp>
    </p:spTree>
    <p:extLst>
      <p:ext uri="{BB962C8B-B14F-4D97-AF65-F5344CB8AC3E}">
        <p14:creationId xmlns:p14="http://schemas.microsoft.com/office/powerpoint/2010/main" val="29244852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22171661-0838-4942-A149-8C1B78926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77A8E80-C869-4B72-8E6F-2614B8189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426" y="533400"/>
            <a:ext cx="4529138" cy="1671639"/>
          </a:xfrm>
        </p:spPr>
        <p:txBody>
          <a:bodyPr>
            <a:normAutofit/>
          </a:bodyPr>
          <a:lstStyle/>
          <a:p>
            <a:r>
              <a:rPr lang="pt-BR" sz="3700"/>
              <a:t>1. CONCEITUANDO FIDELIDADE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E8B5494-3F85-468D-A686-547D076397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2205038"/>
            <a:ext cx="4405314" cy="41195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>A expressão fidelidade é derivada do latim "</a:t>
            </a:r>
            <a:r>
              <a:rPr lang="pt-BR" dirty="0" err="1"/>
              <a:t>fidelis</a:t>
            </a:r>
            <a:r>
              <a:rPr lang="pt-BR" dirty="0"/>
              <a:t>", significando aquilo que é fiel; já o termo fidelidade </a:t>
            </a:r>
            <a:r>
              <a:rPr lang="pt-BR" dirty="0" err="1"/>
              <a:t>tras</a:t>
            </a:r>
            <a:r>
              <a:rPr lang="pt-BR" dirty="0"/>
              <a:t> a ideia de constância e durabilidade. Sendo assim, podemos dizer que a fidelidade tem a ver com a qualidade de alguém que, independente das circunstâncias, não abre mão das convicções bíblicas  e de Deus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BB04A404-AF1E-4EC9-AF7D-46C68BFCE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430398" y="-1"/>
            <a:ext cx="2559923" cy="685799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B1874503-FE8B-408C-ABAF-2B72BAC29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9741182" y="0"/>
            <a:ext cx="725518" cy="685799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Primeira Igreja Batista de Pelotas">
            <a:extLst>
              <a:ext uri="{FF2B5EF4-FFF2-40B4-BE49-F238E27FC236}">
                <a16:creationId xmlns:a16="http://schemas.microsoft.com/office/drawing/2014/main" id="{544C0D32-6500-4930-97F8-886664469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1" y="1343025"/>
            <a:ext cx="5562600" cy="417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28275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21FBE127-D2A6-4FA3-A6B9-B8FD1DE4B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DDD9C044-4B08-47CC-852C-B22B09675A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4948518" cy="132453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5033687E-2F83-4E90-B11A-4B998C1540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818708" cy="642738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D292DBC3-1A72-41ED-8432-D0D64FD63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1" y="2743200"/>
            <a:ext cx="4477872" cy="4114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Dicas da Lição 11 – &quot;Contando com a bênção de Deus&quot; | Portal IAP">
            <a:extLst>
              <a:ext uri="{FF2B5EF4-FFF2-40B4-BE49-F238E27FC236}">
                <a16:creationId xmlns:a16="http://schemas.microsoft.com/office/drawing/2014/main" id="{E586BC06-2FFE-4A06-95D8-98B865156E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4039" y="1159779"/>
            <a:ext cx="5606057" cy="312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B50A778-30E2-4B52-9616-6A7386D473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1789" y="736601"/>
            <a:ext cx="4572428" cy="3125376"/>
          </a:xfrm>
        </p:spPr>
        <p:txBody>
          <a:bodyPr anchor="t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pt-BR" sz="2200" b="1" dirty="0"/>
              <a:t>11.</a:t>
            </a:r>
            <a:r>
              <a:rPr lang="pt-BR" sz="2200" b="1" u="sng" dirty="0"/>
              <a:t> A fidelidade como atributo da divindade</a:t>
            </a:r>
            <a:r>
              <a:rPr lang="pt-BR" sz="2200" b="1" dirty="0"/>
              <a:t>: </a:t>
            </a:r>
            <a:r>
              <a:rPr lang="pt-BR" sz="2200" dirty="0"/>
              <a:t>Quando estudamos os atributos inerentes a Deus, encontramos a fidelidade como um de seus atributos morais, ou seja, a fidelidade faz parte do caráter de Deus. Logo, Deus é absolutamente digno de confiança. Como servos de Deus, precisamos desenvolver o caráter de Deus em nossa vida. 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99309E4A-5F81-4CAB-B5DB-AB4EB90C7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602477" y="2548218"/>
            <a:ext cx="589522" cy="4309782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EDF98229-A7A1-430F-8A53-53AFCFD7AC5F}"/>
              </a:ext>
            </a:extLst>
          </p:cNvPr>
          <p:cNvSpPr txBox="1"/>
          <p:nvPr/>
        </p:nvSpPr>
        <p:spPr>
          <a:xfrm>
            <a:off x="554039" y="5444933"/>
            <a:ext cx="6127750" cy="59093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pt-BR" sz="1800" dirty="0"/>
              <a:t>A trajetória do jovem José mostra que seu relacionamento com Deus não era apenas fortuito, mas sim, duradouro e íntimo.[12:07, </a:t>
            </a:r>
          </a:p>
        </p:txBody>
      </p:sp>
    </p:spTree>
    <p:extLst>
      <p:ext uri="{BB962C8B-B14F-4D97-AF65-F5344CB8AC3E}">
        <p14:creationId xmlns:p14="http://schemas.microsoft.com/office/powerpoint/2010/main" val="11849500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B50A778-30E2-4B52-9616-6A7386D473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368300"/>
            <a:ext cx="11061700" cy="3060700"/>
          </a:xfrm>
          <a:solidFill>
            <a:schemeClr val="accent2"/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b="1" dirty="0"/>
              <a:t>1.2</a:t>
            </a:r>
            <a:r>
              <a:rPr lang="pt-BR" dirty="0"/>
              <a:t> </a:t>
            </a:r>
            <a:r>
              <a:rPr lang="pt-BR" b="1" u="sng" dirty="0"/>
              <a:t>O aspecto humano da fidelidade: </a:t>
            </a:r>
            <a:r>
              <a:rPr lang="pt-BR" dirty="0"/>
              <a:t>A fidelidade deve ser cultivada e vivida em nosso coitado. No âmbito das dispensações, Deus sempre tentou para o grau de fidelidade do homem ao seu pacto. Através do relacionamento com Deus e leitura de sua palavra, vamos fortificando nosso caráter,  sendo fiel a Deus, a sua palavra, ao seu pacto e, consequentemente, isto reverbera em nossos relacionamentos e condutas. Em um mundo de tantas Ofertas e facilidades, precisamos em tudo ser fiéis a Deus.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CEC963C-4ED6-42FD-B3E0-62FEF50DA692}"/>
              </a:ext>
            </a:extLst>
          </p:cNvPr>
          <p:cNvSpPr txBox="1"/>
          <p:nvPr/>
        </p:nvSpPr>
        <p:spPr>
          <a:xfrm>
            <a:off x="7436902" y="5443835"/>
            <a:ext cx="4492127" cy="1200329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BR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REFLETINDO:</a:t>
            </a:r>
          </a:p>
          <a:p>
            <a:endParaRPr lang="pt-BR" dirty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pPr algn="ctr"/>
            <a:r>
              <a:rPr lang="pt-BR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“ A fidelidade a Deus suporta o seu silêncio” </a:t>
            </a:r>
          </a:p>
          <a:p>
            <a:pPr algn="ctr"/>
            <a:r>
              <a:rPr lang="pt-BR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Miss. Elisabeth </a:t>
            </a:r>
            <a:r>
              <a:rPr lang="pt-BR" dirty="0" err="1">
                <a:solidFill>
                  <a:schemeClr val="bg1">
                    <a:lumMod val="95000"/>
                  </a:schemeClr>
                </a:solidFill>
                <a:latin typeface="+mj-lt"/>
              </a:rPr>
              <a:t>Vencio</a:t>
            </a:r>
            <a:endParaRPr lang="pt-BR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pic>
        <p:nvPicPr>
          <p:cNvPr id="6" name="Gráfico 5" descr="Lâmpada com preenchimento sólido">
            <a:extLst>
              <a:ext uri="{FF2B5EF4-FFF2-40B4-BE49-F238E27FC236}">
                <a16:creationId xmlns:a16="http://schemas.microsoft.com/office/drawing/2014/main" id="{D9427178-EF10-4C98-A067-E0EB341AEE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18773" y="53213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3291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1868BE-6706-4C48-9326-F3740BAB0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1775" y="334064"/>
            <a:ext cx="8005182" cy="668129"/>
          </a:xfrm>
        </p:spPr>
        <p:txBody>
          <a:bodyPr>
            <a:normAutofit fontScale="90000"/>
          </a:bodyPr>
          <a:lstStyle/>
          <a:p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A palavra fidelidade na Bíblia</a:t>
            </a:r>
            <a:b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744C910-DD27-4706-8953-B236D1BD2EB5}"/>
              </a:ext>
            </a:extLst>
          </p:cNvPr>
          <p:cNvSpPr txBox="1"/>
          <p:nvPr/>
        </p:nvSpPr>
        <p:spPr>
          <a:xfrm>
            <a:off x="291326" y="668129"/>
            <a:ext cx="11807747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No Antigo Testamento a palavra fidelidade pode ser uma tradução possível para o termo hebraico ‘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emunah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, que significa “certeza” ou “fidelidade”, como por exemplo, conforme foi utilizado pelo profeta Habacuque em seu livro (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Hc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2:4).</a:t>
            </a:r>
          </a:p>
          <a:p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No Novo Testamento a palavra fidelidade traduz o termo grego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pistis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, “fidelidade”, “lealdade” ou “confiabilidade”, em Tito 2:10. Essa palavra grega é amplamente utilizada pelos escritores neotestamentários, e na maioria das vezes é traduzida corretamente como “fé”, e o adjetivo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pistos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geralmente é traduzido como “fiel”.</a:t>
            </a:r>
          </a:p>
          <a:p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Na Epístola aos Gálatas, o apóstolo Paulo utilizou esse mesmo termo grego para se referir a uma das virtudes do fruto do Espírito Santo (Gl 5:22).</a:t>
            </a:r>
          </a:p>
          <a:p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Nesse caso, a palavra “fidelidade”, ao invés de “fé”, é a melhor tradução para o termo grego, principalmente pela forma com que é apresentada em conexão com as palavras “benignidade” e “bondade”.</a:t>
            </a:r>
          </a:p>
          <a:p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Também vale ressaltar que o contexto da epístola demonstra a queixa do apóstolo pela falta de fidelidade que alguns dos gálatas tinham demonstrado (cf. Gl 4:16).</a:t>
            </a:r>
          </a:p>
          <a:p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Então, como um aspecto do fruto do Espírito, a palavra fidelidade se refere, principalmente, a fidelidade a Deus e ao Evangelho, e, consequentemente, a lealdade de uns para com os outros.</a:t>
            </a:r>
          </a:p>
          <a:p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Alguns intérpretes também defendem a possibilidade de que em Lucas 18:8, 1 Timóteo 6:11 e 2 Timóteo 2:22 o termo grego também deva ser traduzido como “fidelidade”, já que essa tradução parece se harmonizar melhor ao contexto de tais passagens.</a:t>
            </a:r>
          </a:p>
          <a:p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Embora a palavra “fidelidade” não apareça explicitamente como uma tradução frequente dos termos originais bíblicos, a ideia da fidelidade que deve ser característica da conduta cristã pode ser encontrada por toda a Escritura.</a:t>
            </a:r>
          </a:p>
          <a:p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Devemos ser fiéis a Cristo e ao seu Evangelho, bem como demonstrarmos lealdade e confiabilidade no trato com o próximo.</a:t>
            </a:r>
          </a:p>
        </p:txBody>
      </p:sp>
    </p:spTree>
    <p:extLst>
      <p:ext uri="{BB962C8B-B14F-4D97-AF65-F5344CB8AC3E}">
        <p14:creationId xmlns:p14="http://schemas.microsoft.com/office/powerpoint/2010/main" val="24420580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C41390-8A79-4B54-B7BF-EE4625E95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901701"/>
            <a:ext cx="9906000" cy="1382156"/>
          </a:xfrm>
        </p:spPr>
        <p:txBody>
          <a:bodyPr>
            <a:normAutofit/>
          </a:bodyPr>
          <a:lstStyle/>
          <a:p>
            <a:r>
              <a:rPr lang="pt-BR" dirty="0"/>
              <a:t>2. caráter colocado à prova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4E7B5E9-C5E4-487E-AF72-38CFD4D229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7100" y="2517554"/>
            <a:ext cx="9906000" cy="1382156"/>
          </a:xfrm>
        </p:spPr>
        <p:txBody>
          <a:bodyPr/>
          <a:lstStyle/>
          <a:p>
            <a:pPr marL="0" indent="0" algn="ctr">
              <a:buNone/>
            </a:pPr>
            <a:r>
              <a:rPr lang="pt-BR" dirty="0"/>
              <a:t>O caráter e as virtudes do indivíduo são colocados à prova nas adversidades, e com José não foi diferente. Este herói, ainda bem jovem, sofreu as piores tentações, mas manteve-se firme aos propósitos de Deus em sua vida.</a:t>
            </a:r>
          </a:p>
        </p:txBody>
      </p:sp>
      <p:pic>
        <p:nvPicPr>
          <p:cNvPr id="7" name="Gráfico 6" descr="Seta: curva no sentido horário com preenchimento sólido">
            <a:extLst>
              <a:ext uri="{FF2B5EF4-FFF2-40B4-BE49-F238E27FC236}">
                <a16:creationId xmlns:a16="http://schemas.microsoft.com/office/drawing/2014/main" id="{C1BA9374-CEC4-4E04-9561-F30424A1F2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9628679">
            <a:off x="6955972" y="3635828"/>
            <a:ext cx="3782785" cy="3782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2598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2171661-0838-4942-A149-8C1B78926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E8E914C-7D12-4876-B4E4-6D309F69C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252" y="896938"/>
            <a:ext cx="4405314" cy="5694362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pt-BR" sz="1800" b="1" u="sng" dirty="0"/>
              <a:t>2.1 fidelidade diante do assédio:</a:t>
            </a:r>
            <a:r>
              <a:rPr lang="pt-BR" sz="1800" dirty="0"/>
              <a:t> A narrativa bíblica não diz o nome da mulher de </a:t>
            </a:r>
            <a:r>
              <a:rPr lang="pt-BR" sz="1800" dirty="0" err="1"/>
              <a:t>Potifar</a:t>
            </a:r>
            <a:r>
              <a:rPr lang="pt-BR" sz="1800" dirty="0"/>
              <a:t>, mas, sem dúvida, o evento mais conhecido de sua pessoa foi o assédio a José bem como as calúnias inventadas contra ele. José, nesta época, estava na efervescência da juventude. No auge de sua virilidade, com seus hormônios à flor da pele; José tinha que conviver com aquela mulher, que lhe propunha aventuras e descobertas sexuais. Mas, mesmo diante de ofertas, facilidades e tentações, José consegue resistir honrando assim, seus princípios, seu patrão e, sobretudo, horando a Deus, ao dizer: "como posso fazer este tão grande mal e pecar contra Deus?". </a:t>
            </a:r>
            <a:r>
              <a:rPr lang="pt-BR" sz="1800" dirty="0">
                <a:highlight>
                  <a:srgbClr val="FFFF00"/>
                </a:highlight>
              </a:rPr>
              <a:t>Aprendemos</a:t>
            </a:r>
            <a:r>
              <a:rPr lang="pt-BR" sz="1800" dirty="0"/>
              <a:t> através de desse episódio na vida de José, que o homem pode e deve ser racional quanto aos impulsos e desejos naturais. Exercer o autodomínio para não pecar é  vital para se manter puro em um mundo de devassidão. A Bíblia nos ensina que para vencer os desejos da carne é necessário andar em espírito. (Gl5.16)</a:t>
            </a:r>
          </a:p>
          <a:p>
            <a:pPr marL="0" indent="0">
              <a:lnSpc>
                <a:spcPct val="90000"/>
              </a:lnSpc>
              <a:buNone/>
            </a:pPr>
            <a:endParaRPr lang="pt-BR" sz="150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B04A404-AF1E-4EC9-AF7D-46C68BFCE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430398" y="-1"/>
            <a:ext cx="2559923" cy="685799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1874503-FE8B-408C-ABAF-2B72BAC29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9741182" y="0"/>
            <a:ext cx="725518" cy="685799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m 1">
            <a:extLst>
              <a:ext uri="{FF2B5EF4-FFF2-40B4-BE49-F238E27FC236}">
                <a16:creationId xmlns:a16="http://schemas.microsoft.com/office/drawing/2014/main" id="{CC1321A2-5022-4ED7-9019-4C78A1362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1" y="1343025"/>
            <a:ext cx="5562600" cy="417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6176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871B72-21B3-4F95-A58A-361E410BA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2755" y="356838"/>
            <a:ext cx="3599985" cy="1382156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pt-BR" dirty="0"/>
              <a:t>Refletindo</a:t>
            </a:r>
          </a:p>
        </p:txBody>
      </p:sp>
      <p:pic>
        <p:nvPicPr>
          <p:cNvPr id="5" name="Espaço Reservado para Conteúdo 4" descr="Mulher de negócios">
            <a:extLst>
              <a:ext uri="{FF2B5EF4-FFF2-40B4-BE49-F238E27FC236}">
                <a16:creationId xmlns:a16="http://schemas.microsoft.com/office/drawing/2014/main" id="{ECE2E4E7-363F-4ADA-B24C-E009789FD2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4881"/>
            <a:ext cx="7591480" cy="11373301"/>
          </a:xfrm>
        </p:spPr>
      </p:pic>
      <p:pic>
        <p:nvPicPr>
          <p:cNvPr id="3074" name="Picture 2" descr="O que Jesus espera da igreja? O caráter de Deus (1ª parte) by Pr. N…">
            <a:extLst>
              <a:ext uri="{FF2B5EF4-FFF2-40B4-BE49-F238E27FC236}">
                <a16:creationId xmlns:a16="http://schemas.microsoft.com/office/drawing/2014/main" id="{A537E85B-B065-4546-8EE7-5E6C646EEE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3" t="4335" r="3297" b="20208"/>
          <a:stretch/>
        </p:blipFill>
        <p:spPr bwMode="auto">
          <a:xfrm rot="21365170">
            <a:off x="2600734" y="2071913"/>
            <a:ext cx="6489700" cy="392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87104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E8E914C-7D12-4876-B4E4-6D309F69C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365" y="149438"/>
            <a:ext cx="10286690" cy="167268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r>
              <a:rPr lang="pt-BR" sz="1800" b="1" u="sng" dirty="0"/>
              <a:t>2.2 Fidelidade na prisão:  </a:t>
            </a:r>
            <a:r>
              <a:rPr lang="pt-BR" sz="1800" dirty="0"/>
              <a:t>Sabemos que, de maneira injusta, José parecia estar definido, pois ele fora tirado de sua casa, jogado em um poço, vendido como escravo e agora estava encarcerado em terra estranha. Mesmo na prisão, injustiçado e com todos os motivos para se revoltar, ele permaneceu fiel a Deus!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1C72CA8-491F-4132-9479-300360BF71E0}"/>
              </a:ext>
            </a:extLst>
          </p:cNvPr>
          <p:cNvSpPr txBox="1"/>
          <p:nvPr/>
        </p:nvSpPr>
        <p:spPr>
          <a:xfrm>
            <a:off x="109964" y="1594127"/>
            <a:ext cx="11726746" cy="535531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dirty="0">
                <a:solidFill>
                  <a:srgbClr val="FFFF00"/>
                </a:solidFill>
              </a:rPr>
              <a:t>JOSÉ DO EGITO - 3 LIÇÕES DE VIDA PARA JOVENS</a:t>
            </a:r>
          </a:p>
          <a:p>
            <a:endParaRPr lang="pt-BR" dirty="0"/>
          </a:p>
          <a:p>
            <a:r>
              <a:rPr lang="pt-BR" dirty="0"/>
              <a:t>Quem é jovem tem muitos sonhos mas também enfrenta grandes desafios. Parece que o mundo inteiro conspira para destruir sua esperança no futuro! Mas Deus tem um plano para você. Com a ajuda de Deus, você pode ter um bom futuro a abençoar muitas pessoas.</a:t>
            </a:r>
          </a:p>
          <a:p>
            <a:r>
              <a:rPr lang="pt-BR" dirty="0"/>
              <a:t>Se você quer ultrapassar os obstáculos e vencer na vida, aprenda com José do Egito:</a:t>
            </a:r>
          </a:p>
          <a:p>
            <a:endParaRPr lang="pt-BR" dirty="0"/>
          </a:p>
          <a:p>
            <a:r>
              <a:rPr lang="pt-BR" dirty="0">
                <a:solidFill>
                  <a:srgbClr val="FFFF00"/>
                </a:solidFill>
              </a:rPr>
              <a:t>1. Use seus dons</a:t>
            </a:r>
          </a:p>
          <a:p>
            <a:r>
              <a:rPr lang="pt-BR" dirty="0"/>
              <a:t>Não importa onde você esteja, use os dons que Deus lhe deu! José não desperdiçou nenhuma oportunidade. Ele não ignorou seus dons de interpretação de sonhos e administração. José usou seus dons em todos os lugares por onde passou, até na prisão!</a:t>
            </a:r>
          </a:p>
          <a:p>
            <a:endParaRPr lang="pt-BR" dirty="0"/>
          </a:p>
          <a:p>
            <a:r>
              <a:rPr lang="pt-BR" dirty="0">
                <a:solidFill>
                  <a:srgbClr val="FFFF00"/>
                </a:solidFill>
              </a:rPr>
              <a:t>2. Fuja da tentação!</a:t>
            </a:r>
          </a:p>
          <a:p>
            <a:r>
              <a:rPr lang="pt-BR" dirty="0"/>
              <a:t>Enquanto trabalhava como escravo, José recebeu o convite para adulterar com a esposa de seu mestre. Mas José recusou firmemente a oferta e passou a fugir da presença dela. De início, José sofreu por causa de sua fidelidade mas ele esperou e depois Deus lhe deu uma esposa e dois filhos.</a:t>
            </a:r>
          </a:p>
          <a:p>
            <a:endParaRPr lang="pt-BR" dirty="0"/>
          </a:p>
          <a:p>
            <a:r>
              <a:rPr lang="pt-BR" dirty="0">
                <a:solidFill>
                  <a:srgbClr val="FFFF00"/>
                </a:solidFill>
              </a:rPr>
              <a:t>3. Não guarde rancor</a:t>
            </a:r>
          </a:p>
          <a:p>
            <a:r>
              <a:rPr lang="pt-BR" dirty="0"/>
              <a:t>Perdoar não é nada fácil mas guardar rancor destrói. José foi traído, abandonado, esquecido mas ele não guardou rancor. Em vez de focar nas injustiças, José escolheu focar em Deus e nas bênçãos que recebeu. Ele perdoou seus irmãos, que o venderam como escravo, e os tratou bem.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13BC470-4E0F-4B23-B0E3-B24FCA23410D}"/>
              </a:ext>
            </a:extLst>
          </p:cNvPr>
          <p:cNvSpPr txBox="1"/>
          <p:nvPr/>
        </p:nvSpPr>
        <p:spPr>
          <a:xfrm rot="20095048">
            <a:off x="7406358" y="1270963"/>
            <a:ext cx="2005677" cy="646331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pt-BR" sz="3600" dirty="0">
                <a:solidFill>
                  <a:srgbClr val="FFFF00"/>
                </a:solidFill>
              </a:rPr>
              <a:t>Rapidinho</a:t>
            </a:r>
            <a:r>
              <a:rPr lang="pt-BR" sz="3600" dirty="0"/>
              <a:t>!</a:t>
            </a:r>
          </a:p>
        </p:txBody>
      </p:sp>
      <p:pic>
        <p:nvPicPr>
          <p:cNvPr id="4100" name="Picture 4" descr="Vem Espírito Santo! | Pomba da paz, Fotos de pomba, Imagens religiosas">
            <a:extLst>
              <a:ext uri="{FF2B5EF4-FFF2-40B4-BE49-F238E27FC236}">
                <a16:creationId xmlns:a16="http://schemas.microsoft.com/office/drawing/2014/main" id="{1CF967B8-EF94-4445-81A9-8D88909EEEF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3350" y="149438"/>
            <a:ext cx="1395761" cy="2093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75821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D84D62A6-335E-485F-B0DB-141F66C1BC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0200" y="774699"/>
            <a:ext cx="11531600" cy="1950571"/>
          </a:xfrm>
        </p:spPr>
        <p:txBody>
          <a:bodyPr>
            <a:normAutofit/>
          </a:bodyPr>
          <a:lstStyle/>
          <a:p>
            <a:r>
              <a:rPr lang="pt-BR" dirty="0"/>
              <a:t>3. Deus honra aqueles que são fiéis</a:t>
            </a:r>
          </a:p>
        </p:txBody>
      </p:sp>
      <p:sp>
        <p:nvSpPr>
          <p:cNvPr id="7" name="Subtítulo 6">
            <a:extLst>
              <a:ext uri="{FF2B5EF4-FFF2-40B4-BE49-F238E27FC236}">
                <a16:creationId xmlns:a16="http://schemas.microsoft.com/office/drawing/2014/main" id="{C69369EC-2694-4B37-ABC9-5C68A9732C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3639" y="2997202"/>
            <a:ext cx="9144000" cy="1135529"/>
          </a:xfrm>
          <a:effectLst>
            <a:reflection blurRad="6350" stA="50000" endA="300" endPos="90000" dist="50800" dir="5400000" sy="-100000" algn="bl" rotWithShape="0"/>
          </a:effectLst>
        </p:spPr>
        <p:txBody>
          <a:bodyPr>
            <a:normAutofit fontScale="92500" lnSpcReduction="20000"/>
          </a:bodyPr>
          <a:lstStyle/>
          <a:p>
            <a:r>
              <a:rPr lang="pt-BR" dirty="0"/>
              <a:t>A fidelidade a Deus nos abre portais inimagináveis. Além se sermos honrados pelos homens, ainda contamos com a benção e a prosperidade de Deus em nossa vida. José é um exemplo de que vale a pena ser fiel.</a:t>
            </a:r>
          </a:p>
        </p:txBody>
      </p:sp>
    </p:spTree>
    <p:extLst>
      <p:ext uri="{BB962C8B-B14F-4D97-AF65-F5344CB8AC3E}">
        <p14:creationId xmlns:p14="http://schemas.microsoft.com/office/powerpoint/2010/main" val="2675808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4C3F2F8-59BB-4FB8-8AF2-7A3A37F0A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700" y="358554"/>
            <a:ext cx="10972800" cy="1682119"/>
          </a:xfrm>
          <a:solidFill>
            <a:schemeClr val="accent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b="1" u="sng" dirty="0">
                <a:solidFill>
                  <a:schemeClr val="bg1">
                    <a:lumMod val="95000"/>
                  </a:schemeClr>
                </a:solidFill>
              </a:rPr>
              <a:t>3.1 honrando em terra estranha:</a:t>
            </a:r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. Só mesmo o poder sobrenatural de Deus. A Bíblia relata sobre as honras de faraó concedeu a José (Gn41.40-43). Deus toca no coração de um rei pagão para honrar o seu filho. Precisamos crer que o nosso Deus é poderoso para nos honrar, independente de quem esteja no poder terreno.</a:t>
            </a:r>
          </a:p>
          <a:p>
            <a:pPr marL="0" indent="0">
              <a:buNone/>
            </a:pPr>
            <a:endParaRPr lang="pt-BR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FC49F02-CFC2-4F51-92CD-50DE5D75340D}"/>
              </a:ext>
            </a:extLst>
          </p:cNvPr>
          <p:cNvSpPr txBox="1"/>
          <p:nvPr/>
        </p:nvSpPr>
        <p:spPr>
          <a:xfrm>
            <a:off x="774700" y="2675160"/>
            <a:ext cx="6127594" cy="369331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1800" dirty="0">
                <a:solidFill>
                  <a:srgbClr val="008080"/>
                </a:solidFill>
                <a:latin typeface="Georgia" panose="02040502050405020303" pitchFamily="18" charset="0"/>
              </a:rPr>
              <a:t>Gênesis 41:40-43</a:t>
            </a:r>
            <a:endParaRPr lang="pt-BR" sz="18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r>
              <a:rPr lang="pt-BR" sz="1800" dirty="0">
                <a:solidFill>
                  <a:srgbClr val="008080"/>
                </a:solidFill>
                <a:latin typeface="Georgia" panose="02040502050405020303" pitchFamily="18" charset="0"/>
              </a:rPr>
              <a:t>(40)</a:t>
            </a:r>
            <a:r>
              <a:rPr lang="pt-BR" sz="1800" dirty="0">
                <a:solidFill>
                  <a:prstClr val="black"/>
                </a:solidFill>
                <a:latin typeface="Georgia" panose="02040502050405020303" pitchFamily="18" charset="0"/>
              </a:rPr>
              <a:t>  Tu estarás sobre a minha casa, e por tua boca se </a:t>
            </a:r>
            <a:r>
              <a:rPr lang="pt-BR" sz="1800" dirty="0">
                <a:solidFill>
                  <a:prstClr val="black"/>
                </a:solidFill>
                <a:highlight>
                  <a:srgbClr val="FFFF00"/>
                </a:highlight>
                <a:latin typeface="Georgia" panose="02040502050405020303" pitchFamily="18" charset="0"/>
              </a:rPr>
              <a:t>governará todo o meu povo</a:t>
            </a:r>
            <a:r>
              <a:rPr lang="pt-BR" sz="1800" dirty="0">
                <a:solidFill>
                  <a:prstClr val="black"/>
                </a:solidFill>
                <a:latin typeface="Georgia" panose="02040502050405020303" pitchFamily="18" charset="0"/>
              </a:rPr>
              <a:t>, somente no trono eu serei maior que tu.</a:t>
            </a:r>
          </a:p>
          <a:p>
            <a:r>
              <a:rPr lang="pt-BR" sz="1800" dirty="0">
                <a:solidFill>
                  <a:srgbClr val="008080"/>
                </a:solidFill>
                <a:latin typeface="Georgia" panose="02040502050405020303" pitchFamily="18" charset="0"/>
              </a:rPr>
              <a:t>(41)</a:t>
            </a:r>
            <a:r>
              <a:rPr lang="pt-BR" sz="1800" dirty="0">
                <a:solidFill>
                  <a:prstClr val="black"/>
                </a:solidFill>
                <a:latin typeface="Georgia" panose="02040502050405020303" pitchFamily="18" charset="0"/>
              </a:rPr>
              <a:t>  Disse mais Faraó a José: Vês aqui te tenho posto sobre toda a terra do Egito.</a:t>
            </a:r>
          </a:p>
          <a:p>
            <a:r>
              <a:rPr lang="pt-BR" sz="1800" dirty="0">
                <a:solidFill>
                  <a:srgbClr val="008080"/>
                </a:solidFill>
                <a:latin typeface="Georgia" panose="02040502050405020303" pitchFamily="18" charset="0"/>
              </a:rPr>
              <a:t>(42)</a:t>
            </a:r>
            <a:r>
              <a:rPr lang="pt-BR" sz="1800" dirty="0">
                <a:solidFill>
                  <a:prstClr val="black"/>
                </a:solidFill>
                <a:latin typeface="Georgia" panose="02040502050405020303" pitchFamily="18" charset="0"/>
              </a:rPr>
              <a:t>  E tirou Faraó o </a:t>
            </a:r>
            <a:r>
              <a:rPr lang="pt-BR" sz="1800" dirty="0">
                <a:solidFill>
                  <a:prstClr val="black"/>
                </a:solidFill>
                <a:highlight>
                  <a:srgbClr val="FFFF00"/>
                </a:highlight>
                <a:latin typeface="Georgia" panose="02040502050405020303" pitchFamily="18" charset="0"/>
              </a:rPr>
              <a:t>anel </a:t>
            </a:r>
            <a:r>
              <a:rPr lang="pt-BR" sz="1800" dirty="0">
                <a:solidFill>
                  <a:prstClr val="black"/>
                </a:solidFill>
                <a:latin typeface="Georgia" panose="02040502050405020303" pitchFamily="18" charset="0"/>
              </a:rPr>
              <a:t>da sua mão, e o pós na mão de José, e o fez </a:t>
            </a:r>
            <a:r>
              <a:rPr lang="pt-BR" sz="1800" dirty="0">
                <a:solidFill>
                  <a:prstClr val="black"/>
                </a:solidFill>
                <a:highlight>
                  <a:srgbClr val="FFFF00"/>
                </a:highlight>
                <a:latin typeface="Georgia" panose="02040502050405020303" pitchFamily="18" charset="0"/>
              </a:rPr>
              <a:t>vestir de roupas </a:t>
            </a:r>
            <a:r>
              <a:rPr lang="pt-BR" sz="1800" dirty="0">
                <a:solidFill>
                  <a:prstClr val="black"/>
                </a:solidFill>
                <a:latin typeface="Georgia" panose="02040502050405020303" pitchFamily="18" charset="0"/>
              </a:rPr>
              <a:t>de linho fino, e pós um </a:t>
            </a:r>
            <a:r>
              <a:rPr lang="pt-BR" sz="1800" dirty="0">
                <a:solidFill>
                  <a:prstClr val="black"/>
                </a:solidFill>
                <a:highlight>
                  <a:srgbClr val="FFFF00"/>
                </a:highlight>
                <a:latin typeface="Georgia" panose="02040502050405020303" pitchFamily="18" charset="0"/>
              </a:rPr>
              <a:t>colar de ouro </a:t>
            </a:r>
            <a:r>
              <a:rPr lang="pt-BR" sz="1800" dirty="0">
                <a:solidFill>
                  <a:prstClr val="black"/>
                </a:solidFill>
                <a:latin typeface="Georgia" panose="02040502050405020303" pitchFamily="18" charset="0"/>
              </a:rPr>
              <a:t>no seu pescoço.</a:t>
            </a:r>
          </a:p>
          <a:p>
            <a:r>
              <a:rPr lang="pt-BR" sz="1800" dirty="0">
                <a:solidFill>
                  <a:srgbClr val="008080"/>
                </a:solidFill>
                <a:latin typeface="Georgia" panose="02040502050405020303" pitchFamily="18" charset="0"/>
              </a:rPr>
              <a:t>(43)</a:t>
            </a:r>
            <a:r>
              <a:rPr lang="pt-BR" sz="1800" dirty="0">
                <a:solidFill>
                  <a:prstClr val="black"/>
                </a:solidFill>
                <a:latin typeface="Georgia" panose="02040502050405020303" pitchFamily="18" charset="0"/>
              </a:rPr>
              <a:t>  E o fez </a:t>
            </a:r>
            <a:r>
              <a:rPr lang="pt-BR" sz="1800" dirty="0">
                <a:solidFill>
                  <a:prstClr val="black"/>
                </a:solidFill>
                <a:highlight>
                  <a:srgbClr val="FFFF00"/>
                </a:highlight>
                <a:latin typeface="Georgia" panose="02040502050405020303" pitchFamily="18" charset="0"/>
              </a:rPr>
              <a:t>subir no segundo carro </a:t>
            </a:r>
            <a:r>
              <a:rPr lang="pt-BR" sz="1800" dirty="0">
                <a:solidFill>
                  <a:prstClr val="black"/>
                </a:solidFill>
                <a:latin typeface="Georgia" panose="02040502050405020303" pitchFamily="18" charset="0"/>
              </a:rPr>
              <a:t>que tinha, e clamavam diante dele: Ajoelhai. Assim o pós sobre toda a terra do Egito.</a:t>
            </a:r>
          </a:p>
          <a:p>
            <a:endParaRPr lang="pt-BR" sz="18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2AB4ECB-DA09-4F1A-9953-45DF53BDC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8967" y="1933575"/>
            <a:ext cx="3467100" cy="492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3503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4C3F2F8-59BB-4FB8-8AF2-7A3A37F0A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700" y="358554"/>
            <a:ext cx="5191202" cy="4235748"/>
          </a:xfrm>
          <a:solidFill>
            <a:schemeClr val="accent1"/>
          </a:solidFill>
        </p:spPr>
        <p:txBody>
          <a:bodyPr>
            <a:noAutofit/>
          </a:bodyPr>
          <a:lstStyle/>
          <a:p>
            <a:pPr marL="0" indent="0">
              <a:buNone/>
            </a:pPr>
            <a:endParaRPr lang="pt-BR" dirty="0">
              <a:solidFill>
                <a:schemeClr val="bg1">
                  <a:lumMod val="95000"/>
                </a:schemeClr>
              </a:solidFill>
            </a:endParaRPr>
          </a:p>
          <a:p>
            <a:pPr marL="0" indent="0">
              <a:buNone/>
            </a:pPr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pt-BR" b="1" u="sng" dirty="0">
                <a:solidFill>
                  <a:schemeClr val="bg1">
                    <a:lumMod val="95000"/>
                  </a:schemeClr>
                </a:solidFill>
              </a:rPr>
              <a:t>3.2 Honrado no meio de sua família: </a:t>
            </a:r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O tempo pode passar, mas os projetos de Deus, no tempo certo se cumprem. O sonho relatado em Gênesis 37.6-11 parecia impossível de acontecer, ainda mais com o destino que os irmãos de José lhe deram. Passaram-se, aproximadamente quinze anos, mas o momento chegou: a família de José curvou-se diante dele.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74096A0-E4F5-41BA-9C65-6427AE9EAB8F}"/>
              </a:ext>
            </a:extLst>
          </p:cNvPr>
          <p:cNvSpPr txBox="1"/>
          <p:nvPr/>
        </p:nvSpPr>
        <p:spPr>
          <a:xfrm>
            <a:off x="1090032" y="5286788"/>
            <a:ext cx="6127594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José nos ensina que não adianta ficar rememorando o passado, nem jogando a culpa nos outros. Um dos segredos de José é a sua fidelidade incondicional a Deus</a:t>
            </a:r>
            <a:endParaRPr lang="pt-BR" dirty="0"/>
          </a:p>
        </p:txBody>
      </p:sp>
      <p:pic>
        <p:nvPicPr>
          <p:cNvPr id="5122" name="Picture 2" descr="Os filhos de José do Egito: Manassés e Efraim - Teologar">
            <a:extLst>
              <a:ext uri="{FF2B5EF4-FFF2-40B4-BE49-F238E27FC236}">
                <a16:creationId xmlns:a16="http://schemas.microsoft.com/office/drawing/2014/main" id="{4AF9B014-3012-4FD4-BA13-807F58871A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901947"/>
            <a:ext cx="5848286" cy="3054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72399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22171661-0838-4942-A149-8C1B78926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16D220E9-2B77-4DBF-8F78-273ACBE2E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426" y="533400"/>
            <a:ext cx="4529138" cy="167163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Conclusão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B4B6027-2E4E-4426-AC99-BB5CA2DEB231}"/>
              </a:ext>
            </a:extLst>
          </p:cNvPr>
          <p:cNvSpPr txBox="1"/>
          <p:nvPr/>
        </p:nvSpPr>
        <p:spPr>
          <a:xfrm>
            <a:off x="1104900" y="2205038"/>
            <a:ext cx="4405314" cy="34597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spcAft>
                <a:spcPts val="600"/>
              </a:spcAft>
              <a:buSzPct val="80000"/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2"/>
              </a:solidFill>
            </a:endParaRPr>
          </a:p>
          <a:p>
            <a:pPr indent="-228600">
              <a:spcAft>
                <a:spcPts val="6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/>
                </a:solidFill>
              </a:rPr>
              <a:t>O </a:t>
            </a:r>
            <a:r>
              <a:rPr lang="en-US" sz="2400" dirty="0" err="1">
                <a:solidFill>
                  <a:schemeClr val="tx2"/>
                </a:solidFill>
              </a:rPr>
              <a:t>homem</a:t>
            </a:r>
            <a:r>
              <a:rPr lang="en-US" sz="2400" dirty="0">
                <a:solidFill>
                  <a:schemeClr val="tx2"/>
                </a:solidFill>
              </a:rPr>
              <a:t> que é </a:t>
            </a:r>
            <a:r>
              <a:rPr lang="en-US" sz="2400" dirty="0" err="1">
                <a:solidFill>
                  <a:schemeClr val="tx2"/>
                </a:solidFill>
              </a:rPr>
              <a:t>fiel</a:t>
            </a:r>
            <a:r>
              <a:rPr lang="en-US" sz="2400" dirty="0">
                <a:solidFill>
                  <a:schemeClr val="tx2"/>
                </a:solidFill>
              </a:rPr>
              <a:t> a Deus </a:t>
            </a:r>
            <a:r>
              <a:rPr lang="en-US" sz="2400" dirty="0" err="1">
                <a:solidFill>
                  <a:schemeClr val="tx2"/>
                </a:solidFill>
              </a:rPr>
              <a:t>experimenta</a:t>
            </a:r>
            <a:r>
              <a:rPr lang="en-US" sz="2400" dirty="0">
                <a:solidFill>
                  <a:schemeClr val="tx2"/>
                </a:solidFill>
              </a:rPr>
              <a:t> o </a:t>
            </a:r>
            <a:r>
              <a:rPr lang="en-US" sz="2400" dirty="0" err="1">
                <a:solidFill>
                  <a:schemeClr val="tx2"/>
                </a:solidFill>
              </a:rPr>
              <a:t>cuidado</a:t>
            </a:r>
            <a:r>
              <a:rPr lang="en-US" sz="2400" dirty="0">
                <a:solidFill>
                  <a:schemeClr val="tx2"/>
                </a:solidFill>
              </a:rPr>
              <a:t> de um Deus </a:t>
            </a:r>
            <a:r>
              <a:rPr lang="en-US" sz="2400" dirty="0" err="1">
                <a:solidFill>
                  <a:schemeClr val="tx2"/>
                </a:solidFill>
              </a:rPr>
              <a:t>Todo-Poderoso</a:t>
            </a:r>
            <a:r>
              <a:rPr lang="en-US" sz="2400" dirty="0">
                <a:solidFill>
                  <a:schemeClr val="tx2"/>
                </a:solidFill>
              </a:rPr>
              <a:t>, que </a:t>
            </a:r>
            <a:r>
              <a:rPr lang="en-US" sz="2400" dirty="0" err="1">
                <a:solidFill>
                  <a:schemeClr val="tx2"/>
                </a:solidFill>
              </a:rPr>
              <a:t>mantém</a:t>
            </a:r>
            <a:r>
              <a:rPr lang="en-US" sz="2400" dirty="0">
                <a:solidFill>
                  <a:schemeClr val="tx2"/>
                </a:solidFill>
              </a:rPr>
              <a:t> o </a:t>
            </a:r>
            <a:r>
              <a:rPr lang="en-US" sz="2400" dirty="0" err="1">
                <a:solidFill>
                  <a:schemeClr val="tx2"/>
                </a:solidFill>
              </a:rPr>
              <a:t>controle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 err="1">
                <a:solidFill>
                  <a:schemeClr val="tx2"/>
                </a:solidFill>
              </a:rPr>
              <a:t>sobre</a:t>
            </a:r>
            <a:r>
              <a:rPr lang="en-US" sz="2400" dirty="0">
                <a:solidFill>
                  <a:schemeClr val="tx2"/>
                </a:solidFill>
              </a:rPr>
              <a:t> as </a:t>
            </a:r>
            <a:r>
              <a:rPr lang="en-US" sz="2400" dirty="0" err="1">
                <a:solidFill>
                  <a:schemeClr val="tx2"/>
                </a:solidFill>
              </a:rPr>
              <a:t>circunstâncias</a:t>
            </a:r>
            <a:r>
              <a:rPr lang="en-US" sz="2400" dirty="0">
                <a:solidFill>
                  <a:schemeClr val="tx2"/>
                </a:solidFill>
              </a:rPr>
              <a:t> e </a:t>
            </a:r>
            <a:r>
              <a:rPr lang="en-US" sz="2400" dirty="0" err="1">
                <a:solidFill>
                  <a:schemeClr val="tx2"/>
                </a:solidFill>
              </a:rPr>
              <a:t>sobre</a:t>
            </a:r>
            <a:r>
              <a:rPr lang="en-US" sz="2400" dirty="0">
                <a:solidFill>
                  <a:schemeClr val="tx2"/>
                </a:solidFill>
              </a:rPr>
              <a:t> o </a:t>
            </a:r>
            <a:r>
              <a:rPr lang="en-US" sz="2400" dirty="0" err="1">
                <a:solidFill>
                  <a:schemeClr val="tx2"/>
                </a:solidFill>
              </a:rPr>
              <a:t>curso</a:t>
            </a:r>
            <a:r>
              <a:rPr lang="en-US" sz="2400" dirty="0">
                <a:solidFill>
                  <a:schemeClr val="tx2"/>
                </a:solidFill>
              </a:rPr>
              <a:t> da </a:t>
            </a:r>
            <a:r>
              <a:rPr lang="en-US" sz="2400" dirty="0" err="1">
                <a:solidFill>
                  <a:schemeClr val="tx2"/>
                </a:solidFill>
              </a:rPr>
              <a:t>história</a:t>
            </a:r>
            <a:r>
              <a:rPr lang="en-US" sz="2400" dirty="0">
                <a:solidFill>
                  <a:schemeClr val="tx2"/>
                </a:solidFill>
              </a:rPr>
              <a:t>.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B04A404-AF1E-4EC9-AF7D-46C68BFCE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430398" y="-1"/>
            <a:ext cx="2559923" cy="685799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1874503-FE8B-408C-ABAF-2B72BAC29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9741182" y="0"/>
            <a:ext cx="725518" cy="685799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m 7" descr="Movimento de xeque-mate no tabuleiro de xadrez">
            <a:extLst>
              <a:ext uri="{FF2B5EF4-FFF2-40B4-BE49-F238E27FC236}">
                <a16:creationId xmlns:a16="http://schemas.microsoft.com/office/drawing/2014/main" id="{0192D188-97E7-47CB-850F-9A0C2DD60F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1579436"/>
            <a:ext cx="5562600" cy="369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4631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CBAE3632-10EF-480F-B858-C205AA6D9641}"/>
              </a:ext>
            </a:extLst>
          </p:cNvPr>
          <p:cNvSpPr txBox="1"/>
          <p:nvPr/>
        </p:nvSpPr>
        <p:spPr>
          <a:xfrm>
            <a:off x="962489" y="1012257"/>
            <a:ext cx="6127750" cy="3108543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solidFill>
                  <a:schemeClr val="bg1">
                    <a:lumMod val="95000"/>
                  </a:schemeClr>
                </a:solidFill>
              </a:rPr>
              <a:t>Complementando</a:t>
            </a:r>
          </a:p>
          <a:p>
            <a:pPr algn="ctr"/>
            <a:endParaRPr lang="pt-BR" sz="28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pt-BR" sz="2800" dirty="0">
                <a:solidFill>
                  <a:schemeClr val="bg1">
                    <a:lumMod val="95000"/>
                  </a:schemeClr>
                </a:solidFill>
              </a:rPr>
              <a:t> Segundo a psicologia, a infidelidade causa danos profundos como: tensão, estresse, dores emocionais, atrelados à ansiedade, exaltação e angústia podendo levar a depressão.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28B1FE6-1DA7-48F3-95D6-0457D36DC84B}"/>
              </a:ext>
            </a:extLst>
          </p:cNvPr>
          <p:cNvSpPr txBox="1"/>
          <p:nvPr/>
        </p:nvSpPr>
        <p:spPr>
          <a:xfrm>
            <a:off x="5258187" y="4778209"/>
            <a:ext cx="6127750" cy="1569660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pt-BR" sz="2400" dirty="0">
                <a:solidFill>
                  <a:schemeClr val="bg1">
                    <a:lumMod val="95000"/>
                  </a:schemeClr>
                </a:solidFill>
              </a:rPr>
              <a:t>Eu ensinei que:</a:t>
            </a:r>
          </a:p>
          <a:p>
            <a:endParaRPr lang="pt-BR" sz="2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pt-BR" sz="2400" dirty="0">
                <a:solidFill>
                  <a:schemeClr val="bg1">
                    <a:lumMod val="95000"/>
                  </a:schemeClr>
                </a:solidFill>
              </a:rPr>
              <a:t>A fidelidade a Deus e aos seus mandamentos nos proporciona uma vida diferenciada e abençoada.</a:t>
            </a:r>
          </a:p>
        </p:txBody>
      </p:sp>
      <p:pic>
        <p:nvPicPr>
          <p:cNvPr id="11" name="Gráfico 10" descr="Ponto de exclamação com preenchimento sólido">
            <a:extLst>
              <a:ext uri="{FF2B5EF4-FFF2-40B4-BE49-F238E27FC236}">
                <a16:creationId xmlns:a16="http://schemas.microsoft.com/office/drawing/2014/main" id="{10F0C84B-34BF-4E83-9D52-1DFD7BC5D4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6585" y="294939"/>
            <a:ext cx="1985415" cy="1985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28941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Inscrever Se GIFs - Get the best GIF on GIPHY">
            <a:extLst>
              <a:ext uri="{FF2B5EF4-FFF2-40B4-BE49-F238E27FC236}">
                <a16:creationId xmlns:a16="http://schemas.microsoft.com/office/drawing/2014/main" id="{E04064F2-A5F6-440B-B641-A2A133F57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4442" y="511495"/>
            <a:ext cx="3390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Espaço Reservado para Conteúdo 4" descr="Interface gráfica do usuário, Aplicativo, Teams&#10;&#10;Descrição gerada automaticamente">
            <a:extLst>
              <a:ext uri="{FF2B5EF4-FFF2-40B4-BE49-F238E27FC236}">
                <a16:creationId xmlns:a16="http://schemas.microsoft.com/office/drawing/2014/main" id="{A9F5EA7E-3ABD-4172-921F-317104F28D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342" y="0"/>
            <a:ext cx="4823815" cy="6736398"/>
          </a:xfrm>
        </p:spPr>
      </p:pic>
      <p:pic>
        <p:nvPicPr>
          <p:cNvPr id="7" name="Imagem 6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5E390518-AF89-4EA0-8423-33C96BB4D5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75" y="2094777"/>
            <a:ext cx="3544328" cy="42412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m 5" descr="Forma&#10;&#10;Descrição gerada automaticamente com confiança baixa">
            <a:extLst>
              <a:ext uri="{FF2B5EF4-FFF2-40B4-BE49-F238E27FC236}">
                <a16:creationId xmlns:a16="http://schemas.microsoft.com/office/drawing/2014/main" id="{AE253FD1-C0CE-4E0E-88FD-AA090F4A86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542" y="2318990"/>
            <a:ext cx="4400800" cy="4319903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CEF2C47-6523-415F-BBD3-862C64C97ADE}"/>
              </a:ext>
            </a:extLst>
          </p:cNvPr>
          <p:cNvSpPr txBox="1"/>
          <p:nvPr/>
        </p:nvSpPr>
        <p:spPr>
          <a:xfrm>
            <a:off x="49975" y="219107"/>
            <a:ext cx="411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COMO AJUDAR?</a:t>
            </a:r>
          </a:p>
        </p:txBody>
      </p:sp>
      <p:pic>
        <p:nvPicPr>
          <p:cNvPr id="9" name="Imagem 8" descr="Uma imagem contendo chapéu, azul&#10;&#10;Descrição gerada automaticamente">
            <a:extLst>
              <a:ext uri="{FF2B5EF4-FFF2-40B4-BE49-F238E27FC236}">
                <a16:creationId xmlns:a16="http://schemas.microsoft.com/office/drawing/2014/main" id="{44948E2E-8CF8-4250-8652-0C3C0631CD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87" y="903481"/>
            <a:ext cx="953037" cy="1191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5906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3921A2-8643-4219-AFE2-5DB656DE0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2488"/>
            <a:ext cx="5685263" cy="436384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Referencias</a:t>
            </a:r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bibliográficas</a:t>
            </a:r>
            <a:endParaRPr lang="en-US" sz="4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305BCA3-5917-4D5C-AFBD-EEA47FF51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5777" y="3033131"/>
            <a:ext cx="6202362" cy="2743201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2000" dirty="0">
              <a:hlinkClick r:id="" action="ppaction://noaction"/>
            </a:endParaRPr>
          </a:p>
          <a:p>
            <a:r>
              <a:rPr lang="en-US" sz="2000" dirty="0">
                <a:hlinkClick r:id="" action="ppaction://noaction"/>
              </a:rPr>
              <a:t>http://educafe.com.br/origem-dos-judeus/</a:t>
            </a:r>
            <a:endParaRPr lang="en-US" sz="2000" dirty="0"/>
          </a:p>
          <a:p>
            <a:r>
              <a:rPr lang="en-US" sz="2000" dirty="0">
                <a:hlinkClick r:id="rId2"/>
              </a:rPr>
              <a:t>https://iavec.com.br/eis-que-os-filhos-sao-heranca-do-senhor/</a:t>
            </a:r>
            <a:r>
              <a:rPr lang="en-US" sz="2000" dirty="0"/>
              <a:t> </a:t>
            </a:r>
          </a:p>
          <a:p>
            <a:r>
              <a:rPr lang="en-US" sz="2000" dirty="0"/>
              <a:t> </a:t>
            </a:r>
            <a:r>
              <a:rPr lang="en-US" sz="2000" dirty="0">
                <a:hlinkClick r:id="rId3"/>
              </a:rPr>
              <a:t>https://estiloadoracao.com/o-que-significa-fidelidade-na-biblia/</a:t>
            </a:r>
            <a:endParaRPr lang="en-US" sz="2000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28E2678-A873-4737-A7EA-AC6639C7F9EB}"/>
              </a:ext>
            </a:extLst>
          </p:cNvPr>
          <p:cNvSpPr txBox="1"/>
          <p:nvPr/>
        </p:nvSpPr>
        <p:spPr>
          <a:xfrm>
            <a:off x="8451604" y="1412489"/>
            <a:ext cx="3197701" cy="43638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Revista Conectar+ jovens, Editora Betel domincal, 1º trimestre de 2021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3BA32D8-CC17-456C-B02E-3A2B0DFEF6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8083" y="5148169"/>
            <a:ext cx="1427239" cy="1256325"/>
          </a:xfrm>
          <a:prstGeom prst="rect">
            <a:avLst/>
          </a:prstGeom>
        </p:spPr>
      </p:pic>
      <p:pic>
        <p:nvPicPr>
          <p:cNvPr id="10" name="Imagem 9" descr="Uma imagem contendo chapéu, azul&#10;&#10;Descrição gerada automaticamente">
            <a:extLst>
              <a:ext uri="{FF2B5EF4-FFF2-40B4-BE49-F238E27FC236}">
                <a16:creationId xmlns:a16="http://schemas.microsoft.com/office/drawing/2014/main" id="{5DE844DA-0711-4D06-920D-E1DDCA7FA7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700" y="3699802"/>
            <a:ext cx="2412065" cy="3015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5644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AngleLinesVTI">
  <a:themeElements>
    <a:clrScheme name="Custom 34">
      <a:dk1>
        <a:sysClr val="windowText" lastClr="000000"/>
      </a:dk1>
      <a:lt1>
        <a:sysClr val="window" lastClr="FFFFFF"/>
      </a:lt1>
      <a:dk2>
        <a:srgbClr val="001E2E"/>
      </a:dk2>
      <a:lt2>
        <a:srgbClr val="F0ECEC"/>
      </a:lt2>
      <a:accent1>
        <a:srgbClr val="155767"/>
      </a:accent1>
      <a:accent2>
        <a:srgbClr val="BA9CA0"/>
      </a:accent2>
      <a:accent3>
        <a:srgbClr val="A57931"/>
      </a:accent3>
      <a:accent4>
        <a:srgbClr val="0E577C"/>
      </a:accent4>
      <a:accent5>
        <a:srgbClr val="CC846E"/>
      </a:accent5>
      <a:accent6>
        <a:srgbClr val="93767A"/>
      </a:accent6>
      <a:hlink>
        <a:srgbClr val="0563C1"/>
      </a:hlink>
      <a:folHlink>
        <a:srgbClr val="954F72"/>
      </a:folHlink>
    </a:clrScheme>
    <a:fontScheme name="Walbaum Light Univers Light">
      <a:majorFont>
        <a:latin typeface="Walbaum Display Light"/>
        <a:ea typeface=""/>
        <a:cs typeface=""/>
      </a:majorFont>
      <a:minorFont>
        <a:latin typeface="Univers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gleLinesVTI" id="{BC1FC193-C72F-4761-9899-1105EDF6BAE8}" vid="{64612625-F022-44B7-B9FA-9D26DEDBDC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1855</Words>
  <Application>Microsoft Office PowerPoint</Application>
  <PresentationFormat>Widescreen</PresentationFormat>
  <Paragraphs>100</Paragraphs>
  <Slides>20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7" baseType="lpstr">
      <vt:lpstr>Arial</vt:lpstr>
      <vt:lpstr>Calibri</vt:lpstr>
      <vt:lpstr>Georgia</vt:lpstr>
      <vt:lpstr>Roboto</vt:lpstr>
      <vt:lpstr>Univers Condensed Light</vt:lpstr>
      <vt:lpstr>Walbaum Display Light</vt:lpstr>
      <vt:lpstr>AngleLinesVTI</vt:lpstr>
      <vt:lpstr>Lição 3. A Fidelidade de José</vt:lpstr>
      <vt:lpstr>Lições do canal Boa Semente</vt:lpstr>
      <vt:lpstr>Apresentação do PowerPoint</vt:lpstr>
      <vt:lpstr>Apresentação do PowerPoint</vt:lpstr>
      <vt:lpstr>INTRODUÇÃO</vt:lpstr>
      <vt:lpstr>1. CONCEITUANDO FIDELIDADE</vt:lpstr>
      <vt:lpstr>Apresentação do PowerPoint</vt:lpstr>
      <vt:lpstr>Apresentação do PowerPoint</vt:lpstr>
      <vt:lpstr>A palavra fidelidade na Bíblia </vt:lpstr>
      <vt:lpstr>2. caráter colocado à prova</vt:lpstr>
      <vt:lpstr>Apresentação do PowerPoint</vt:lpstr>
      <vt:lpstr>Refletindo</vt:lpstr>
      <vt:lpstr>Apresentação do PowerPoint</vt:lpstr>
      <vt:lpstr>3. Deus honra aqueles que são fiéis</vt:lpstr>
      <vt:lpstr>Apresentação do PowerPoint</vt:lpstr>
      <vt:lpstr>Apresentação do PowerPoint</vt:lpstr>
      <vt:lpstr>Conclusão  </vt:lpstr>
      <vt:lpstr>Apresentação do PowerPoint</vt:lpstr>
      <vt:lpstr>Apresentação do PowerPoint</vt:lpstr>
      <vt:lpstr>Referencias bibliográficas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2. A Fidelidade de José</dc:title>
  <dc:creator>Julio César Pereira</dc:creator>
  <cp:lastModifiedBy>Julio César Pereira</cp:lastModifiedBy>
  <cp:revision>3</cp:revision>
  <dcterms:created xsi:type="dcterms:W3CDTF">2021-01-14T15:55:27Z</dcterms:created>
  <dcterms:modified xsi:type="dcterms:W3CDTF">2021-01-14T16:18:30Z</dcterms:modified>
</cp:coreProperties>
</file>