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753" r:id="rId2"/>
  </p:sldMasterIdLst>
  <p:sldIdLst>
    <p:sldId id="266" r:id="rId3"/>
    <p:sldId id="267" r:id="rId4"/>
    <p:sldId id="268" r:id="rId5"/>
    <p:sldId id="257" r:id="rId6"/>
    <p:sldId id="258" r:id="rId7"/>
    <p:sldId id="259" r:id="rId8"/>
    <p:sldId id="260" r:id="rId9"/>
    <p:sldId id="262" r:id="rId10"/>
    <p:sldId id="270" r:id="rId11"/>
    <p:sldId id="261" r:id="rId12"/>
    <p:sldId id="263" r:id="rId13"/>
    <p:sldId id="264" r:id="rId14"/>
    <p:sldId id="269" r:id="rId15"/>
    <p:sldId id="265" r:id="rId16"/>
    <p:sldId id="272"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8" d="100"/>
          <a:sy n="58" d="100"/>
        </p:scale>
        <p:origin x="78"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21/01/2021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9837454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21/01/2021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3886338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21/01/2021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8268913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4546BE41-2B84-4EBF-A7C2-24E0A398D4D7}" type="datetimeFigureOut">
              <a:rPr lang="pt-BR" smtClean="0"/>
              <a:t>21/01/2021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088287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4546BE41-2B84-4EBF-A7C2-24E0A398D4D7}" type="datetimeFigureOut">
              <a:rPr lang="pt-BR" smtClean="0"/>
              <a:t>21/01/2021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34425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4546BE41-2B84-4EBF-A7C2-24E0A398D4D7}" type="datetimeFigureOut">
              <a:rPr lang="pt-BR" smtClean="0"/>
              <a:t>21/01/2021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140603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546BE41-2B84-4EBF-A7C2-24E0A398D4D7}" type="datetimeFigureOut">
              <a:rPr lang="pt-BR" smtClean="0"/>
              <a:t>21/01/2021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5643432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21/01/2021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089365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21/01/2021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670265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21/01/2021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32552828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21/01/2021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378305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21/01/2021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6337860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21/01/2021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7954922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1EBDFE8D-4BC9-44B7-A727-A7AF7E3E5A89}" type="datetimeFigureOut">
              <a:rPr lang="pt-BR" smtClean="0"/>
              <a:t>21/01/2021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01192833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EBDFE8D-4BC9-44B7-A727-A7AF7E3E5A89}" type="datetimeFigureOut">
              <a:rPr lang="pt-BR" smtClean="0"/>
              <a:t>21/01/2021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8132065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1EBDFE8D-4BC9-44B7-A727-A7AF7E3E5A89}" type="datetimeFigureOut">
              <a:rPr lang="pt-BR" smtClean="0"/>
              <a:t>21/01/2021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1382194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EBDFE8D-4BC9-44B7-A727-A7AF7E3E5A89}" type="datetimeFigureOut">
              <a:rPr lang="pt-BR" smtClean="0"/>
              <a:t>21/01/2021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59803757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DFE8D-4BC9-44B7-A727-A7AF7E3E5A89}" type="datetimeFigureOut">
              <a:rPr lang="pt-BR" smtClean="0"/>
              <a:t>21/01/2021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95862265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21/01/2021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59514804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21/01/2021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8283433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21/01/2021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3204040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21/01/2021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13283663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6BE41-2B84-4EBF-A7C2-24E0A398D4D7}" type="datetimeFigureOut">
              <a:rPr lang="pt-BR" smtClean="0"/>
              <a:t>21/01/2021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1362A-7E76-464E-AD1F-0CBA224DD266}" type="slidenum">
              <a:rPr lang="pt-BR" smtClean="0"/>
              <a:t>‹nº›</a:t>
            </a:fld>
            <a:endParaRPr lang="pt-BR"/>
          </a:p>
        </p:txBody>
      </p:sp>
    </p:spTree>
    <p:extLst>
      <p:ext uri="{BB962C8B-B14F-4D97-AF65-F5344CB8AC3E}">
        <p14:creationId xmlns:p14="http://schemas.microsoft.com/office/powerpoint/2010/main" val="417576117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DFE8D-4BC9-44B7-A727-A7AF7E3E5A89}" type="datetimeFigureOut">
              <a:rPr lang="pt-BR" smtClean="0"/>
              <a:t>21/01/2021</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6EAA8-71DB-4272-B1AE-206CF2013C56}" type="slidenum">
              <a:rPr lang="pt-BR" smtClean="0"/>
              <a:t>‹nº›</a:t>
            </a:fld>
            <a:endParaRPr lang="pt-BR"/>
          </a:p>
        </p:txBody>
      </p:sp>
    </p:spTree>
    <p:extLst>
      <p:ext uri="{BB962C8B-B14F-4D97-AF65-F5344CB8AC3E}">
        <p14:creationId xmlns:p14="http://schemas.microsoft.com/office/powerpoint/2010/main" val="3699698533"/>
      </p:ext>
    </p:extLst>
  </p:cSld>
  <p:clrMap bg1="dk1" tx1="lt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www.juliocesarmedeiros.org/" TargetMode="External"/><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gif"/><Relationship Id="rId1" Type="http://schemas.openxmlformats.org/officeDocument/2006/relationships/slideLayout" Target="../slideLayouts/slideLayout13.xml"/><Relationship Id="rId6" Type="http://schemas.openxmlformats.org/officeDocument/2006/relationships/image" Target="../media/image33.gif"/><Relationship Id="rId5" Type="http://schemas.openxmlformats.org/officeDocument/2006/relationships/image" Target="../media/image32.jpg"/><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ctrTitle"/>
          </p:nvPr>
        </p:nvSpPr>
        <p:spPr>
          <a:xfrm>
            <a:off x="5694681" y="1544719"/>
            <a:ext cx="4977976" cy="1454051"/>
          </a:xfr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l"/>
            <a:r>
              <a:rPr lang="en-US" sz="3100" b="1">
                <a:solidFill>
                  <a:srgbClr val="000000"/>
                </a:solidFill>
                <a:latin typeface="+mj-lt"/>
                <a:ea typeface="+mj-ea"/>
                <a:cs typeface="+mj-cs"/>
              </a:rPr>
              <a:t>Lição 4</a:t>
            </a:r>
            <a:br>
              <a:rPr lang="en-US" sz="3100" b="1">
                <a:solidFill>
                  <a:srgbClr val="000000"/>
                </a:solidFill>
                <a:latin typeface="+mj-lt"/>
                <a:ea typeface="+mj-ea"/>
                <a:cs typeface="+mj-cs"/>
              </a:rPr>
            </a:br>
            <a:r>
              <a:rPr lang="en-US" sz="3100" b="1">
                <a:solidFill>
                  <a:srgbClr val="000000"/>
                </a:solidFill>
                <a:latin typeface="+mj-lt"/>
                <a:ea typeface="+mj-ea"/>
                <a:cs typeface="+mj-cs"/>
              </a:rPr>
              <a:t>A liberdade da vida no Espírito</a:t>
            </a:r>
          </a:p>
        </p:txBody>
      </p:sp>
      <p:sp>
        <p:nvSpPr>
          <p:cNvPr id="91"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Picture 2" descr="Abolicionismo e fim da escravidão | Nerdologia - YouTube">
            <a:extLst>
              <a:ext uri="{FF2B5EF4-FFF2-40B4-BE49-F238E27FC236}">
                <a16:creationId xmlns:a16="http://schemas.microsoft.com/office/drawing/2014/main" id="{C88D55DF-27B2-4D0F-9182-417BDD35CF39}"/>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28582" r="17676" b="2"/>
          <a:stretch/>
        </p:blipFill>
        <p:spPr bwMode="auto">
          <a:xfrm>
            <a:off x="81208"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6" name="Título 1"/>
          <p:cNvSpPr>
            <a:spLocks noGrp="1"/>
          </p:cNvSpPr>
          <p:nvPr>
            <p:ph type="subTitle" idx="1"/>
          </p:nvPr>
        </p:nvSpPr>
        <p:spPr>
          <a:xfrm>
            <a:off x="6090574" y="2421682"/>
            <a:ext cx="4977578" cy="3639289"/>
          </a:xfrm>
        </p:spPr>
        <p:txBody>
          <a:bodyPr vert="horz" lIns="91440" tIns="45720" rIns="91440" bIns="45720" rtlCol="0" anchor="ctr">
            <a:normAutofit/>
          </a:bodyPr>
          <a:lstStyle/>
          <a:p>
            <a:pPr indent="-228600" algn="l">
              <a:buFont typeface="Arial" panose="020B0604020202020204" pitchFamily="34" charset="0"/>
              <a:buChar char="•"/>
            </a:pPr>
            <a:r>
              <a:rPr lang="en-US" sz="2000" dirty="0">
                <a:solidFill>
                  <a:srgbClr val="000000"/>
                </a:solidFill>
              </a:rPr>
              <a:t>Assembleia de Deus </a:t>
            </a:r>
            <a:r>
              <a:rPr lang="en-US" sz="2000">
                <a:solidFill>
                  <a:srgbClr val="000000"/>
                </a:solidFill>
              </a:rPr>
              <a:t>em</a:t>
            </a:r>
            <a:r>
              <a:rPr lang="en-US" sz="2000" dirty="0">
                <a:solidFill>
                  <a:srgbClr val="000000"/>
                </a:solidFill>
              </a:rPr>
              <a:t> </a:t>
            </a:r>
            <a:r>
              <a:rPr lang="en-US" sz="2000">
                <a:solidFill>
                  <a:srgbClr val="000000"/>
                </a:solidFill>
              </a:rPr>
              <a:t>Bangu</a:t>
            </a:r>
            <a:r>
              <a:rPr lang="en-US" sz="2000" dirty="0">
                <a:solidFill>
                  <a:srgbClr val="000000"/>
                </a:solidFill>
              </a:rPr>
              <a:t>. Pastor </a:t>
            </a:r>
            <a:r>
              <a:rPr lang="en-US" sz="2000">
                <a:solidFill>
                  <a:srgbClr val="000000"/>
                </a:solidFill>
              </a:rPr>
              <a:t>Presidente</a:t>
            </a:r>
            <a:r>
              <a:rPr lang="en-US" sz="2000" dirty="0">
                <a:solidFill>
                  <a:srgbClr val="000000"/>
                </a:solidFill>
              </a:rPr>
              <a:t> Sósteni Silva</a:t>
            </a:r>
            <a:br>
              <a:rPr lang="en-US" sz="2000" dirty="0">
                <a:solidFill>
                  <a:srgbClr val="000000"/>
                </a:solidFill>
              </a:rPr>
            </a:br>
            <a:br>
              <a:rPr lang="en-US" sz="2000" dirty="0">
                <a:solidFill>
                  <a:srgbClr val="000000"/>
                </a:solidFill>
              </a:rPr>
            </a:br>
            <a:r>
              <a:rPr lang="en-US" sz="2000">
                <a:solidFill>
                  <a:srgbClr val="000000"/>
                </a:solidFill>
              </a:rPr>
              <a:t>Congregação</a:t>
            </a:r>
            <a:r>
              <a:rPr lang="en-US" sz="2000" dirty="0">
                <a:solidFill>
                  <a:srgbClr val="000000"/>
                </a:solidFill>
              </a:rPr>
              <a:t> da </a:t>
            </a:r>
            <a:r>
              <a:rPr lang="en-US" sz="2000">
                <a:solidFill>
                  <a:srgbClr val="000000"/>
                </a:solidFill>
              </a:rPr>
              <a:t>Rua</a:t>
            </a:r>
            <a:r>
              <a:rPr lang="en-US" sz="2000" dirty="0">
                <a:solidFill>
                  <a:srgbClr val="000000"/>
                </a:solidFill>
              </a:rPr>
              <a:t> do </a:t>
            </a:r>
            <a:r>
              <a:rPr lang="en-US" sz="2000">
                <a:solidFill>
                  <a:srgbClr val="000000"/>
                </a:solidFill>
              </a:rPr>
              <a:t>Registro</a:t>
            </a:r>
            <a:r>
              <a:rPr lang="en-US" sz="2000" dirty="0">
                <a:solidFill>
                  <a:srgbClr val="000000"/>
                </a:solidFill>
              </a:rPr>
              <a:t>, 849. Pastor </a:t>
            </a:r>
            <a:r>
              <a:rPr lang="en-US" sz="2000">
                <a:solidFill>
                  <a:srgbClr val="000000"/>
                </a:solidFill>
              </a:rPr>
              <a:t>Dirigente</a:t>
            </a:r>
            <a:r>
              <a:rPr lang="en-US" sz="2000" dirty="0">
                <a:solidFill>
                  <a:srgbClr val="000000"/>
                </a:solidFill>
              </a:rPr>
              <a:t> Júlio Cesar Medeiros</a:t>
            </a:r>
            <a:br>
              <a:rPr lang="en-US" sz="2000" dirty="0">
                <a:solidFill>
                  <a:srgbClr val="000000"/>
                </a:solidFill>
              </a:rPr>
            </a:br>
            <a:br>
              <a:rPr lang="en-US" sz="2000" dirty="0">
                <a:solidFill>
                  <a:srgbClr val="000000"/>
                </a:solidFill>
              </a:rPr>
            </a:br>
            <a:r>
              <a:rPr lang="en-US" sz="2000" dirty="0">
                <a:solidFill>
                  <a:srgbClr val="000000"/>
                </a:solidFill>
              </a:rPr>
              <a:t>Professor da EBD - </a:t>
            </a:r>
            <a:r>
              <a:rPr lang="en-US" sz="2000">
                <a:solidFill>
                  <a:srgbClr val="000000"/>
                </a:solidFill>
              </a:rPr>
              <a:t>Trabalhador</a:t>
            </a:r>
            <a:r>
              <a:rPr lang="en-US" sz="2000" dirty="0">
                <a:solidFill>
                  <a:srgbClr val="000000"/>
                </a:solidFill>
              </a:rPr>
              <a:t>: </a:t>
            </a:r>
            <a:r>
              <a:rPr lang="en-US" sz="2000">
                <a:solidFill>
                  <a:srgbClr val="000000"/>
                </a:solidFill>
              </a:rPr>
              <a:t>Evandro</a:t>
            </a:r>
            <a:r>
              <a:rPr lang="en-US" sz="2000" dirty="0">
                <a:solidFill>
                  <a:srgbClr val="000000"/>
                </a:solidFill>
              </a:rPr>
              <a:t> Vieira de Andrade</a:t>
            </a:r>
            <a:br>
              <a:rPr lang="en-US" sz="2000" dirty="0">
                <a:solidFill>
                  <a:srgbClr val="000000"/>
                </a:solidFill>
              </a:rPr>
            </a:br>
            <a:r>
              <a:rPr lang="en-US" sz="2000" dirty="0">
                <a:solidFill>
                  <a:srgbClr val="000000"/>
                </a:solidFill>
              </a:rPr>
              <a:t> </a:t>
            </a:r>
          </a:p>
        </p:txBody>
      </p:sp>
      <p:grpSp>
        <p:nvGrpSpPr>
          <p:cNvPr id="18" name="Agrupar 17">
            <a:extLst>
              <a:ext uri="{FF2B5EF4-FFF2-40B4-BE49-F238E27FC236}">
                <a16:creationId xmlns:a16="http://schemas.microsoft.com/office/drawing/2014/main" id="{43551C0D-B6A0-4D88-ADD3-02C23A186D33}"/>
              </a:ext>
            </a:extLst>
          </p:cNvPr>
          <p:cNvGrpSpPr/>
          <p:nvPr/>
        </p:nvGrpSpPr>
        <p:grpSpPr>
          <a:xfrm>
            <a:off x="7213564" y="5029908"/>
            <a:ext cx="4559587" cy="1743075"/>
            <a:chOff x="7213564" y="5029908"/>
            <a:chExt cx="4559587" cy="1743075"/>
          </a:xfrm>
        </p:grpSpPr>
        <p:pic>
          <p:nvPicPr>
            <p:cNvPr id="19" name="Picture 2" descr="Como fazer uma descrição de vídeo de YouTube?">
              <a:extLst>
                <a:ext uri="{FF2B5EF4-FFF2-40B4-BE49-F238E27FC236}">
                  <a16:creationId xmlns:a16="http://schemas.microsoft.com/office/drawing/2014/main" id="{893EFC9A-1721-4D27-A225-43126FA0B3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3776" y="5029908"/>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20" name="CaixaDeTexto 19">
              <a:extLst>
                <a:ext uri="{FF2B5EF4-FFF2-40B4-BE49-F238E27FC236}">
                  <a16:creationId xmlns:a16="http://schemas.microsoft.com/office/drawing/2014/main" id="{ACDAAC43-E4DB-4C9C-AA0F-F33E5EF505CD}"/>
                </a:ext>
              </a:extLst>
            </p:cNvPr>
            <p:cNvSpPr txBox="1"/>
            <p:nvPr/>
          </p:nvSpPr>
          <p:spPr>
            <a:xfrm>
              <a:off x="7213564" y="5767971"/>
              <a:ext cx="194021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Slide na descrição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Do vídeo</a:t>
              </a:r>
            </a:p>
          </p:txBody>
        </p:sp>
        <p:sp>
          <p:nvSpPr>
            <p:cNvPr id="21" name="Seta: para a Direita 20">
              <a:extLst>
                <a:ext uri="{FF2B5EF4-FFF2-40B4-BE49-F238E27FC236}">
                  <a16:creationId xmlns:a16="http://schemas.microsoft.com/office/drawing/2014/main" id="{D59B27AB-2886-40AA-9D1E-696E3D597CED}"/>
                </a:ext>
              </a:extLst>
            </p:cNvPr>
            <p:cNvSpPr/>
            <p:nvPr/>
          </p:nvSpPr>
          <p:spPr>
            <a:xfrm>
              <a:off x="8733871" y="6011660"/>
              <a:ext cx="781127" cy="63340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2" name="Picture 2" descr="Editora Betel - Livraria Evangélica - Edificando a Casa de Deus">
            <a:extLst>
              <a:ext uri="{FF2B5EF4-FFF2-40B4-BE49-F238E27FC236}">
                <a16:creationId xmlns:a16="http://schemas.microsoft.com/office/drawing/2014/main" id="{9F7C0866-040B-46AE-9461-AA858DD289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4925" y="85017"/>
            <a:ext cx="5728149" cy="1530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84962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9281D261-09B9-4E23-9B76-9905B8141FC7}"/>
              </a:ext>
            </a:extLst>
          </p:cNvPr>
          <p:cNvSpPr>
            <a:spLocks noGrp="1"/>
          </p:cNvSpPr>
          <p:nvPr>
            <p:ph type="ctrTitle"/>
          </p:nvPr>
        </p:nvSpPr>
        <p:spPr>
          <a:xfrm>
            <a:off x="4965430" y="629268"/>
            <a:ext cx="6586491" cy="1286160"/>
          </a:xfrm>
        </p:spPr>
        <p:txBody>
          <a:bodyPr vert="horz" lIns="91440" tIns="45720" rIns="91440" bIns="45720" rtlCol="0" anchor="b">
            <a:normAutofit fontScale="90000"/>
          </a:bodyPr>
          <a:lstStyle/>
          <a:p>
            <a:pPr algn="l"/>
            <a:r>
              <a:rPr lang="en-US" sz="4400" dirty="0" err="1"/>
              <a:t>Objetivo</a:t>
            </a:r>
            <a:r>
              <a:rPr lang="en-US" sz="4400" dirty="0"/>
              <a:t> da </a:t>
            </a:r>
            <a:r>
              <a:rPr lang="en-US" sz="4400" dirty="0" err="1"/>
              <a:t>lição</a:t>
            </a:r>
            <a:br>
              <a:rPr lang="en-US" sz="4400" dirty="0"/>
            </a:br>
            <a:endParaRPr lang="en-US" sz="4400" dirty="0"/>
          </a:p>
        </p:txBody>
      </p:sp>
      <p:sp>
        <p:nvSpPr>
          <p:cNvPr id="3" name="Subtítulo 2"/>
          <p:cNvSpPr>
            <a:spLocks noGrp="1"/>
          </p:cNvSpPr>
          <p:nvPr>
            <p:ph type="subTitle" idx="1"/>
          </p:nvPr>
        </p:nvSpPr>
        <p:spPr>
          <a:xfrm>
            <a:off x="4965431" y="2438400"/>
            <a:ext cx="6586489" cy="3785419"/>
          </a:xfrm>
        </p:spPr>
        <p:txBody>
          <a:bodyPr vert="horz" lIns="91440" tIns="45720" rIns="91440" bIns="45720" rtlCol="0">
            <a:normAutofit/>
          </a:bodyPr>
          <a:lstStyle/>
          <a:p>
            <a:pPr indent="-228600" algn="l">
              <a:buFont typeface="Arial" panose="020B0604020202020204" pitchFamily="34" charset="0"/>
              <a:buChar char="•"/>
            </a:pPr>
            <a:endParaRPr lang="en-US" sz="2000" dirty="0"/>
          </a:p>
          <a:p>
            <a:pPr indent="-228600" algn="l">
              <a:buFont typeface="Arial" panose="020B0604020202020204" pitchFamily="34" charset="0"/>
              <a:buChar char="•"/>
            </a:pPr>
            <a:endParaRPr lang="en-US" sz="2000" dirty="0"/>
          </a:p>
          <a:p>
            <a:r>
              <a:rPr lang="pt-BR" sz="3200" dirty="0"/>
              <a:t>“Saber que as virtudes do novo nascimento se manifestam pelo relacionamento íntimo com o Espírito Santo”</a:t>
            </a:r>
          </a:p>
          <a:p>
            <a:pPr indent="-228600" algn="l">
              <a:buFont typeface="Arial" panose="020B0604020202020204" pitchFamily="34" charset="0"/>
              <a:buChar char="•"/>
            </a:pPr>
            <a:endParaRPr lang="en-US" sz="2000" dirty="0"/>
          </a:p>
        </p:txBody>
      </p:sp>
      <p:pic>
        <p:nvPicPr>
          <p:cNvPr id="11" name="Picture 2">
            <a:extLst>
              <a:ext uri="{FF2B5EF4-FFF2-40B4-BE49-F238E27FC236}">
                <a16:creationId xmlns:a16="http://schemas.microsoft.com/office/drawing/2014/main" id="{2FC60D6E-00C6-4D26-B88C-CCFF5517826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 b="1250"/>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25"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C9B1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8698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3CA0392-52AE-4C37-9BA9-41063A502C39}"/>
              </a:ext>
            </a:extLst>
          </p:cNvPr>
          <p:cNvSpPr>
            <a:spLocks noGrp="1"/>
          </p:cNvSpPr>
          <p:nvPr>
            <p:ph type="title"/>
          </p:nvPr>
        </p:nvSpPr>
        <p:spPr>
          <a:xfrm>
            <a:off x="466722" y="586855"/>
            <a:ext cx="3201366" cy="3387497"/>
          </a:xfrm>
        </p:spPr>
        <p:txBody>
          <a:bodyPr anchor="b">
            <a:normAutofit/>
          </a:bodyPr>
          <a:lstStyle/>
          <a:p>
            <a:pPr algn="r"/>
            <a:r>
              <a:rPr lang="pt-BR" sz="4000" dirty="0"/>
              <a:t>Base Bíblica </a:t>
            </a:r>
            <a:endParaRPr lang="pt-BR" sz="4000" dirty="0">
              <a:solidFill>
                <a:srgbClr val="FFFFFF"/>
              </a:solidFill>
            </a:endParaRPr>
          </a:p>
        </p:txBody>
      </p:sp>
      <p:sp>
        <p:nvSpPr>
          <p:cNvPr id="3" name="Espaço Reservado para Conteúdo 2">
            <a:extLst>
              <a:ext uri="{FF2B5EF4-FFF2-40B4-BE49-F238E27FC236}">
                <a16:creationId xmlns:a16="http://schemas.microsoft.com/office/drawing/2014/main" id="{C64A1001-B3AA-473E-967F-085341AEF257}"/>
              </a:ext>
            </a:extLst>
          </p:cNvPr>
          <p:cNvSpPr>
            <a:spLocks noGrp="1"/>
          </p:cNvSpPr>
          <p:nvPr>
            <p:ph idx="1"/>
          </p:nvPr>
        </p:nvSpPr>
        <p:spPr>
          <a:xfrm>
            <a:off x="4037823" y="176388"/>
            <a:ext cx="8151125" cy="6715007"/>
          </a:xfrm>
        </p:spPr>
        <p:txBody>
          <a:bodyPr anchor="ctr">
            <a:normAutofit fontScale="85000" lnSpcReduction="20000"/>
          </a:bodyPr>
          <a:lstStyle/>
          <a:p>
            <a:r>
              <a:rPr lang="pt-BR" sz="2000" dirty="0"/>
              <a:t>Gálatas 5:13-26</a:t>
            </a:r>
          </a:p>
          <a:p>
            <a:r>
              <a:rPr lang="pt-BR" sz="2000" dirty="0"/>
              <a:t>(13)  Porque vós, irmãos, fostes chamados à liberdade. Não useis então da liberdade para dar ocasião à carne, mas servi-vos uns aos outros pelo amor.</a:t>
            </a:r>
          </a:p>
          <a:p>
            <a:r>
              <a:rPr lang="pt-BR" sz="2000" dirty="0"/>
              <a:t>(14)  Porque toda a lei se cumpre numa só palavra, nesta: Amarás ao teu próximo como a ti mesmo.</a:t>
            </a:r>
          </a:p>
          <a:p>
            <a:r>
              <a:rPr lang="pt-BR" sz="2000" dirty="0"/>
              <a:t>(15)  Se vós, porém, vos mordeis e devorais uns aos outros, vede não vos consumais também uns aos outros.</a:t>
            </a:r>
          </a:p>
          <a:p>
            <a:r>
              <a:rPr lang="pt-BR" sz="2000" dirty="0"/>
              <a:t>(16)  Digo, porém: Andai em Espírito, e não cumprireis a concupiscência da carne.</a:t>
            </a:r>
          </a:p>
          <a:p>
            <a:r>
              <a:rPr lang="pt-BR" sz="2000" dirty="0"/>
              <a:t>(17)  Porque a carne cobiça contra o Espírito, e o Espírito contra a carne; e estes opõem-se um ao outro, para que não façais o que quereis.</a:t>
            </a:r>
          </a:p>
          <a:p>
            <a:r>
              <a:rPr lang="pt-BR" sz="2000" dirty="0"/>
              <a:t>(18)  Mas, se sois guiados pelo Espírito, não estais debaixo da lei.</a:t>
            </a:r>
          </a:p>
          <a:p>
            <a:r>
              <a:rPr lang="pt-BR" sz="2000" dirty="0"/>
              <a:t>(19)  Porque as obras da carne são manifestas, as quais são: adultério, prostituição, impureza, lascívia,</a:t>
            </a:r>
          </a:p>
          <a:p>
            <a:r>
              <a:rPr lang="pt-BR" sz="2000" dirty="0"/>
              <a:t>(20)  Idolatria, feitiçaria, inimizades, porfias, emulações, iras, pelejas, dissensões, heresias,</a:t>
            </a:r>
          </a:p>
          <a:p>
            <a:r>
              <a:rPr lang="pt-BR" sz="2000" dirty="0"/>
              <a:t>(21)  Invejas, homicídios, bebedices, glutonarias, e coisas semelhantes a estas, acerca das quais vos declaro, como já antes vos disse, que os que cometem tais coisas não herdarão o reino de Deus.</a:t>
            </a:r>
          </a:p>
          <a:p>
            <a:r>
              <a:rPr lang="pt-BR" sz="2000" dirty="0"/>
              <a:t>(22)  Mas o fruto do Espírito é: amor, gozo, paz, longanimidade, benignidade, bondade, fé, mansidão, temperança.</a:t>
            </a:r>
          </a:p>
          <a:p>
            <a:r>
              <a:rPr lang="pt-BR" sz="2000" dirty="0"/>
              <a:t>(23)  Contra estas coisas não há lei.</a:t>
            </a:r>
          </a:p>
          <a:p>
            <a:r>
              <a:rPr lang="pt-BR" sz="2000" dirty="0"/>
              <a:t>(24)  E os que são de Cristo crucificaram a carne com as suas paixões e concupiscências.</a:t>
            </a:r>
          </a:p>
          <a:p>
            <a:r>
              <a:rPr lang="pt-BR" sz="2000" dirty="0"/>
              <a:t>(25)  Se vivemos em Espírito, andemos também em Espírito.</a:t>
            </a:r>
          </a:p>
          <a:p>
            <a:r>
              <a:rPr lang="pt-BR" sz="2000" dirty="0"/>
              <a:t>(26)  Não sejamos cobiçosos de vanglórias, irritando-nos uns aos outros, invejando-nos uns aos outros.</a:t>
            </a:r>
          </a:p>
          <a:p>
            <a:endParaRPr lang="pt-BR" sz="2000" dirty="0"/>
          </a:p>
        </p:txBody>
      </p:sp>
      <p:sp>
        <p:nvSpPr>
          <p:cNvPr id="13" name="CaixaDeTexto 12">
            <a:extLst>
              <a:ext uri="{FF2B5EF4-FFF2-40B4-BE49-F238E27FC236}">
                <a16:creationId xmlns:a16="http://schemas.microsoft.com/office/drawing/2014/main" id="{137414C8-64FF-4D4C-9D5C-1AA56BCA27E5}"/>
              </a:ext>
            </a:extLst>
          </p:cNvPr>
          <p:cNvSpPr txBox="1"/>
          <p:nvPr/>
        </p:nvSpPr>
        <p:spPr>
          <a:xfrm>
            <a:off x="178420" y="5247812"/>
            <a:ext cx="3489668" cy="1477328"/>
          </a:xfrm>
          <a:prstGeom prst="rect">
            <a:avLst/>
          </a:prstGeom>
          <a:noFill/>
        </p:spPr>
        <p:txBody>
          <a:bodyPr wrap="square">
            <a:spAutoFit/>
          </a:bodyPr>
          <a:lstStyle/>
          <a:p>
            <a:r>
              <a:rPr lang="pt-BR" sz="1800" dirty="0"/>
              <a:t>Versículo chave </a:t>
            </a:r>
          </a:p>
          <a:p>
            <a:r>
              <a:rPr lang="pt-BR" dirty="0"/>
              <a:t>Gl 5.25</a:t>
            </a:r>
          </a:p>
          <a:p>
            <a:r>
              <a:rPr lang="pt-BR" sz="1800" dirty="0"/>
              <a:t>(25)  Se vivemos em Espírito, andemos também em Espírito.</a:t>
            </a:r>
            <a:endParaRPr lang="pt-BR" dirty="0"/>
          </a:p>
          <a:p>
            <a:endParaRPr lang="pt-BR" dirty="0"/>
          </a:p>
        </p:txBody>
      </p:sp>
    </p:spTree>
    <p:extLst>
      <p:ext uri="{BB962C8B-B14F-4D97-AF65-F5344CB8AC3E}">
        <p14:creationId xmlns:p14="http://schemas.microsoft.com/office/powerpoint/2010/main" val="244480921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Abolição da Escravatura no Brasil | Educa Mais Brasil">
            <a:extLst>
              <a:ext uri="{FF2B5EF4-FFF2-40B4-BE49-F238E27FC236}">
                <a16:creationId xmlns:a16="http://schemas.microsoft.com/office/drawing/2014/main" id="{92558779-D228-461E-93AD-FC22A2A0CBDF}"/>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38981" r="11370"/>
          <a:stretch/>
        </p:blipFill>
        <p:spPr bwMode="auto">
          <a:xfrm>
            <a:off x="5797543" y="10"/>
            <a:ext cx="639415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ítulo 1"/>
          <p:cNvSpPr>
            <a:spLocks noGrp="1"/>
          </p:cNvSpPr>
          <p:nvPr>
            <p:ph type="title"/>
          </p:nvPr>
        </p:nvSpPr>
        <p:spPr>
          <a:xfrm>
            <a:off x="804998" y="798445"/>
            <a:ext cx="4803636" cy="1311664"/>
          </a:xfrm>
        </p:spPr>
        <p:txBody>
          <a:bodyPr>
            <a:normAutofit/>
          </a:bodyPr>
          <a:lstStyle/>
          <a:p>
            <a:r>
              <a:rPr lang="pt-BR">
                <a:solidFill>
                  <a:srgbClr val="000000"/>
                </a:solidFill>
              </a:rPr>
              <a:t>Liberdade Espiritual</a:t>
            </a:r>
          </a:p>
        </p:txBody>
      </p:sp>
      <p:sp>
        <p:nvSpPr>
          <p:cNvPr id="3" name="Espaço Reservado para Conteúdo 2"/>
          <p:cNvSpPr>
            <a:spLocks noGrp="1"/>
          </p:cNvSpPr>
          <p:nvPr>
            <p:ph idx="1"/>
          </p:nvPr>
        </p:nvSpPr>
        <p:spPr>
          <a:xfrm>
            <a:off x="804997" y="2272143"/>
            <a:ext cx="4706803" cy="3788830"/>
          </a:xfrm>
        </p:spPr>
        <p:txBody>
          <a:bodyPr anchor="ctr">
            <a:normAutofit/>
          </a:bodyPr>
          <a:lstStyle/>
          <a:p>
            <a:r>
              <a:rPr lang="pt-BR" sz="2000" dirty="0">
                <a:solidFill>
                  <a:srgbClr val="000000"/>
                </a:solidFill>
              </a:rPr>
              <a:t>Desde a abolição da escravidão, todas as pessoas nascem livres.</a:t>
            </a:r>
          </a:p>
          <a:p>
            <a:r>
              <a:rPr lang="pt-BR" sz="2000" dirty="0">
                <a:solidFill>
                  <a:srgbClr val="000000"/>
                </a:solidFill>
              </a:rPr>
              <a:t>Espiritualmente, porém, essa não é a realidade única, já que grande parte da humanidade continua escravizada pelo pecado.</a:t>
            </a:r>
          </a:p>
          <a:p>
            <a:endParaRPr lang="pt-BR" sz="2000" dirty="0">
              <a:solidFill>
                <a:srgbClr val="000000"/>
              </a:solidFill>
            </a:endParaRPr>
          </a:p>
          <a:p>
            <a:endParaRPr lang="pt-BR" sz="2000" dirty="0">
              <a:solidFill>
                <a:srgbClr val="000000"/>
              </a:solidFill>
            </a:endParaRPr>
          </a:p>
          <a:p>
            <a:pPr marL="0" indent="0">
              <a:buNone/>
            </a:pPr>
            <a:r>
              <a:rPr lang="pt-BR" sz="2000" dirty="0">
                <a:solidFill>
                  <a:srgbClr val="000000"/>
                </a:solidFill>
              </a:rPr>
              <a:t>Como então ser livre? A verdadeira liberdade espiritual só é conquistada em Jesus. </a:t>
            </a:r>
            <a:r>
              <a:rPr lang="pt-BR" sz="2000" dirty="0" err="1">
                <a:solidFill>
                  <a:srgbClr val="000000"/>
                </a:solidFill>
              </a:rPr>
              <a:t>Jo</a:t>
            </a:r>
            <a:r>
              <a:rPr lang="pt-BR" sz="2000" dirty="0">
                <a:solidFill>
                  <a:srgbClr val="000000"/>
                </a:solidFill>
              </a:rPr>
              <a:t> 8.32</a:t>
            </a:r>
          </a:p>
        </p:txBody>
      </p:sp>
      <p:sp>
        <p:nvSpPr>
          <p:cNvPr id="11" name="CaixaDeTexto 10">
            <a:extLst>
              <a:ext uri="{FF2B5EF4-FFF2-40B4-BE49-F238E27FC236}">
                <a16:creationId xmlns:a16="http://schemas.microsoft.com/office/drawing/2014/main" id="{E8772C14-A1B9-45CA-85C7-526398911C5C}"/>
              </a:ext>
            </a:extLst>
          </p:cNvPr>
          <p:cNvSpPr txBox="1"/>
          <p:nvPr/>
        </p:nvSpPr>
        <p:spPr>
          <a:xfrm>
            <a:off x="960472" y="5969521"/>
            <a:ext cx="6136104"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pt-BR" dirty="0"/>
              <a:t>João 8:32</a:t>
            </a:r>
          </a:p>
          <a:p>
            <a:r>
              <a:rPr lang="pt-BR" dirty="0"/>
              <a:t>(32)  E conhecereis a verdade, e a verdade vos libertará.</a:t>
            </a:r>
          </a:p>
        </p:txBody>
      </p:sp>
    </p:spTree>
    <p:extLst>
      <p:ext uri="{BB962C8B-B14F-4D97-AF65-F5344CB8AC3E}">
        <p14:creationId xmlns:p14="http://schemas.microsoft.com/office/powerpoint/2010/main" val="264876198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Introdução</a:t>
            </a:r>
          </a:p>
        </p:txBody>
      </p:sp>
      <p:sp>
        <p:nvSpPr>
          <p:cNvPr id="3" name="Espaço Reservado para Conteúdo 2"/>
          <p:cNvSpPr>
            <a:spLocks noGrp="1"/>
          </p:cNvSpPr>
          <p:nvPr>
            <p:ph idx="1"/>
          </p:nvPr>
        </p:nvSpPr>
        <p:spPr>
          <a:xfrm>
            <a:off x="693235" y="1690688"/>
            <a:ext cx="10515600" cy="4793006"/>
          </a:xfrm>
        </p:spPr>
        <p:txBody>
          <a:bodyPr>
            <a:normAutofit/>
          </a:bodyPr>
          <a:lstStyle/>
          <a:p>
            <a:pPr algn="just"/>
            <a:r>
              <a:rPr lang="pt-BR" dirty="0"/>
              <a:t>A maioria das pessoas pensa que os cristão vivem cercados de regras e sem liberdade para “</a:t>
            </a:r>
            <a:r>
              <a:rPr lang="pt-BR" sz="3200" dirty="0"/>
              <a:t>CURTIR A VIDA</a:t>
            </a:r>
            <a:r>
              <a:rPr lang="pt-BR" dirty="0"/>
              <a:t>” por isso tem uma existência sem graça, sem emoção e sem diversão.</a:t>
            </a:r>
          </a:p>
          <a:p>
            <a:pPr algn="just"/>
            <a:r>
              <a:rPr lang="pt-BR" dirty="0"/>
              <a:t>O conceito mundano tem uma visão errada de liberdade, vivem uma vida sem limites, sem regras, onde cada um faz o que quer sem dar satisfação de seus atos e acham que isso é liberdade.</a:t>
            </a:r>
          </a:p>
          <a:p>
            <a:pPr algn="just"/>
            <a:r>
              <a:rPr lang="pt-BR" dirty="0"/>
              <a:t>Este estilo de liberdade está fora dos padrões de Deus. Que teve início no Éden quando a serpente disse para Eva (</a:t>
            </a:r>
            <a:r>
              <a:rPr lang="pt-BR" dirty="0" err="1"/>
              <a:t>Gn</a:t>
            </a:r>
            <a:r>
              <a:rPr lang="pt-BR" dirty="0"/>
              <a:t> 3.5), envolvidos nessa mentira , a atitude desse casal causou a queda da humanidade, que se tornou escrava do pecado.</a:t>
            </a:r>
          </a:p>
        </p:txBody>
      </p:sp>
    </p:spTree>
    <p:extLst>
      <p:ext uri="{BB962C8B-B14F-4D97-AF65-F5344CB8AC3E}">
        <p14:creationId xmlns:p14="http://schemas.microsoft.com/office/powerpoint/2010/main" val="9977905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Imagem 7"/>
          <p:cNvPicPr>
            <a:picLocks noChangeAspect="1"/>
          </p:cNvPicPr>
          <p:nvPr/>
        </p:nvPicPr>
        <p:blipFill rotWithShape="1">
          <a:blip r:embed="rId2"/>
          <a:srcRect l="14291" r="5749" b="-3"/>
          <a:stretch/>
        </p:blipFill>
        <p:spPr>
          <a:xfrm>
            <a:off x="8969" y="-2"/>
            <a:ext cx="2376092" cy="2228759"/>
          </a:xfrm>
          <a:prstGeom prst="rect">
            <a:avLst/>
          </a:prstGeom>
        </p:spPr>
      </p:pic>
      <p:pic>
        <p:nvPicPr>
          <p:cNvPr id="10" name="Imagem 9"/>
          <p:cNvPicPr>
            <a:picLocks noChangeAspect="1"/>
          </p:cNvPicPr>
          <p:nvPr/>
        </p:nvPicPr>
        <p:blipFill rotWithShape="1">
          <a:blip r:embed="rId3"/>
          <a:srcRect l="5042" r="23792" b="-5"/>
          <a:stretch/>
        </p:blipFill>
        <p:spPr>
          <a:xfrm>
            <a:off x="2579411" y="-2446"/>
            <a:ext cx="2376092" cy="2228759"/>
          </a:xfrm>
          <a:prstGeom prst="rect">
            <a:avLst/>
          </a:prstGeom>
        </p:spPr>
      </p:pic>
      <p:pic>
        <p:nvPicPr>
          <p:cNvPr id="9" name="Imagem 8"/>
          <p:cNvPicPr>
            <a:picLocks noChangeAspect="1"/>
          </p:cNvPicPr>
          <p:nvPr/>
        </p:nvPicPr>
        <p:blipFill rotWithShape="1">
          <a:blip r:embed="rId4"/>
          <a:srcRect l="15210" r="3915" b="3"/>
          <a:stretch/>
        </p:blipFill>
        <p:spPr>
          <a:xfrm>
            <a:off x="5149852" y="-10223"/>
            <a:ext cx="2376092" cy="2228759"/>
          </a:xfrm>
          <a:prstGeom prst="rect">
            <a:avLst/>
          </a:prstGeom>
        </p:spPr>
      </p:pic>
      <p:pic>
        <p:nvPicPr>
          <p:cNvPr id="4" name="Espaço Reservado para Conteúdo 3"/>
          <p:cNvPicPr>
            <a:picLocks noGrp="1" noChangeAspect="1"/>
          </p:cNvPicPr>
          <p:nvPr>
            <p:ph idx="1"/>
          </p:nvPr>
        </p:nvPicPr>
        <p:blipFill rotWithShape="1">
          <a:blip r:embed="rId5"/>
          <a:srcRect r="5" b="6045"/>
          <a:stretch/>
        </p:blipFill>
        <p:spPr>
          <a:xfrm>
            <a:off x="3714" y="2400151"/>
            <a:ext cx="3330225" cy="2057368"/>
          </a:xfrm>
          <a:prstGeom prst="rect">
            <a:avLst/>
          </a:prstGeom>
        </p:spPr>
      </p:pic>
      <p:pic>
        <p:nvPicPr>
          <p:cNvPr id="7" name="Imagem 6" descr="Peneira do projeto Chute Certo reúne dezenas de garotos"/>
          <p:cNvPicPr/>
          <p:nvPr/>
        </p:nvPicPr>
        <p:blipFill rotWithShape="1">
          <a:blip r:embed="rId6" cstate="print">
            <a:extLst>
              <a:ext uri="{28A0092B-C50C-407E-A947-70E740481C1C}">
                <a14:useLocalDpi xmlns:a14="http://schemas.microsoft.com/office/drawing/2010/main" val="0"/>
              </a:ext>
            </a:extLst>
          </a:blip>
          <a:srcRect l="9582" r="3913" b="-2"/>
          <a:stretch/>
        </p:blipFill>
        <p:spPr bwMode="auto">
          <a:xfrm>
            <a:off x="-1" y="4628909"/>
            <a:ext cx="3324552" cy="2229090"/>
          </a:xfrm>
          <a:prstGeom prst="rect">
            <a:avLst/>
          </a:prstGeom>
          <a:noFill/>
        </p:spPr>
      </p:pic>
      <p:pic>
        <p:nvPicPr>
          <p:cNvPr id="5" name="Imagem 4"/>
          <p:cNvPicPr>
            <a:picLocks noChangeAspect="1"/>
          </p:cNvPicPr>
          <p:nvPr/>
        </p:nvPicPr>
        <p:blipFill rotWithShape="1">
          <a:blip r:embed="rId7"/>
          <a:srcRect l="20751" r="27026" b="-2"/>
          <a:stretch/>
        </p:blipFill>
        <p:spPr>
          <a:xfrm>
            <a:off x="3534403" y="2400151"/>
            <a:ext cx="3996536" cy="4457850"/>
          </a:xfrm>
          <a:prstGeom prst="rect">
            <a:avLst/>
          </a:prstGeom>
        </p:spPr>
      </p:pic>
      <p:sp>
        <p:nvSpPr>
          <p:cNvPr id="12" name="Retângulo 11"/>
          <p:cNvSpPr/>
          <p:nvPr/>
        </p:nvSpPr>
        <p:spPr>
          <a:xfrm>
            <a:off x="8017253" y="180474"/>
            <a:ext cx="3800565" cy="5996489"/>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r>
              <a:rPr lang="en-US" b="0" i="0" dirty="0">
                <a:effectLst/>
              </a:rPr>
              <a:t>“</a:t>
            </a:r>
            <a:r>
              <a:rPr lang="en-US" b="0" i="1" dirty="0" err="1">
                <a:effectLst/>
              </a:rPr>
              <a:t>Lembra-te</a:t>
            </a:r>
            <a:r>
              <a:rPr lang="en-US" b="0" i="1" dirty="0">
                <a:effectLst/>
              </a:rPr>
              <a:t> do </a:t>
            </a:r>
            <a:r>
              <a:rPr lang="en-US" b="0" i="1" dirty="0" err="1">
                <a:effectLst/>
              </a:rPr>
              <a:t>teu</a:t>
            </a:r>
            <a:r>
              <a:rPr lang="en-US" b="0" i="1" dirty="0">
                <a:effectLst/>
              </a:rPr>
              <a:t> </a:t>
            </a:r>
            <a:r>
              <a:rPr lang="en-US" b="0" i="1" dirty="0" err="1">
                <a:effectLst/>
              </a:rPr>
              <a:t>Criador</a:t>
            </a:r>
            <a:r>
              <a:rPr lang="en-US" b="0" i="1" dirty="0">
                <a:effectLst/>
              </a:rPr>
              <a:t> </a:t>
            </a:r>
            <a:r>
              <a:rPr lang="en-US" b="0" i="1" dirty="0" err="1">
                <a:effectLst/>
              </a:rPr>
              <a:t>nos</a:t>
            </a:r>
            <a:r>
              <a:rPr lang="en-US" b="0" i="1" dirty="0">
                <a:effectLst/>
              </a:rPr>
              <a:t> </a:t>
            </a:r>
            <a:r>
              <a:rPr lang="en-US" b="0" i="1" dirty="0" err="1">
                <a:effectLst/>
              </a:rPr>
              <a:t>dias</a:t>
            </a:r>
            <a:r>
              <a:rPr lang="en-US" b="0" i="1" dirty="0">
                <a:effectLst/>
              </a:rPr>
              <a:t> da </a:t>
            </a:r>
            <a:r>
              <a:rPr lang="en-US" b="0" i="1" dirty="0" err="1">
                <a:effectLst/>
              </a:rPr>
              <a:t>tua</a:t>
            </a:r>
            <a:r>
              <a:rPr lang="en-US" b="0" i="1" dirty="0">
                <a:effectLst/>
              </a:rPr>
              <a:t> </a:t>
            </a:r>
            <a:r>
              <a:rPr lang="en-US" b="0" i="1" dirty="0" err="1">
                <a:effectLst/>
              </a:rPr>
              <a:t>mocidade</a:t>
            </a:r>
            <a:r>
              <a:rPr lang="en-US" b="0" i="1" dirty="0">
                <a:effectLst/>
              </a:rPr>
              <a:t>, antes que </a:t>
            </a:r>
            <a:r>
              <a:rPr lang="en-US" b="0" i="1" dirty="0" err="1">
                <a:effectLst/>
              </a:rPr>
              <a:t>venham</a:t>
            </a:r>
            <a:r>
              <a:rPr lang="en-US" b="0" i="1" dirty="0">
                <a:effectLst/>
              </a:rPr>
              <a:t> </a:t>
            </a:r>
            <a:r>
              <a:rPr lang="en-US" b="0" i="1" dirty="0" err="1">
                <a:effectLst/>
              </a:rPr>
              <a:t>os</a:t>
            </a:r>
            <a:r>
              <a:rPr lang="en-US" b="0" i="1" dirty="0">
                <a:effectLst/>
              </a:rPr>
              <a:t> </a:t>
            </a:r>
            <a:r>
              <a:rPr lang="en-US" b="0" i="1" dirty="0" err="1">
                <a:effectLst/>
              </a:rPr>
              <a:t>maus</a:t>
            </a:r>
            <a:r>
              <a:rPr lang="en-US" b="0" i="1" dirty="0">
                <a:effectLst/>
              </a:rPr>
              <a:t> </a:t>
            </a:r>
            <a:r>
              <a:rPr lang="en-US" b="0" i="1" dirty="0" err="1">
                <a:effectLst/>
              </a:rPr>
              <a:t>dias</a:t>
            </a:r>
            <a:r>
              <a:rPr lang="en-US" b="0" i="1" dirty="0">
                <a:effectLst/>
              </a:rPr>
              <a:t>, e </a:t>
            </a:r>
            <a:r>
              <a:rPr lang="en-US" b="0" i="1" dirty="0" err="1">
                <a:effectLst/>
              </a:rPr>
              <a:t>cheguem</a:t>
            </a:r>
            <a:r>
              <a:rPr lang="en-US" b="0" i="1" dirty="0">
                <a:effectLst/>
              </a:rPr>
              <a:t> </a:t>
            </a:r>
            <a:r>
              <a:rPr lang="en-US" b="0" i="1" dirty="0" err="1">
                <a:effectLst/>
              </a:rPr>
              <a:t>os</a:t>
            </a:r>
            <a:r>
              <a:rPr lang="en-US" b="0" i="1" dirty="0">
                <a:effectLst/>
              </a:rPr>
              <a:t> </a:t>
            </a:r>
            <a:r>
              <a:rPr lang="en-US" b="0" i="1" dirty="0" err="1">
                <a:effectLst/>
              </a:rPr>
              <a:t>anos</a:t>
            </a:r>
            <a:r>
              <a:rPr lang="en-US" b="0" i="1" dirty="0">
                <a:effectLst/>
              </a:rPr>
              <a:t> dos </a:t>
            </a:r>
            <a:r>
              <a:rPr lang="en-US" b="0" i="1" dirty="0" err="1">
                <a:effectLst/>
              </a:rPr>
              <a:t>quais</a:t>
            </a:r>
            <a:r>
              <a:rPr lang="en-US" b="0" i="1" dirty="0">
                <a:effectLst/>
              </a:rPr>
              <a:t> </a:t>
            </a:r>
            <a:r>
              <a:rPr lang="en-US" b="0" i="1" dirty="0" err="1">
                <a:effectLst/>
              </a:rPr>
              <a:t>dirás</a:t>
            </a:r>
            <a:r>
              <a:rPr lang="en-US" b="0" i="1" dirty="0">
                <a:effectLst/>
              </a:rPr>
              <a:t>: </a:t>
            </a:r>
            <a:r>
              <a:rPr lang="en-US" b="0" i="1" dirty="0" err="1">
                <a:effectLst/>
              </a:rPr>
              <a:t>Não</a:t>
            </a:r>
            <a:r>
              <a:rPr lang="en-US" b="0" i="1" dirty="0">
                <a:effectLst/>
              </a:rPr>
              <a:t> </a:t>
            </a:r>
            <a:r>
              <a:rPr lang="en-US" b="0" i="1" dirty="0" err="1">
                <a:effectLst/>
              </a:rPr>
              <a:t>tenho</a:t>
            </a:r>
            <a:r>
              <a:rPr lang="en-US" b="0" i="1" dirty="0">
                <a:effectLst/>
              </a:rPr>
              <a:t> </a:t>
            </a:r>
            <a:r>
              <a:rPr lang="en-US" b="0" i="1" dirty="0" err="1">
                <a:effectLst/>
              </a:rPr>
              <a:t>neles</a:t>
            </a:r>
            <a:r>
              <a:rPr lang="en-US" b="0" i="1" dirty="0">
                <a:effectLst/>
              </a:rPr>
              <a:t> </a:t>
            </a:r>
            <a:r>
              <a:rPr lang="en-US" b="0" i="1" dirty="0" err="1">
                <a:effectLst/>
              </a:rPr>
              <a:t>prazer</a:t>
            </a:r>
            <a:r>
              <a:rPr lang="en-US" b="0" i="1" dirty="0">
                <a:effectLst/>
              </a:rPr>
              <a:t>” (</a:t>
            </a:r>
            <a:r>
              <a:rPr lang="en-US" b="0" i="1" dirty="0" err="1">
                <a:effectLst/>
              </a:rPr>
              <a:t>Ec</a:t>
            </a:r>
            <a:r>
              <a:rPr lang="en-US" b="0" i="1" dirty="0">
                <a:effectLst/>
              </a:rPr>
              <a:t> 12.1).</a:t>
            </a:r>
            <a:endParaRPr lang="en-US" b="0" i="0" dirty="0">
              <a:effectLst/>
            </a:endParaRPr>
          </a:p>
          <a:p>
            <a:pPr indent="-228600">
              <a:lnSpc>
                <a:spcPct val="90000"/>
              </a:lnSpc>
              <a:spcAft>
                <a:spcPts val="600"/>
              </a:spcAft>
              <a:buFont typeface="Arial" panose="020B0604020202020204" pitchFamily="34" charset="0"/>
              <a:buChar char="•"/>
            </a:pPr>
            <a:r>
              <a:rPr lang="en-US" b="0" i="0" dirty="0" err="1">
                <a:effectLst/>
              </a:rPr>
              <a:t>Filipenses</a:t>
            </a:r>
            <a:r>
              <a:rPr lang="en-US" b="0" i="0" dirty="0">
                <a:effectLst/>
              </a:rPr>
              <a:t> 4.4: </a:t>
            </a:r>
            <a:r>
              <a:rPr lang="en-US" b="0" i="1" dirty="0">
                <a:effectLst/>
              </a:rPr>
              <a:t>“</a:t>
            </a:r>
            <a:r>
              <a:rPr lang="en-US" b="0" i="1" dirty="0" err="1">
                <a:effectLst/>
              </a:rPr>
              <a:t>Alegrai-vos</a:t>
            </a:r>
            <a:r>
              <a:rPr lang="en-US" b="0" i="1" dirty="0">
                <a:effectLst/>
              </a:rPr>
              <a:t> sempre no Senhor; </a:t>
            </a:r>
            <a:r>
              <a:rPr lang="en-US" b="0" i="1" dirty="0" err="1">
                <a:effectLst/>
              </a:rPr>
              <a:t>mais</a:t>
            </a:r>
            <a:r>
              <a:rPr lang="en-US" b="0" i="1" dirty="0">
                <a:effectLst/>
              </a:rPr>
              <a:t> </a:t>
            </a:r>
            <a:r>
              <a:rPr lang="en-US" b="0" i="1" dirty="0" err="1">
                <a:effectLst/>
              </a:rPr>
              <a:t>uma</a:t>
            </a:r>
            <a:r>
              <a:rPr lang="en-US" b="0" i="1" dirty="0">
                <a:effectLst/>
              </a:rPr>
              <a:t> </a:t>
            </a:r>
            <a:r>
              <a:rPr lang="en-US" b="0" i="1" dirty="0" err="1">
                <a:effectLst/>
              </a:rPr>
              <a:t>vez</a:t>
            </a:r>
            <a:r>
              <a:rPr lang="en-US" b="0" i="1" dirty="0">
                <a:effectLst/>
              </a:rPr>
              <a:t> </a:t>
            </a:r>
            <a:r>
              <a:rPr lang="en-US" b="0" i="1" dirty="0" err="1">
                <a:effectLst/>
              </a:rPr>
              <a:t>vos</a:t>
            </a:r>
            <a:r>
              <a:rPr lang="en-US" b="0" i="1" dirty="0">
                <a:effectLst/>
              </a:rPr>
              <a:t> </a:t>
            </a:r>
            <a:r>
              <a:rPr lang="en-US" b="0" i="1" dirty="0" err="1">
                <a:effectLst/>
              </a:rPr>
              <a:t>digo</a:t>
            </a:r>
            <a:r>
              <a:rPr lang="en-US" b="0" i="1" dirty="0">
                <a:effectLst/>
              </a:rPr>
              <a:t>: </a:t>
            </a:r>
            <a:r>
              <a:rPr lang="en-US" b="0" i="1" dirty="0" err="1">
                <a:effectLst/>
              </a:rPr>
              <a:t>alegrai-vos</a:t>
            </a:r>
            <a:r>
              <a:rPr lang="en-US" b="0" i="1" dirty="0">
                <a:effectLst/>
              </a:rPr>
              <a:t>!”.</a:t>
            </a:r>
            <a:r>
              <a:rPr lang="en-US" b="0" i="0" dirty="0">
                <a:effectLst/>
              </a:rPr>
              <a:t> Essa alegria </a:t>
            </a:r>
            <a:r>
              <a:rPr lang="en-US" b="0" i="0" dirty="0" err="1">
                <a:effectLst/>
              </a:rPr>
              <a:t>verdadeira</a:t>
            </a:r>
            <a:r>
              <a:rPr lang="en-US" b="0" i="0" dirty="0">
                <a:effectLst/>
              </a:rPr>
              <a:t>, </a:t>
            </a:r>
            <a:r>
              <a:rPr lang="en-US" b="0" i="0" dirty="0" err="1">
                <a:effectLst/>
              </a:rPr>
              <a:t>não</a:t>
            </a:r>
            <a:r>
              <a:rPr lang="en-US" b="0" i="0" dirty="0">
                <a:effectLst/>
              </a:rPr>
              <a:t> </a:t>
            </a:r>
            <a:r>
              <a:rPr lang="en-US" b="0" i="0" dirty="0" err="1">
                <a:effectLst/>
              </a:rPr>
              <a:t>passageira</a:t>
            </a:r>
            <a:r>
              <a:rPr lang="en-US" b="0" i="0" dirty="0">
                <a:effectLst/>
              </a:rPr>
              <a:t>, </a:t>
            </a:r>
            <a:r>
              <a:rPr lang="en-US" b="0" i="0" dirty="0" err="1">
                <a:effectLst/>
              </a:rPr>
              <a:t>constante</a:t>
            </a:r>
            <a:r>
              <a:rPr lang="en-US" b="0" i="0" dirty="0">
                <a:effectLst/>
              </a:rPr>
              <a:t> e </a:t>
            </a:r>
            <a:r>
              <a:rPr lang="en-US" b="0" i="0" dirty="0" err="1">
                <a:effectLst/>
              </a:rPr>
              <a:t>permanente</a:t>
            </a:r>
            <a:r>
              <a:rPr lang="en-US" b="0" i="0" dirty="0">
                <a:effectLst/>
              </a:rPr>
              <a:t>, </a:t>
            </a:r>
            <a:r>
              <a:rPr lang="en-US" b="0" i="0" dirty="0" err="1">
                <a:effectLst/>
              </a:rPr>
              <a:t>está</a:t>
            </a:r>
            <a:r>
              <a:rPr lang="en-US" b="0" i="0" dirty="0">
                <a:effectLst/>
              </a:rPr>
              <a:t> </a:t>
            </a:r>
            <a:r>
              <a:rPr lang="en-US" b="0" i="0" dirty="0" err="1">
                <a:effectLst/>
              </a:rPr>
              <a:t>fundamentada</a:t>
            </a:r>
            <a:r>
              <a:rPr lang="en-US" b="0" i="0" dirty="0">
                <a:effectLst/>
              </a:rPr>
              <a:t> </a:t>
            </a:r>
            <a:r>
              <a:rPr lang="en-US" b="0" i="0" dirty="0" err="1">
                <a:effectLst/>
              </a:rPr>
              <a:t>na</a:t>
            </a:r>
            <a:r>
              <a:rPr lang="en-US" b="0" i="0" dirty="0">
                <a:effectLst/>
              </a:rPr>
              <a:t> </a:t>
            </a:r>
            <a:r>
              <a:rPr lang="en-US" b="0" i="0" dirty="0" err="1">
                <a:effectLst/>
              </a:rPr>
              <a:t>fé</a:t>
            </a:r>
            <a:r>
              <a:rPr lang="en-US" b="0" i="0" dirty="0">
                <a:effectLst/>
              </a:rPr>
              <a:t> </a:t>
            </a:r>
            <a:r>
              <a:rPr lang="en-US" b="0" i="0" dirty="0" err="1">
                <a:effectLst/>
              </a:rPr>
              <a:t>na</a:t>
            </a:r>
            <a:r>
              <a:rPr lang="en-US" b="0" i="0" dirty="0">
                <a:effectLst/>
              </a:rPr>
              <a:t> </a:t>
            </a:r>
            <a:r>
              <a:rPr lang="en-US" b="0" i="0" dirty="0" err="1">
                <a:effectLst/>
              </a:rPr>
              <a:t>ressurreição</a:t>
            </a:r>
            <a:r>
              <a:rPr lang="en-US" b="0" i="0" dirty="0">
                <a:effectLst/>
              </a:rPr>
              <a:t> de Jesus Cristo. É claro que </a:t>
            </a:r>
            <a:r>
              <a:rPr lang="en-US" b="0" i="0" dirty="0" err="1">
                <a:effectLst/>
              </a:rPr>
              <a:t>existe</a:t>
            </a:r>
            <a:r>
              <a:rPr lang="en-US" b="0" i="0" dirty="0">
                <a:effectLst/>
              </a:rPr>
              <a:t> </a:t>
            </a:r>
            <a:r>
              <a:rPr lang="en-US" b="0" i="0" dirty="0" err="1">
                <a:effectLst/>
              </a:rPr>
              <a:t>uma</a:t>
            </a:r>
            <a:r>
              <a:rPr lang="en-US" b="0" i="0" dirty="0">
                <a:effectLst/>
              </a:rPr>
              <a:t> </a:t>
            </a:r>
            <a:r>
              <a:rPr lang="en-US" b="0" i="0" dirty="0" err="1">
                <a:effectLst/>
              </a:rPr>
              <a:t>diferença</a:t>
            </a:r>
            <a:r>
              <a:rPr lang="en-US" b="0" i="0" dirty="0">
                <a:effectLst/>
              </a:rPr>
              <a:t> </a:t>
            </a:r>
            <a:r>
              <a:rPr lang="en-US" b="0" i="0" dirty="0" err="1">
                <a:effectLst/>
              </a:rPr>
              <a:t>gritante</a:t>
            </a:r>
            <a:r>
              <a:rPr lang="en-US" b="0" i="0" dirty="0">
                <a:effectLst/>
              </a:rPr>
              <a:t> entre as alegrias do </a:t>
            </a:r>
            <a:r>
              <a:rPr lang="en-US" b="0" i="0" dirty="0" err="1">
                <a:effectLst/>
              </a:rPr>
              <a:t>homem</a:t>
            </a:r>
            <a:r>
              <a:rPr lang="en-US" b="0" i="0" dirty="0">
                <a:effectLst/>
              </a:rPr>
              <a:t> </a:t>
            </a:r>
            <a:r>
              <a:rPr lang="en-US" b="0" i="0" dirty="0" err="1">
                <a:effectLst/>
              </a:rPr>
              <a:t>ímpio</a:t>
            </a:r>
            <a:r>
              <a:rPr lang="en-US" b="0" i="0" dirty="0">
                <a:effectLst/>
              </a:rPr>
              <a:t> e a alegria de </a:t>
            </a:r>
            <a:r>
              <a:rPr lang="en-US" b="0" i="0" dirty="0" err="1">
                <a:effectLst/>
              </a:rPr>
              <a:t>alguém</a:t>
            </a:r>
            <a:r>
              <a:rPr lang="en-US" b="0" i="0" dirty="0">
                <a:effectLst/>
              </a:rPr>
              <a:t> que </a:t>
            </a:r>
            <a:r>
              <a:rPr lang="en-US" b="0" i="0" dirty="0" err="1">
                <a:effectLst/>
              </a:rPr>
              <a:t>crê</a:t>
            </a:r>
            <a:r>
              <a:rPr lang="en-US" b="0" i="0" dirty="0">
                <a:effectLst/>
              </a:rPr>
              <a:t> </a:t>
            </a:r>
            <a:r>
              <a:rPr lang="en-US" b="0" i="0" dirty="0" err="1">
                <a:effectLst/>
              </a:rPr>
              <a:t>em</a:t>
            </a:r>
            <a:r>
              <a:rPr lang="en-US" b="0" i="0" dirty="0">
                <a:effectLst/>
              </a:rPr>
              <a:t> Jesus Cristo. O </a:t>
            </a:r>
            <a:r>
              <a:rPr lang="en-US" b="0" i="0" dirty="0" err="1">
                <a:effectLst/>
              </a:rPr>
              <a:t>livro</a:t>
            </a:r>
            <a:r>
              <a:rPr lang="en-US" b="0" i="0" dirty="0">
                <a:effectLst/>
              </a:rPr>
              <a:t> de </a:t>
            </a:r>
            <a:r>
              <a:rPr lang="en-US" b="0" i="0" dirty="0" err="1">
                <a:effectLst/>
              </a:rPr>
              <a:t>Eclesiastes</a:t>
            </a:r>
            <a:r>
              <a:rPr lang="en-US" b="0" i="0" dirty="0">
                <a:effectLst/>
              </a:rPr>
              <a:t>, que </a:t>
            </a:r>
            <a:r>
              <a:rPr lang="en-US" b="0" i="0" dirty="0" err="1">
                <a:effectLst/>
              </a:rPr>
              <a:t>fala</a:t>
            </a:r>
            <a:r>
              <a:rPr lang="en-US" b="0" i="0" dirty="0">
                <a:effectLst/>
              </a:rPr>
              <a:t> </a:t>
            </a:r>
            <a:r>
              <a:rPr lang="en-US" b="0" i="0" dirty="0" err="1">
                <a:effectLst/>
              </a:rPr>
              <a:t>repetidamente</a:t>
            </a:r>
            <a:r>
              <a:rPr lang="en-US" b="0" i="0" dirty="0">
                <a:effectLst/>
              </a:rPr>
              <a:t> no </a:t>
            </a:r>
            <a:r>
              <a:rPr lang="en-US" b="0" i="0" dirty="0" err="1">
                <a:effectLst/>
              </a:rPr>
              <a:t>gozo</a:t>
            </a:r>
            <a:r>
              <a:rPr lang="en-US" b="0" i="0" dirty="0">
                <a:effectLst/>
              </a:rPr>
              <a:t> da </a:t>
            </a:r>
            <a:r>
              <a:rPr lang="en-US" b="0" i="0" dirty="0" err="1">
                <a:effectLst/>
              </a:rPr>
              <a:t>vida</a:t>
            </a:r>
            <a:r>
              <a:rPr lang="en-US" b="0" i="0" dirty="0">
                <a:effectLst/>
              </a:rPr>
              <a:t>, </a:t>
            </a:r>
            <a:r>
              <a:rPr lang="en-US" b="0" i="0" dirty="0" err="1">
                <a:effectLst/>
              </a:rPr>
              <a:t>nos</a:t>
            </a:r>
            <a:r>
              <a:rPr lang="en-US" b="0" i="0" dirty="0">
                <a:effectLst/>
              </a:rPr>
              <a:t> </a:t>
            </a:r>
            <a:r>
              <a:rPr lang="en-US" b="0" i="0" dirty="0" err="1">
                <a:effectLst/>
              </a:rPr>
              <a:t>exorta</a:t>
            </a:r>
            <a:r>
              <a:rPr lang="en-US" b="0" i="0" dirty="0">
                <a:effectLst/>
              </a:rPr>
              <a:t> a </a:t>
            </a:r>
            <a:r>
              <a:rPr lang="en-US" b="0" i="0" dirty="0" err="1">
                <a:effectLst/>
              </a:rPr>
              <a:t>pensar</a:t>
            </a:r>
            <a:r>
              <a:rPr lang="en-US" b="0" i="0" dirty="0">
                <a:effectLst/>
              </a:rPr>
              <a:t> que Deus </a:t>
            </a:r>
            <a:r>
              <a:rPr lang="en-US" b="0" i="0" dirty="0" err="1">
                <a:effectLst/>
              </a:rPr>
              <a:t>vai</a:t>
            </a:r>
            <a:r>
              <a:rPr lang="en-US" b="0" i="0" dirty="0">
                <a:effectLst/>
              </a:rPr>
              <a:t> chamar </a:t>
            </a:r>
            <a:r>
              <a:rPr lang="en-US" b="0" i="0" dirty="0" err="1">
                <a:effectLst/>
              </a:rPr>
              <a:t>cada</a:t>
            </a:r>
            <a:r>
              <a:rPr lang="en-US" b="0" i="0" dirty="0">
                <a:effectLst/>
              </a:rPr>
              <a:t> um de </a:t>
            </a:r>
            <a:r>
              <a:rPr lang="en-US" b="0" i="0" dirty="0" err="1">
                <a:effectLst/>
              </a:rPr>
              <a:t>nós</a:t>
            </a:r>
            <a:r>
              <a:rPr lang="en-US" b="0" i="0" dirty="0">
                <a:effectLst/>
              </a:rPr>
              <a:t> à </a:t>
            </a:r>
            <a:r>
              <a:rPr lang="en-US" b="0" i="0" dirty="0" err="1">
                <a:effectLst/>
              </a:rPr>
              <a:t>responsabilidade</a:t>
            </a:r>
            <a:r>
              <a:rPr lang="en-US" b="0" i="0" dirty="0">
                <a:effectLst/>
              </a:rPr>
              <a:t>. </a:t>
            </a:r>
            <a:r>
              <a:rPr lang="en-US" b="0" i="1" dirty="0">
                <a:effectLst/>
              </a:rPr>
              <a:t>“</a:t>
            </a:r>
            <a:r>
              <a:rPr lang="en-US" b="0" i="1" dirty="0" err="1">
                <a:effectLst/>
              </a:rPr>
              <a:t>Alegra-te</a:t>
            </a:r>
            <a:r>
              <a:rPr lang="en-US" b="0" i="1" dirty="0">
                <a:effectLst/>
              </a:rPr>
              <a:t>, </a:t>
            </a:r>
            <a:r>
              <a:rPr lang="en-US" b="0" i="1" dirty="0" err="1">
                <a:effectLst/>
              </a:rPr>
              <a:t>jovem</a:t>
            </a:r>
            <a:r>
              <a:rPr lang="en-US" b="0" i="1" dirty="0">
                <a:effectLst/>
              </a:rPr>
              <a:t>, </a:t>
            </a:r>
            <a:r>
              <a:rPr lang="en-US" b="0" i="1" dirty="0" err="1">
                <a:effectLst/>
              </a:rPr>
              <a:t>na</a:t>
            </a:r>
            <a:r>
              <a:rPr lang="en-US" b="0" i="1" dirty="0">
                <a:effectLst/>
              </a:rPr>
              <a:t> </a:t>
            </a:r>
            <a:r>
              <a:rPr lang="en-US" b="0" i="1" dirty="0" err="1">
                <a:effectLst/>
              </a:rPr>
              <a:t>tua</a:t>
            </a:r>
            <a:r>
              <a:rPr lang="en-US" b="0" i="1" dirty="0">
                <a:effectLst/>
              </a:rPr>
              <a:t> </a:t>
            </a:r>
            <a:r>
              <a:rPr lang="en-US" b="0" i="1" dirty="0" err="1">
                <a:effectLst/>
              </a:rPr>
              <a:t>juventude</a:t>
            </a:r>
            <a:r>
              <a:rPr lang="en-US" b="0" i="1" dirty="0">
                <a:effectLst/>
              </a:rPr>
              <a:t>, e </a:t>
            </a:r>
            <a:r>
              <a:rPr lang="en-US" b="0" i="1" dirty="0" err="1">
                <a:effectLst/>
              </a:rPr>
              <a:t>recreie</a:t>
            </a:r>
            <a:r>
              <a:rPr lang="en-US" b="0" i="1" dirty="0">
                <a:effectLst/>
              </a:rPr>
              <a:t>-se o </a:t>
            </a:r>
            <a:r>
              <a:rPr lang="en-US" b="0" i="1" dirty="0" err="1">
                <a:effectLst/>
              </a:rPr>
              <a:t>teu</a:t>
            </a:r>
            <a:r>
              <a:rPr lang="en-US" b="0" i="1" dirty="0">
                <a:effectLst/>
              </a:rPr>
              <a:t> </a:t>
            </a:r>
            <a:r>
              <a:rPr lang="en-US" b="0" i="1" dirty="0" err="1">
                <a:effectLst/>
              </a:rPr>
              <a:t>coração</a:t>
            </a:r>
            <a:r>
              <a:rPr lang="en-US" b="0" i="1" dirty="0">
                <a:effectLst/>
              </a:rPr>
              <a:t> </a:t>
            </a:r>
            <a:r>
              <a:rPr lang="en-US" b="0" i="1" dirty="0" err="1">
                <a:effectLst/>
              </a:rPr>
              <a:t>nos</a:t>
            </a:r>
            <a:r>
              <a:rPr lang="en-US" b="0" i="1" dirty="0">
                <a:effectLst/>
              </a:rPr>
              <a:t> </a:t>
            </a:r>
            <a:r>
              <a:rPr lang="en-US" b="0" i="1" dirty="0" err="1">
                <a:effectLst/>
              </a:rPr>
              <a:t>dias</a:t>
            </a:r>
            <a:r>
              <a:rPr lang="en-US" b="0" i="1" dirty="0">
                <a:effectLst/>
              </a:rPr>
              <a:t> da </a:t>
            </a:r>
            <a:r>
              <a:rPr lang="en-US" b="0" i="1" dirty="0" err="1">
                <a:effectLst/>
              </a:rPr>
              <a:t>tua</a:t>
            </a:r>
            <a:r>
              <a:rPr lang="en-US" b="0" i="1" dirty="0">
                <a:effectLst/>
              </a:rPr>
              <a:t> </a:t>
            </a:r>
            <a:r>
              <a:rPr lang="en-US" b="0" i="1" dirty="0" err="1">
                <a:effectLst/>
              </a:rPr>
              <a:t>mocidade</a:t>
            </a:r>
            <a:r>
              <a:rPr lang="en-US" b="0" i="1" dirty="0">
                <a:effectLst/>
              </a:rPr>
              <a:t>; </a:t>
            </a:r>
            <a:r>
              <a:rPr lang="en-US" b="0" i="1" dirty="0" err="1">
                <a:effectLst/>
              </a:rPr>
              <a:t>anda</a:t>
            </a:r>
            <a:r>
              <a:rPr lang="en-US" b="0" i="1" dirty="0">
                <a:effectLst/>
              </a:rPr>
              <a:t> </a:t>
            </a:r>
            <a:r>
              <a:rPr lang="en-US" b="0" i="1" dirty="0" err="1">
                <a:effectLst/>
              </a:rPr>
              <a:t>pelos</a:t>
            </a:r>
            <a:r>
              <a:rPr lang="en-US" b="0" i="1" dirty="0">
                <a:effectLst/>
              </a:rPr>
              <a:t> </a:t>
            </a:r>
            <a:r>
              <a:rPr lang="en-US" b="0" i="1" dirty="0" err="1">
                <a:effectLst/>
              </a:rPr>
              <a:t>caminhos</a:t>
            </a:r>
            <a:r>
              <a:rPr lang="en-US" b="0" i="1" dirty="0">
                <a:effectLst/>
              </a:rPr>
              <a:t> que </a:t>
            </a:r>
            <a:r>
              <a:rPr lang="en-US" b="0" i="1" dirty="0" err="1">
                <a:effectLst/>
              </a:rPr>
              <a:t>satisfazem</a:t>
            </a:r>
            <a:r>
              <a:rPr lang="en-US" b="0" i="1" dirty="0">
                <a:effectLst/>
              </a:rPr>
              <a:t> </a:t>
            </a:r>
            <a:r>
              <a:rPr lang="en-US" b="0" i="1" dirty="0" err="1">
                <a:effectLst/>
              </a:rPr>
              <a:t>ao</a:t>
            </a:r>
            <a:r>
              <a:rPr lang="en-US" b="0" i="1" dirty="0">
                <a:effectLst/>
              </a:rPr>
              <a:t> </a:t>
            </a:r>
            <a:r>
              <a:rPr lang="en-US" b="0" i="1" dirty="0" err="1">
                <a:effectLst/>
              </a:rPr>
              <a:t>teu</a:t>
            </a:r>
            <a:r>
              <a:rPr lang="en-US" b="0" i="1" dirty="0">
                <a:effectLst/>
              </a:rPr>
              <a:t> </a:t>
            </a:r>
            <a:r>
              <a:rPr lang="en-US" b="0" i="1" dirty="0" err="1">
                <a:effectLst/>
              </a:rPr>
              <a:t>coração</a:t>
            </a:r>
            <a:r>
              <a:rPr lang="en-US" b="0" i="1" dirty="0">
                <a:effectLst/>
              </a:rPr>
              <a:t> e </a:t>
            </a:r>
            <a:r>
              <a:rPr lang="en-US" b="0" i="1" dirty="0" err="1">
                <a:effectLst/>
              </a:rPr>
              <a:t>agradam</a:t>
            </a:r>
            <a:r>
              <a:rPr lang="en-US" b="0" i="1" dirty="0">
                <a:effectLst/>
              </a:rPr>
              <a:t> </a:t>
            </a:r>
            <a:r>
              <a:rPr lang="en-US" b="0" i="1" dirty="0" err="1">
                <a:effectLst/>
              </a:rPr>
              <a:t>aos</a:t>
            </a:r>
            <a:r>
              <a:rPr lang="en-US" b="0" i="1" dirty="0">
                <a:effectLst/>
              </a:rPr>
              <a:t> </a:t>
            </a:r>
            <a:r>
              <a:rPr lang="en-US" b="0" i="1" dirty="0" err="1">
                <a:effectLst/>
              </a:rPr>
              <a:t>teus</a:t>
            </a:r>
            <a:r>
              <a:rPr lang="en-US" b="0" i="1" dirty="0">
                <a:effectLst/>
              </a:rPr>
              <a:t> </a:t>
            </a:r>
            <a:r>
              <a:rPr lang="en-US" b="0" i="1" dirty="0" err="1">
                <a:effectLst/>
              </a:rPr>
              <a:t>olhos</a:t>
            </a:r>
            <a:r>
              <a:rPr lang="en-US" b="0" i="1" dirty="0">
                <a:effectLst/>
              </a:rPr>
              <a:t>; sabe, </a:t>
            </a:r>
            <a:r>
              <a:rPr lang="en-US" b="0" i="1" dirty="0" err="1">
                <a:effectLst/>
              </a:rPr>
              <a:t>porém</a:t>
            </a:r>
            <a:r>
              <a:rPr lang="en-US" b="0" i="1" dirty="0">
                <a:effectLst/>
              </a:rPr>
              <a:t>, que de </a:t>
            </a:r>
            <a:r>
              <a:rPr lang="en-US" b="0" i="1" dirty="0" err="1">
                <a:effectLst/>
              </a:rPr>
              <a:t>todas</a:t>
            </a:r>
            <a:r>
              <a:rPr lang="en-US" b="0" i="1" dirty="0">
                <a:effectLst/>
              </a:rPr>
              <a:t> </a:t>
            </a:r>
            <a:r>
              <a:rPr lang="en-US" b="0" i="1" dirty="0" err="1">
                <a:effectLst/>
              </a:rPr>
              <a:t>estas</a:t>
            </a:r>
            <a:r>
              <a:rPr lang="en-US" b="0" i="1" dirty="0">
                <a:effectLst/>
              </a:rPr>
              <a:t> </a:t>
            </a:r>
            <a:r>
              <a:rPr lang="en-US" b="0" i="1" dirty="0" err="1">
                <a:effectLst/>
              </a:rPr>
              <a:t>coisas</a:t>
            </a:r>
            <a:r>
              <a:rPr lang="en-US" b="0" i="1" dirty="0">
                <a:effectLst/>
              </a:rPr>
              <a:t> Deus </a:t>
            </a:r>
            <a:r>
              <a:rPr lang="en-US" b="0" i="1" dirty="0" err="1">
                <a:effectLst/>
              </a:rPr>
              <a:t>te</a:t>
            </a:r>
            <a:r>
              <a:rPr lang="en-US" b="0" i="1" dirty="0">
                <a:effectLst/>
              </a:rPr>
              <a:t> </a:t>
            </a:r>
            <a:r>
              <a:rPr lang="en-US" b="0" i="1" dirty="0" err="1">
                <a:effectLst/>
              </a:rPr>
              <a:t>pedirá</a:t>
            </a:r>
            <a:r>
              <a:rPr lang="en-US" b="0" i="1" dirty="0">
                <a:effectLst/>
              </a:rPr>
              <a:t> </a:t>
            </a:r>
            <a:r>
              <a:rPr lang="en-US" b="0" i="1" dirty="0" err="1">
                <a:effectLst/>
              </a:rPr>
              <a:t>contas</a:t>
            </a:r>
            <a:r>
              <a:rPr lang="en-US" b="0" i="1" dirty="0">
                <a:effectLst/>
              </a:rPr>
              <a:t>” (</a:t>
            </a:r>
            <a:r>
              <a:rPr lang="en-US" b="0" i="1" dirty="0" err="1">
                <a:effectLst/>
              </a:rPr>
              <a:t>Ec</a:t>
            </a:r>
            <a:r>
              <a:rPr lang="en-US" b="0" i="1" dirty="0">
                <a:effectLst/>
              </a:rPr>
              <a:t> 11.9).</a:t>
            </a:r>
            <a:endParaRPr lang="en-US" b="0" i="0" dirty="0">
              <a:effectLst/>
            </a:endParaRPr>
          </a:p>
        </p:txBody>
      </p:sp>
      <p:sp>
        <p:nvSpPr>
          <p:cNvPr id="11" name="CaixaDeTexto 10"/>
          <p:cNvSpPr txBox="1"/>
          <p:nvPr/>
        </p:nvSpPr>
        <p:spPr>
          <a:xfrm>
            <a:off x="3534403" y="6412216"/>
            <a:ext cx="3996536" cy="445785"/>
          </a:xfrm>
          <a:prstGeom prst="rect">
            <a:avLst/>
          </a:prstGeom>
          <a:solidFill>
            <a:srgbClr val="000000">
              <a:alpha val="50000"/>
            </a:srgbClr>
          </a:solidFill>
          <a:ln>
            <a:noFill/>
          </a:ln>
        </p:spPr>
        <p:txBody>
          <a:bodyPr wrap="square" rtlCol="0">
            <a:noAutofit/>
          </a:bodyPr>
          <a:lstStyle/>
          <a:p>
            <a:pPr algn="ctr">
              <a:spcAft>
                <a:spcPts val="600"/>
              </a:spcAft>
            </a:pPr>
            <a:r>
              <a:rPr lang="pt-BR" sz="1300">
                <a:solidFill>
                  <a:srgbClr val="FFFFFF"/>
                </a:solidFill>
              </a:rPr>
              <a:t>Jovens Cristãos curtindo a vida</a:t>
            </a:r>
          </a:p>
        </p:txBody>
      </p:sp>
    </p:spTree>
    <p:extLst>
      <p:ext uri="{BB962C8B-B14F-4D97-AF65-F5344CB8AC3E}">
        <p14:creationId xmlns:p14="http://schemas.microsoft.com/office/powerpoint/2010/main" val="16203327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32" name="Picture 8" descr="Carnaval pode incentivar o abuso de álcool - Quintino Psiquiatria, Drogas e  Álcool"/>
          <p:cNvPicPr>
            <a:picLocks noChangeAspect="1" noChangeArrowheads="1"/>
          </p:cNvPicPr>
          <p:nvPr/>
        </p:nvPicPr>
        <p:blipFill rotWithShape="1">
          <a:blip r:embed="rId2">
            <a:extLst>
              <a:ext uri="{28A0092B-C50C-407E-A947-70E740481C1C}">
                <a14:useLocalDpi xmlns:a14="http://schemas.microsoft.com/office/drawing/2010/main" val="0"/>
              </a:ext>
            </a:extLst>
          </a:blip>
          <a:srcRect l="6896" r="29674" b="5"/>
          <a:stretch/>
        </p:blipFill>
        <p:spPr bwMode="auto">
          <a:xfrm>
            <a:off x="8969" y="-2"/>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TENÇÃO PAIS: Psiquiatra faz alerta sobre consumo precoce de álcool entre  jovens - Saúde - MAXNOTICIAS - Marcos Davi Andrade"/>
          <p:cNvPicPr>
            <a:picLocks noChangeAspect="1" noChangeArrowheads="1"/>
          </p:cNvPicPr>
          <p:nvPr/>
        </p:nvPicPr>
        <p:blipFill rotWithShape="1">
          <a:blip r:embed="rId3">
            <a:extLst>
              <a:ext uri="{28A0092B-C50C-407E-A947-70E740481C1C}">
                <a14:useLocalDpi xmlns:a14="http://schemas.microsoft.com/office/drawing/2010/main" val="0"/>
              </a:ext>
            </a:extLst>
          </a:blip>
          <a:srcRect l="19502" r="23193" b="-3"/>
          <a:stretch/>
        </p:blipFill>
        <p:spPr bwMode="auto">
          <a:xfrm>
            <a:off x="2579411" y="-2446"/>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 álcool como fuga dos problemas - Instituto Leonardo Russo"/>
          <p:cNvPicPr>
            <a:picLocks noChangeAspect="1" noChangeArrowheads="1"/>
          </p:cNvPicPr>
          <p:nvPr/>
        </p:nvPicPr>
        <p:blipFill rotWithShape="1">
          <a:blip r:embed="rId4">
            <a:extLst>
              <a:ext uri="{28A0092B-C50C-407E-A947-70E740481C1C}">
                <a14:useLocalDpi xmlns:a14="http://schemas.microsoft.com/office/drawing/2010/main" val="0"/>
              </a:ext>
            </a:extLst>
          </a:blip>
          <a:srcRect l="20141" r="17495" b="4"/>
          <a:stretch/>
        </p:blipFill>
        <p:spPr bwMode="auto">
          <a:xfrm>
            <a:off x="5149852" y="-10223"/>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ais denunciam festas onde menores consomem bebida alcoólica"/>
          <p:cNvPicPr>
            <a:picLocks noChangeAspect="1" noChangeArrowheads="1"/>
          </p:cNvPicPr>
          <p:nvPr/>
        </p:nvPicPr>
        <p:blipFill rotWithShape="1">
          <a:blip r:embed="rId5">
            <a:extLst>
              <a:ext uri="{28A0092B-C50C-407E-A947-70E740481C1C}">
                <a14:useLocalDpi xmlns:a14="http://schemas.microsoft.com/office/drawing/2010/main" val="0"/>
              </a:ext>
            </a:extLst>
          </a:blip>
          <a:srcRect l="23999" r="5181" b="-3"/>
          <a:stretch/>
        </p:blipFill>
        <p:spPr bwMode="auto">
          <a:xfrm>
            <a:off x="3714" y="2400151"/>
            <a:ext cx="3330225" cy="20573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20/02 - Dia Nacional de Combate às Drogas e ao Alcoolismo - Rádio Aratiba  Am 900 de Aratiba - RS - Brasil"/>
          <p:cNvPicPr>
            <a:picLocks noChangeAspect="1" noChangeArrowheads="1"/>
          </p:cNvPicPr>
          <p:nvPr/>
        </p:nvPicPr>
        <p:blipFill rotWithShape="1">
          <a:blip r:embed="rId6">
            <a:extLst>
              <a:ext uri="{28A0092B-C50C-407E-A947-70E740481C1C}">
                <a14:useLocalDpi xmlns:a14="http://schemas.microsoft.com/office/drawing/2010/main" val="0"/>
              </a:ext>
            </a:extLst>
          </a:blip>
          <a:srcRect l="446" r="4" b="4"/>
          <a:stretch/>
        </p:blipFill>
        <p:spPr bwMode="auto">
          <a:xfrm>
            <a:off x="-1" y="4628909"/>
            <a:ext cx="3324552" cy="222909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p:cNvPicPr>
            <a:picLocks noChangeAspect="1"/>
          </p:cNvPicPr>
          <p:nvPr/>
        </p:nvPicPr>
        <p:blipFill rotWithShape="1">
          <a:blip r:embed="rId7"/>
          <a:srcRect t="5471" r="-2" b="25092"/>
          <a:stretch/>
        </p:blipFill>
        <p:spPr>
          <a:xfrm>
            <a:off x="3534403" y="2400151"/>
            <a:ext cx="3996536" cy="4457850"/>
          </a:xfrm>
          <a:prstGeom prst="rect">
            <a:avLst/>
          </a:prstGeom>
        </p:spPr>
      </p:pic>
      <p:sp>
        <p:nvSpPr>
          <p:cNvPr id="5" name="Retângulo 4"/>
          <p:cNvSpPr/>
          <p:nvPr/>
        </p:nvSpPr>
        <p:spPr>
          <a:xfrm>
            <a:off x="8017253" y="2400475"/>
            <a:ext cx="3800565" cy="377648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a:effectLst/>
              </a:rPr>
              <a:t>A expressão "</a:t>
            </a:r>
            <a:r>
              <a:rPr lang="en-US" sz="2000" b="1" i="0">
                <a:effectLst/>
              </a:rPr>
              <a:t>curtir a vida</a:t>
            </a:r>
            <a:r>
              <a:rPr lang="en-US" sz="2000" b="0" i="0">
                <a:effectLst/>
              </a:rPr>
              <a:t>" quer dizer aproveitar a </a:t>
            </a:r>
            <a:r>
              <a:rPr lang="en-US" sz="2000" b="1" i="0">
                <a:effectLst/>
              </a:rPr>
              <a:t>vida</a:t>
            </a:r>
            <a:r>
              <a:rPr lang="en-US" sz="2000" b="0" i="0">
                <a:effectLst/>
              </a:rPr>
              <a:t>. Esta ideia passa por diversas ações e diferentes interpretações de como </a:t>
            </a:r>
            <a:r>
              <a:rPr lang="en-US" sz="2000" b="1" i="0">
                <a:effectLst/>
              </a:rPr>
              <a:t>curtir a vida</a:t>
            </a:r>
            <a:r>
              <a:rPr lang="en-US" sz="2000" b="0" i="0">
                <a:effectLst/>
              </a:rPr>
              <a:t>, mas a maior parte delas está associada à diversão, a não levar as coisas tão a sério e aproveitar as oportunidades.</a:t>
            </a:r>
            <a:endParaRPr lang="en-US" sz="2000"/>
          </a:p>
        </p:txBody>
      </p:sp>
      <p:sp>
        <p:nvSpPr>
          <p:cNvPr id="10" name="CaixaDeTexto 9"/>
          <p:cNvSpPr txBox="1"/>
          <p:nvPr/>
        </p:nvSpPr>
        <p:spPr>
          <a:xfrm>
            <a:off x="2505785" y="2410419"/>
            <a:ext cx="3590278" cy="369332"/>
          </a:xfrm>
          <a:prstGeom prst="rect">
            <a:avLst/>
          </a:prstGeom>
          <a:noFill/>
        </p:spPr>
        <p:txBody>
          <a:bodyPr wrap="none" rtlCol="0">
            <a:spAutoFit/>
          </a:bodyPr>
          <a:lstStyle/>
          <a:p>
            <a:pPr>
              <a:spcAft>
                <a:spcPts val="600"/>
              </a:spcAft>
            </a:pPr>
            <a:r>
              <a:rPr lang="pt-BR" dirty="0"/>
              <a:t>Jovens não crentes “curtindo a vida”</a:t>
            </a:r>
            <a:endParaRPr lang="pt-BR"/>
          </a:p>
        </p:txBody>
      </p:sp>
    </p:spTree>
    <p:extLst>
      <p:ext uri="{BB962C8B-B14F-4D97-AF65-F5344CB8AC3E}">
        <p14:creationId xmlns:p14="http://schemas.microsoft.com/office/powerpoint/2010/main" val="4526217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89560" y="856180"/>
            <a:ext cx="4560584" cy="1128068"/>
          </a:xfrm>
        </p:spPr>
        <p:txBody>
          <a:bodyPr vert="horz" lIns="91440" tIns="45720" rIns="91440" bIns="45720" rtlCol="0" anchor="ctr">
            <a:normAutofit/>
          </a:bodyPr>
          <a:lstStyle/>
          <a:p>
            <a:r>
              <a:rPr lang="en-US" sz="4000"/>
              <a:t>Atividade em Grupo</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1"/>
          <p:cNvSpPr txBox="1">
            <a:spLocks/>
          </p:cNvSpPr>
          <p:nvPr/>
        </p:nvSpPr>
        <p:spPr>
          <a:xfrm>
            <a:off x="590719" y="2330505"/>
            <a:ext cx="4559425" cy="397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indent="-228600">
              <a:spcBef>
                <a:spcPts val="1000"/>
              </a:spcBef>
              <a:buFont typeface="Arial" panose="020B0604020202020204" pitchFamily="34" charset="0"/>
              <a:buChar char="•"/>
            </a:pPr>
            <a:r>
              <a:rPr lang="en-US" sz="2000">
                <a:latin typeface="+mn-lt"/>
                <a:ea typeface="+mn-ea"/>
                <a:cs typeface="+mn-cs"/>
              </a:rPr>
              <a:t>Quando estiver explicando sobre o fruto do espírito, “descasque a tangerina” e deixe os gomos à mostra. Explique que a bíblia fala do fruto  e não dos frutos do Espírito. O fruto é um só, como a tangerina inteira, porém composto de várias virtudes. Cada gomo do fruto, a tangerina, representa uma das virtudes do Espírito Santo: amor, alegria, paz, longanimidade, benignidade, bondade, fé, mansidão, temperança (Gl 5.22) </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ço Reservado para Conteúdo 3"/>
          <p:cNvPicPr>
            <a:picLocks noGrp="1" noChangeAspect="1"/>
          </p:cNvPicPr>
          <p:nvPr>
            <p:ph idx="1"/>
          </p:nvPr>
        </p:nvPicPr>
        <p:blipFill rotWithShape="1">
          <a:blip r:embed="rId2"/>
          <a:srcRect l="10981" r="12048" b="1"/>
          <a:stretch/>
        </p:blipFill>
        <p:spPr>
          <a:xfrm>
            <a:off x="5977788" y="799352"/>
            <a:ext cx="5425410" cy="5259296"/>
          </a:xfrm>
          <a:prstGeom prst="rect">
            <a:avLst/>
          </a:prstGeom>
        </p:spPr>
      </p:pic>
      <p:pic>
        <p:nvPicPr>
          <p:cNvPr id="15" name="Imagem 14" descr="Logotipo&#10;&#10;Descrição gerada automaticamente com confiança baixa">
            <a:extLst>
              <a:ext uri="{FF2B5EF4-FFF2-40B4-BE49-F238E27FC236}">
                <a16:creationId xmlns:a16="http://schemas.microsoft.com/office/drawing/2014/main" id="{A2CECB96-D3FB-4E3A-9D26-F9AC6D2A8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8987" y="370185"/>
            <a:ext cx="1669758" cy="1669758"/>
          </a:xfrm>
          <a:prstGeom prst="rect">
            <a:avLst/>
          </a:prstGeom>
        </p:spPr>
      </p:pic>
    </p:spTree>
    <p:extLst>
      <p:ext uri="{BB962C8B-B14F-4D97-AF65-F5344CB8AC3E}">
        <p14:creationId xmlns:p14="http://schemas.microsoft.com/office/powerpoint/2010/main" val="138545326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ço Reservado para Conteúdo 4" descr="Interface gráfica do usuário, Texto&#10;&#10;Descrição gerada automaticamente">
            <a:extLst>
              <a:ext uri="{FF2B5EF4-FFF2-40B4-BE49-F238E27FC236}">
                <a16:creationId xmlns:a16="http://schemas.microsoft.com/office/drawing/2014/main" id="{E2DC73AC-D74A-4157-9B33-5BAD03E8E6F4}"/>
              </a:ext>
            </a:extLst>
          </p:cNvPr>
          <p:cNvPicPr>
            <a:picLocks noGrp="1" noChangeAspect="1"/>
          </p:cNvPicPr>
          <p:nvPr>
            <p:ph idx="1"/>
          </p:nvPr>
        </p:nvPicPr>
        <p:blipFill rotWithShape="1">
          <a:blip r:embed="rId2"/>
          <a:srcRect r="1939"/>
          <a:stretch/>
        </p:blipFill>
        <p:spPr>
          <a:xfrm>
            <a:off x="643467" y="643467"/>
            <a:ext cx="10905066" cy="5571065"/>
          </a:xfrm>
          <a:prstGeom prst="rect">
            <a:avLst/>
          </a:prstGeom>
          <a:ln>
            <a:noFill/>
          </a:ln>
        </p:spPr>
      </p:pic>
      <p:sp>
        <p:nvSpPr>
          <p:cNvPr id="22" name="Isosceles Triangle 21">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tângulo 5">
            <a:extLst>
              <a:ext uri="{FF2B5EF4-FFF2-40B4-BE49-F238E27FC236}">
                <a16:creationId xmlns:a16="http://schemas.microsoft.com/office/drawing/2014/main" id="{1C85ABCA-7D8E-4354-971E-D40E9ADC0F18}"/>
              </a:ext>
            </a:extLst>
          </p:cNvPr>
          <p:cNvSpPr/>
          <p:nvPr/>
        </p:nvSpPr>
        <p:spPr>
          <a:xfrm>
            <a:off x="5198940" y="5474437"/>
            <a:ext cx="6260816" cy="707886"/>
          </a:xfrm>
          <a:prstGeom prst="rect">
            <a:avLst/>
          </a:prstGeom>
          <a:noFill/>
        </p:spPr>
        <p:txBody>
          <a:bodyPr wrap="none" lIns="91440" tIns="45720" rIns="91440" bIns="45720">
            <a:spAutoFit/>
          </a:bodyPr>
          <a:lstStyle/>
          <a:p>
            <a:pPr algn="ctr"/>
            <a:r>
              <a:rPr lang="pt-BR" sz="4000" b="0" cap="none" spc="0" dirty="0">
                <a:ln w="0"/>
                <a:solidFill>
                  <a:schemeClr val="accent1"/>
                </a:solidFill>
                <a:effectLst>
                  <a:outerShdw blurRad="38100" dist="25400" dir="5400000" algn="ctr" rotWithShape="0">
                    <a:srgbClr val="6E747A">
                      <a:alpha val="43000"/>
                    </a:srgbClr>
                  </a:outerShdw>
                </a:effectLst>
                <a:hlinkClick r:id="rId3"/>
              </a:rPr>
              <a:t>www.juliocesarmedeiros.org</a:t>
            </a:r>
            <a:r>
              <a:rPr lang="pt-BR" sz="4000" b="0" cap="none" spc="0" dirty="0">
                <a:ln w="0"/>
                <a:solidFill>
                  <a:schemeClr val="accent1"/>
                </a:solidFill>
                <a:effectLst>
                  <a:outerShdw blurRad="38100" dist="25400" dir="5400000" algn="ctr" rotWithShape="0">
                    <a:srgbClr val="6E747A">
                      <a:alpha val="43000"/>
                    </a:srgbClr>
                  </a:outerShdw>
                </a:effectLst>
              </a:rPr>
              <a:t> </a:t>
            </a:r>
          </a:p>
        </p:txBody>
      </p:sp>
      <p:sp>
        <p:nvSpPr>
          <p:cNvPr id="15" name="CaixaDeTexto 14">
            <a:extLst>
              <a:ext uri="{FF2B5EF4-FFF2-40B4-BE49-F238E27FC236}">
                <a16:creationId xmlns:a16="http://schemas.microsoft.com/office/drawing/2014/main" id="{30B58E00-158E-48DC-B111-92B6B5CB7D71}"/>
              </a:ext>
            </a:extLst>
          </p:cNvPr>
          <p:cNvSpPr txBox="1"/>
          <p:nvPr/>
        </p:nvSpPr>
        <p:spPr>
          <a:xfrm rot="19372853">
            <a:off x="-57965" y="459272"/>
            <a:ext cx="2565625" cy="1077218"/>
          </a:xfrm>
          <a:prstGeom prst="rect">
            <a:avLst/>
          </a:prstGeom>
          <a:solidFill>
            <a:srgbClr val="FF0000"/>
          </a:solidFill>
          <a:effectLst>
            <a:outerShdw blurRad="152400" dist="317500" dir="5400000" sx="90000" sy="-19000" rotWithShape="0">
              <a:prstClr val="black">
                <a:alpha val="15000"/>
              </a:prstClr>
            </a:outerShdw>
          </a:effectLst>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pt-BR" sz="3200" dirty="0"/>
              <a:t>Dica ao professores</a:t>
            </a:r>
            <a:endParaRPr lang="pt-BR" dirty="0"/>
          </a:p>
        </p:txBody>
      </p:sp>
    </p:spTree>
    <p:extLst>
      <p:ext uri="{BB962C8B-B14F-4D97-AF65-F5344CB8AC3E}">
        <p14:creationId xmlns:p14="http://schemas.microsoft.com/office/powerpoint/2010/main" val="40586654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516324"/>
          </a:xfrm>
        </p:spPr>
        <p:txBody>
          <a:bodyPr>
            <a:normAutofit fontScale="90000"/>
          </a:bodyPr>
          <a:lstStyle/>
          <a:p>
            <a:r>
              <a:rPr lang="pt-BR"/>
              <a:t>1 – CONHECENDO AS VIRTUDES DO FRUTO</a:t>
            </a:r>
            <a:endParaRPr lang="pt-BR" dirty="0"/>
          </a:p>
        </p:txBody>
      </p:sp>
      <p:sp>
        <p:nvSpPr>
          <p:cNvPr id="3" name="Espaço Reservado para Conteúdo 2"/>
          <p:cNvSpPr>
            <a:spLocks noGrp="1"/>
          </p:cNvSpPr>
          <p:nvPr>
            <p:ph idx="1"/>
          </p:nvPr>
        </p:nvSpPr>
        <p:spPr>
          <a:xfrm>
            <a:off x="387178" y="881450"/>
            <a:ext cx="11384692" cy="5733534"/>
          </a:xfrm>
        </p:spPr>
        <p:txBody>
          <a:bodyPr>
            <a:normAutofit fontScale="62500" lnSpcReduction="20000"/>
          </a:bodyPr>
          <a:lstStyle/>
          <a:p>
            <a:r>
              <a:rPr lang="pt-BR" b="1" dirty="0"/>
              <a:t>A vida do cristão não se define pelo que não podemos fazer, mas sim pelo que devemos fazer. </a:t>
            </a:r>
            <a:r>
              <a:rPr lang="pt-BR" dirty="0"/>
              <a:t>O cristão sabe que obedecer a Palavra não retira a liberdade, pois entende que os mandamentos de Deus são benéficos a todos os aspectos da vida.</a:t>
            </a:r>
          </a:p>
          <a:p>
            <a:r>
              <a:rPr lang="pt-BR" dirty="0"/>
              <a:t>A liberdade cristã se manifesta no Fruto do Espírito, um privilegio que somente a nova criatura em Cristo pode usufruir.</a:t>
            </a:r>
          </a:p>
          <a:p>
            <a:r>
              <a:rPr lang="pt-BR" sz="3200" u="sng" dirty="0">
                <a:solidFill>
                  <a:srgbClr val="FFFF00"/>
                </a:solidFill>
              </a:rPr>
              <a:t>Amor</a:t>
            </a:r>
            <a:r>
              <a:rPr lang="pt-BR" sz="3200" dirty="0">
                <a:solidFill>
                  <a:srgbClr val="FFFF00"/>
                </a:solidFill>
              </a:rPr>
              <a:t>; </a:t>
            </a:r>
            <a:r>
              <a:rPr lang="pt-BR" dirty="0"/>
              <a:t>a mais importante de todas as virtudes, porque todas as outras são diferentes expressões de amor (1Co 13.13)</a:t>
            </a:r>
          </a:p>
          <a:p>
            <a:r>
              <a:rPr lang="pt-BR" sz="3200" u="sng" dirty="0">
                <a:solidFill>
                  <a:srgbClr val="FFFF00"/>
                </a:solidFill>
              </a:rPr>
              <a:t>Alegria</a:t>
            </a:r>
            <a:r>
              <a:rPr lang="pt-BR" dirty="0"/>
              <a:t>; que vem do Espírito Santo (Rm 14.17)</a:t>
            </a:r>
          </a:p>
          <a:p>
            <a:r>
              <a:rPr lang="pt-BR" sz="3100" u="sng" dirty="0">
                <a:solidFill>
                  <a:srgbClr val="FFFF00"/>
                </a:solidFill>
              </a:rPr>
              <a:t>Paz</a:t>
            </a:r>
            <a:r>
              <a:rPr lang="pt-BR" sz="3100" dirty="0"/>
              <a:t>; </a:t>
            </a:r>
            <a:r>
              <a:rPr lang="pt-BR" dirty="0"/>
              <a:t>uma paz especial, que excede todo entendimento (</a:t>
            </a:r>
            <a:r>
              <a:rPr lang="pt-BR" dirty="0" err="1"/>
              <a:t>Fp</a:t>
            </a:r>
            <a:r>
              <a:rPr lang="pt-BR" dirty="0"/>
              <a:t> 4.7)</a:t>
            </a:r>
          </a:p>
          <a:p>
            <a:r>
              <a:rPr lang="pt-BR" sz="3100" u="sng" dirty="0">
                <a:solidFill>
                  <a:srgbClr val="FFFF00"/>
                </a:solidFill>
              </a:rPr>
              <a:t>Longanimidade</a:t>
            </a:r>
            <a:r>
              <a:rPr lang="pt-BR" sz="3100" dirty="0"/>
              <a:t>; </a:t>
            </a:r>
            <a:r>
              <a:rPr lang="pt-BR" dirty="0"/>
              <a:t>que nos leva a aceitar as pessoas como elas são,</a:t>
            </a:r>
          </a:p>
          <a:p>
            <a:pPr marL="0" indent="0">
              <a:buNone/>
            </a:pPr>
            <a:r>
              <a:rPr lang="pt-BR" dirty="0"/>
              <a:t>tal qual Deus nos aceita; como uma forma de amor sofredor (1Co 13.14)</a:t>
            </a:r>
          </a:p>
          <a:p>
            <a:r>
              <a:rPr lang="pt-BR" sz="3100" u="sng" dirty="0">
                <a:solidFill>
                  <a:srgbClr val="FFFF00"/>
                </a:solidFill>
              </a:rPr>
              <a:t>Benignidade</a:t>
            </a:r>
            <a:r>
              <a:rPr lang="pt-BR" sz="3100" dirty="0">
                <a:solidFill>
                  <a:srgbClr val="FFFF00"/>
                </a:solidFill>
              </a:rPr>
              <a:t>; </a:t>
            </a:r>
            <a:r>
              <a:rPr lang="pt-BR" dirty="0"/>
              <a:t>não querer causar dor ao outro. (Cl 3.12)</a:t>
            </a:r>
          </a:p>
          <a:p>
            <a:r>
              <a:rPr lang="pt-BR" sz="3100" u="sng" dirty="0">
                <a:solidFill>
                  <a:srgbClr val="FFFF00"/>
                </a:solidFill>
              </a:rPr>
              <a:t>Bondade</a:t>
            </a:r>
            <a:r>
              <a:rPr lang="pt-BR" sz="3100" dirty="0">
                <a:solidFill>
                  <a:srgbClr val="FFFF00"/>
                </a:solidFill>
              </a:rPr>
              <a:t>; </a:t>
            </a:r>
            <a:r>
              <a:rPr lang="pt-BR" dirty="0"/>
              <a:t>dar ao máximo em prol do outro. (At 10.38)</a:t>
            </a:r>
          </a:p>
          <a:p>
            <a:r>
              <a:rPr lang="pt-BR" sz="3100" u="sng" dirty="0">
                <a:solidFill>
                  <a:srgbClr val="FFFF00"/>
                </a:solidFill>
              </a:rPr>
              <a:t>Fidelidade</a:t>
            </a:r>
            <a:r>
              <a:rPr lang="pt-BR" sz="3100" dirty="0">
                <a:solidFill>
                  <a:srgbClr val="FFFF00"/>
                </a:solidFill>
              </a:rPr>
              <a:t>; </a:t>
            </a:r>
            <a:r>
              <a:rPr lang="pt-BR" dirty="0"/>
              <a:t>ter compromisso e lealdade constantes e inabaláveis</a:t>
            </a:r>
          </a:p>
          <a:p>
            <a:pPr marL="0" indent="0">
              <a:buNone/>
            </a:pPr>
            <a:r>
              <a:rPr lang="pt-BR" dirty="0"/>
              <a:t>com Deus (</a:t>
            </a:r>
            <a:r>
              <a:rPr lang="pt-BR" dirty="0" err="1"/>
              <a:t>Mt</a:t>
            </a:r>
            <a:r>
              <a:rPr lang="pt-BR" dirty="0"/>
              <a:t> 25.14-30)</a:t>
            </a:r>
          </a:p>
          <a:p>
            <a:r>
              <a:rPr lang="pt-BR" sz="3100" u="sng" dirty="0">
                <a:solidFill>
                  <a:srgbClr val="FFFF00"/>
                </a:solidFill>
              </a:rPr>
              <a:t>Mansidão</a:t>
            </a:r>
            <a:r>
              <a:rPr lang="pt-BR" sz="3100" dirty="0">
                <a:solidFill>
                  <a:srgbClr val="FFFF00"/>
                </a:solidFill>
              </a:rPr>
              <a:t>; </a:t>
            </a:r>
            <a:r>
              <a:rPr lang="pt-BR" dirty="0"/>
              <a:t>o oposto da rebeldia e da violência (</a:t>
            </a:r>
            <a:r>
              <a:rPr lang="pt-BR" dirty="0" err="1"/>
              <a:t>Mt</a:t>
            </a:r>
            <a:r>
              <a:rPr lang="pt-BR" dirty="0"/>
              <a:t> 5.5)</a:t>
            </a:r>
          </a:p>
          <a:p>
            <a:r>
              <a:rPr lang="pt-BR" sz="3100" u="sng" dirty="0">
                <a:solidFill>
                  <a:srgbClr val="FFFF00"/>
                </a:solidFill>
              </a:rPr>
              <a:t>Temperança (ou domínio próprio</a:t>
            </a:r>
            <a:r>
              <a:rPr lang="pt-BR" sz="3100" dirty="0">
                <a:solidFill>
                  <a:srgbClr val="FFFF00"/>
                </a:solidFill>
              </a:rPr>
              <a:t>); </a:t>
            </a:r>
            <a:r>
              <a:rPr lang="pt-BR" dirty="0"/>
              <a:t>auto controle pela vitória do Espírito sobre a carne (1Co 7.9)</a:t>
            </a:r>
          </a:p>
          <a:p>
            <a:r>
              <a:rPr lang="pt-BR" b="1" dirty="0"/>
              <a:t>Examine-se e verifique se eles fazem parte da sua vida? Peça ao Espírito Santo que te mostre onde você precisa melhorar.</a:t>
            </a:r>
          </a:p>
          <a:p>
            <a:endParaRPr lang="pt-BR" dirty="0"/>
          </a:p>
          <a:p>
            <a:endParaRPr lang="pt-BR" dirty="0"/>
          </a:p>
          <a:p>
            <a:endParaRPr lang="pt-BR" dirty="0"/>
          </a:p>
        </p:txBody>
      </p:sp>
      <p:pic>
        <p:nvPicPr>
          <p:cNvPr id="4" name="Imagem 3"/>
          <p:cNvPicPr>
            <a:picLocks noChangeAspect="1"/>
          </p:cNvPicPr>
          <p:nvPr/>
        </p:nvPicPr>
        <p:blipFill>
          <a:blip r:embed="rId2"/>
          <a:stretch>
            <a:fillRect/>
          </a:stretch>
        </p:blipFill>
        <p:spPr>
          <a:xfrm>
            <a:off x="7490037" y="2397752"/>
            <a:ext cx="4423719" cy="3072714"/>
          </a:xfrm>
          <a:prstGeom prst="rect">
            <a:avLst/>
          </a:prstGeom>
        </p:spPr>
      </p:pic>
    </p:spTree>
    <p:extLst>
      <p:ext uri="{BB962C8B-B14F-4D97-AF65-F5344CB8AC3E}">
        <p14:creationId xmlns:p14="http://schemas.microsoft.com/office/powerpoint/2010/main" val="22064528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65903"/>
            <a:ext cx="6865234" cy="1087395"/>
          </a:xfrm>
        </p:spPr>
        <p:txBody>
          <a:bodyPr>
            <a:normAutofit fontScale="90000"/>
          </a:bodyPr>
          <a:lstStyle/>
          <a:p>
            <a:pPr algn="ctr"/>
            <a:r>
              <a:rPr lang="pt-BR" dirty="0"/>
              <a:t>2 – A CARNE SE OPÕE </a:t>
            </a:r>
            <a:br>
              <a:rPr lang="pt-BR" dirty="0"/>
            </a:br>
            <a:r>
              <a:rPr lang="pt-BR" dirty="0"/>
              <a:t>AO ESPÍRITO</a:t>
            </a:r>
          </a:p>
        </p:txBody>
      </p:sp>
      <p:sp>
        <p:nvSpPr>
          <p:cNvPr id="3" name="Espaço Reservado para Conteúdo 2"/>
          <p:cNvSpPr>
            <a:spLocks noGrp="1"/>
          </p:cNvSpPr>
          <p:nvPr>
            <p:ph idx="1"/>
          </p:nvPr>
        </p:nvSpPr>
        <p:spPr>
          <a:xfrm>
            <a:off x="259817" y="1289223"/>
            <a:ext cx="11252885" cy="5502874"/>
          </a:xfrm>
        </p:spPr>
        <p:txBody>
          <a:bodyPr>
            <a:normAutofit fontScale="70000" lnSpcReduction="20000"/>
          </a:bodyPr>
          <a:lstStyle/>
          <a:p>
            <a:r>
              <a:rPr lang="pt-BR" dirty="0"/>
              <a:t>Andai em Espírito e não cumprireis a concupiscência da carne.</a:t>
            </a:r>
          </a:p>
          <a:p>
            <a:r>
              <a:rPr lang="pt-BR" dirty="0"/>
              <a:t>Ou seja as obras da carne são vencidas pela vida no Espírito. </a:t>
            </a:r>
          </a:p>
          <a:p>
            <a:r>
              <a:rPr lang="pt-BR" dirty="0"/>
              <a:t>Além disso andar no Espírito nos capacita a não fazer o que </a:t>
            </a:r>
          </a:p>
          <a:p>
            <a:r>
              <a:rPr lang="pt-BR" dirty="0"/>
              <a:t>queremos, porque à vontade carnal nos leva à escravidão do pecado.</a:t>
            </a:r>
          </a:p>
          <a:p>
            <a:endParaRPr lang="pt-BR" dirty="0"/>
          </a:p>
          <a:p>
            <a:endParaRPr lang="pt-BR" dirty="0"/>
          </a:p>
          <a:p>
            <a:r>
              <a:rPr lang="pt-BR" dirty="0">
                <a:highlight>
                  <a:srgbClr val="0000FF"/>
                </a:highlight>
              </a:rPr>
              <a:t>O apóstolo Paulo também alertou sobre as obras da carne: </a:t>
            </a:r>
            <a:r>
              <a:rPr lang="pt-BR" u="sng" dirty="0">
                <a:highlight>
                  <a:srgbClr val="0000FF"/>
                </a:highlight>
              </a:rPr>
              <a:t>Prostituição</a:t>
            </a:r>
            <a:r>
              <a:rPr lang="pt-BR" dirty="0">
                <a:highlight>
                  <a:srgbClr val="0000FF"/>
                </a:highlight>
              </a:rPr>
              <a:t> (todos os tipos de impureza sexual); </a:t>
            </a:r>
            <a:r>
              <a:rPr lang="pt-BR" u="sng" dirty="0">
                <a:highlight>
                  <a:srgbClr val="0000FF"/>
                </a:highlight>
              </a:rPr>
              <a:t>impureza</a:t>
            </a:r>
            <a:r>
              <a:rPr lang="pt-BR" dirty="0">
                <a:highlight>
                  <a:srgbClr val="0000FF"/>
                </a:highlight>
              </a:rPr>
              <a:t> (atos pecaminosos, vícios e maus pensamentos); </a:t>
            </a:r>
            <a:r>
              <a:rPr lang="pt-BR" u="sng" dirty="0">
                <a:highlight>
                  <a:srgbClr val="0000FF"/>
                </a:highlight>
              </a:rPr>
              <a:t>lascívia</a:t>
            </a:r>
            <a:r>
              <a:rPr lang="pt-BR" dirty="0">
                <a:highlight>
                  <a:srgbClr val="0000FF"/>
                </a:highlight>
              </a:rPr>
              <a:t> (sensualidade); </a:t>
            </a:r>
            <a:r>
              <a:rPr lang="pt-BR" u="sng" dirty="0">
                <a:highlight>
                  <a:srgbClr val="0000FF"/>
                </a:highlight>
              </a:rPr>
              <a:t>idolatria</a:t>
            </a:r>
            <a:r>
              <a:rPr lang="pt-BR" dirty="0">
                <a:highlight>
                  <a:srgbClr val="0000FF"/>
                </a:highlight>
              </a:rPr>
              <a:t> (adoração a qualquer coisa ou pessoa  que não seja Deus); </a:t>
            </a:r>
            <a:r>
              <a:rPr lang="pt-BR" u="sng" dirty="0">
                <a:highlight>
                  <a:srgbClr val="0000FF"/>
                </a:highlight>
              </a:rPr>
              <a:t>feitiçaria</a:t>
            </a:r>
            <a:r>
              <a:rPr lang="pt-BR" dirty="0">
                <a:highlight>
                  <a:srgbClr val="0000FF"/>
                </a:highlight>
              </a:rPr>
              <a:t> (espiritismos, magia negra, esoterismo); </a:t>
            </a:r>
            <a:r>
              <a:rPr lang="pt-BR" u="sng" dirty="0">
                <a:highlight>
                  <a:srgbClr val="0000FF"/>
                </a:highlight>
              </a:rPr>
              <a:t>inimizade</a:t>
            </a:r>
            <a:r>
              <a:rPr lang="pt-BR" dirty="0">
                <a:highlight>
                  <a:srgbClr val="0000FF"/>
                </a:highlight>
              </a:rPr>
              <a:t> (antipatia); </a:t>
            </a:r>
            <a:r>
              <a:rPr lang="pt-BR" u="sng" dirty="0">
                <a:highlight>
                  <a:srgbClr val="0000FF"/>
                </a:highlight>
              </a:rPr>
              <a:t>porfias</a:t>
            </a:r>
            <a:r>
              <a:rPr lang="pt-BR" dirty="0">
                <a:highlight>
                  <a:srgbClr val="0000FF"/>
                </a:highlight>
              </a:rPr>
              <a:t> (brigas e confusões); </a:t>
            </a:r>
            <a:r>
              <a:rPr lang="pt-BR" u="sng" dirty="0">
                <a:highlight>
                  <a:srgbClr val="0000FF"/>
                </a:highlight>
              </a:rPr>
              <a:t>emulações</a:t>
            </a:r>
            <a:r>
              <a:rPr lang="pt-BR" dirty="0">
                <a:highlight>
                  <a:srgbClr val="0000FF"/>
                </a:highlight>
              </a:rPr>
              <a:t> (rivalidade e competições); </a:t>
            </a:r>
            <a:r>
              <a:rPr lang="pt-BR" u="sng" dirty="0">
                <a:highlight>
                  <a:srgbClr val="0000FF"/>
                </a:highlight>
              </a:rPr>
              <a:t>pelejas</a:t>
            </a:r>
            <a:r>
              <a:rPr lang="pt-BR" dirty="0">
                <a:highlight>
                  <a:srgbClr val="0000FF"/>
                </a:highlight>
              </a:rPr>
              <a:t> (discórdias); </a:t>
            </a:r>
            <a:r>
              <a:rPr lang="pt-BR" u="sng" dirty="0">
                <a:highlight>
                  <a:srgbClr val="0000FF"/>
                </a:highlight>
              </a:rPr>
              <a:t>dissensões</a:t>
            </a:r>
            <a:r>
              <a:rPr lang="pt-BR" dirty="0">
                <a:highlight>
                  <a:srgbClr val="0000FF"/>
                </a:highlight>
              </a:rPr>
              <a:t> (divisão na igreja);</a:t>
            </a:r>
            <a:r>
              <a:rPr lang="pt-BR" u="sng" dirty="0">
                <a:highlight>
                  <a:srgbClr val="0000FF"/>
                </a:highlight>
              </a:rPr>
              <a:t> heresias </a:t>
            </a:r>
            <a:r>
              <a:rPr lang="pt-BR" dirty="0">
                <a:highlight>
                  <a:srgbClr val="0000FF"/>
                </a:highlight>
              </a:rPr>
              <a:t>(ensinamentos contrários à Palavra); </a:t>
            </a:r>
            <a:r>
              <a:rPr lang="pt-BR" u="sng" dirty="0">
                <a:highlight>
                  <a:srgbClr val="0000FF"/>
                </a:highlight>
              </a:rPr>
              <a:t>inveja</a:t>
            </a:r>
            <a:r>
              <a:rPr lang="pt-BR" dirty="0">
                <a:highlight>
                  <a:srgbClr val="0000FF"/>
                </a:highlight>
              </a:rPr>
              <a:t> (desejo de possuir o que é do outro); </a:t>
            </a:r>
            <a:r>
              <a:rPr lang="pt-BR" u="sng" dirty="0">
                <a:highlight>
                  <a:srgbClr val="0000FF"/>
                </a:highlight>
              </a:rPr>
              <a:t>homicídios</a:t>
            </a:r>
            <a:r>
              <a:rPr lang="pt-BR" dirty="0">
                <a:highlight>
                  <a:srgbClr val="0000FF"/>
                </a:highlight>
              </a:rPr>
              <a:t> (matar o próximo por perversidade); </a:t>
            </a:r>
            <a:r>
              <a:rPr lang="pt-BR" u="sng" dirty="0">
                <a:highlight>
                  <a:srgbClr val="0000FF"/>
                </a:highlight>
              </a:rPr>
              <a:t>bebedices</a:t>
            </a:r>
            <a:r>
              <a:rPr lang="pt-BR" dirty="0">
                <a:highlight>
                  <a:srgbClr val="0000FF"/>
                </a:highlight>
              </a:rPr>
              <a:t> (excesso de bebida alcóolica); </a:t>
            </a:r>
            <a:r>
              <a:rPr lang="pt-BR" u="sng" dirty="0">
                <a:highlight>
                  <a:srgbClr val="0000FF"/>
                </a:highlight>
              </a:rPr>
              <a:t>glutonaria</a:t>
            </a:r>
            <a:r>
              <a:rPr lang="pt-BR" dirty="0">
                <a:highlight>
                  <a:srgbClr val="0000FF"/>
                </a:highlight>
              </a:rPr>
              <a:t> (ingestão exagerada de comida) e coisas semelhantes a essas. </a:t>
            </a:r>
            <a:r>
              <a:rPr lang="pt-BR" sz="3600" dirty="0">
                <a:highlight>
                  <a:srgbClr val="0000FF"/>
                </a:highlight>
              </a:rPr>
              <a:t>Quem pratica essas coisas, não herdará o Reino dos céus.</a:t>
            </a:r>
            <a:r>
              <a:rPr lang="pt-BR" dirty="0">
                <a:highlight>
                  <a:srgbClr val="0000FF"/>
                </a:highlight>
              </a:rPr>
              <a:t> (</a:t>
            </a:r>
            <a:r>
              <a:rPr lang="pt-BR" dirty="0" err="1">
                <a:highlight>
                  <a:srgbClr val="0000FF"/>
                </a:highlight>
              </a:rPr>
              <a:t>Gl</a:t>
            </a:r>
            <a:r>
              <a:rPr lang="pt-BR" dirty="0">
                <a:highlight>
                  <a:srgbClr val="0000FF"/>
                </a:highlight>
              </a:rPr>
              <a:t> 5.19-21).</a:t>
            </a:r>
          </a:p>
          <a:p>
            <a:r>
              <a:rPr lang="pt-BR" dirty="0">
                <a:highlight>
                  <a:srgbClr val="0000FF"/>
                </a:highlight>
              </a:rPr>
              <a:t>O fruto proibido era agradável aos olhos e ao paladar(</a:t>
            </a:r>
            <a:r>
              <a:rPr lang="pt-BR" dirty="0" err="1">
                <a:highlight>
                  <a:srgbClr val="0000FF"/>
                </a:highlight>
              </a:rPr>
              <a:t>Gn</a:t>
            </a:r>
            <a:r>
              <a:rPr lang="pt-BR" dirty="0">
                <a:highlight>
                  <a:srgbClr val="0000FF"/>
                </a:highlight>
              </a:rPr>
              <a:t> 3.6) mas trouxe consequências desastrosa Adão, Eva e toda a humanidade.</a:t>
            </a:r>
          </a:p>
          <a:p>
            <a:r>
              <a:rPr lang="pt-BR" dirty="0">
                <a:highlight>
                  <a:srgbClr val="0000FF"/>
                </a:highlight>
              </a:rPr>
              <a:t>“Os atos de nossos erros muitas das vezes trarão consequências desastrosas não só para nossa vida como também na vida de outras pessoas, por isso, pense bem antes de cometer tal pecado/decisão, sempre peça orientação ao Espírito Santo de Deus.”</a:t>
            </a:r>
          </a:p>
        </p:txBody>
      </p:sp>
      <p:pic>
        <p:nvPicPr>
          <p:cNvPr id="4" name="Imagem 3"/>
          <p:cNvPicPr>
            <a:picLocks noChangeAspect="1"/>
          </p:cNvPicPr>
          <p:nvPr/>
        </p:nvPicPr>
        <p:blipFill>
          <a:blip r:embed="rId2"/>
          <a:stretch>
            <a:fillRect/>
          </a:stretch>
        </p:blipFill>
        <p:spPr>
          <a:xfrm>
            <a:off x="7890092" y="65903"/>
            <a:ext cx="4145497" cy="3104149"/>
          </a:xfrm>
          <a:prstGeom prst="rect">
            <a:avLst/>
          </a:prstGeom>
        </p:spPr>
      </p:pic>
    </p:spTree>
    <p:extLst>
      <p:ext uri="{BB962C8B-B14F-4D97-AF65-F5344CB8AC3E}">
        <p14:creationId xmlns:p14="http://schemas.microsoft.com/office/powerpoint/2010/main" val="34050983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7950" y="189471"/>
            <a:ext cx="10213088" cy="848497"/>
          </a:xfrm>
        </p:spPr>
        <p:txBody>
          <a:bodyPr/>
          <a:lstStyle/>
          <a:p>
            <a:r>
              <a:rPr lang="pt-BR" dirty="0"/>
              <a:t>3 – CRISTO NOS CHAMOU PARA LIBERDADE</a:t>
            </a:r>
          </a:p>
        </p:txBody>
      </p:sp>
      <p:sp>
        <p:nvSpPr>
          <p:cNvPr id="3" name="Espaço Reservado para Conteúdo 2"/>
          <p:cNvSpPr>
            <a:spLocks noGrp="1"/>
          </p:cNvSpPr>
          <p:nvPr>
            <p:ph idx="1"/>
          </p:nvPr>
        </p:nvSpPr>
        <p:spPr>
          <a:xfrm>
            <a:off x="838200" y="1351005"/>
            <a:ext cx="10515600" cy="5321644"/>
          </a:xfrm>
        </p:spPr>
        <p:txBody>
          <a:bodyPr>
            <a:normAutofit fontScale="62500" lnSpcReduction="20000"/>
          </a:bodyPr>
          <a:lstStyle/>
          <a:p>
            <a:r>
              <a:rPr lang="pt-BR" dirty="0"/>
              <a:t>“Estai, pois, firmes na liberdade com que cristo nos libertou, e não torneis a meter-vos debaixo do jugo da servidão”, </a:t>
            </a:r>
            <a:r>
              <a:rPr lang="pt-BR" dirty="0" err="1"/>
              <a:t>Gl</a:t>
            </a:r>
            <a:r>
              <a:rPr lang="pt-BR" dirty="0"/>
              <a:t> 5.1</a:t>
            </a:r>
          </a:p>
          <a:p>
            <a:r>
              <a:rPr lang="pt-BR" dirty="0"/>
              <a:t>Foi para liberdade que Cristo nos chamou, mas isso não significa, como pensa o mundo, viver sem regras ou lei. Como existe as leis da física e da química, por exemplo, também existe leis espirituais. Também têm lei a semeadura </a:t>
            </a:r>
            <a:r>
              <a:rPr lang="pt-BR" dirty="0" err="1"/>
              <a:t>Gl</a:t>
            </a:r>
            <a:r>
              <a:rPr lang="pt-BR" dirty="0"/>
              <a:t> 6.7. Nos ensina que colhemos o que plantamos.</a:t>
            </a:r>
          </a:p>
          <a:p>
            <a:r>
              <a:rPr lang="pt-BR" dirty="0">
                <a:solidFill>
                  <a:srgbClr val="FFFF00"/>
                </a:solidFill>
              </a:rPr>
              <a:t>A palavras são sementes </a:t>
            </a:r>
            <a:r>
              <a:rPr lang="pt-BR" dirty="0"/>
              <a:t>que podem ser brandas ou ríspidas</a:t>
            </a:r>
          </a:p>
          <a:p>
            <a:r>
              <a:rPr lang="pt-BR" dirty="0"/>
              <a:t>; escolha-as bem. </a:t>
            </a:r>
          </a:p>
          <a:p>
            <a:r>
              <a:rPr lang="pt-BR" dirty="0">
                <a:solidFill>
                  <a:srgbClr val="FFFF00"/>
                </a:solidFill>
              </a:rPr>
              <a:t>Gestos são sementes</a:t>
            </a:r>
            <a:r>
              <a:rPr lang="pt-BR" dirty="0"/>
              <a:t>; plante os melhores: misericórdia,</a:t>
            </a:r>
          </a:p>
          <a:p>
            <a:r>
              <a:rPr lang="pt-BR" dirty="0"/>
              <a:t> amor e perdão.</a:t>
            </a:r>
          </a:p>
          <a:p>
            <a:r>
              <a:rPr lang="pt-BR" dirty="0">
                <a:solidFill>
                  <a:srgbClr val="FFFF00"/>
                </a:solidFill>
              </a:rPr>
              <a:t>A vida Espiritual é uma semente</a:t>
            </a:r>
            <a:r>
              <a:rPr lang="pt-BR" dirty="0"/>
              <a:t>, regue-a: oração, jejum, estudo da</a:t>
            </a:r>
          </a:p>
          <a:p>
            <a:pPr marL="0" indent="0">
              <a:buNone/>
            </a:pPr>
            <a:r>
              <a:rPr lang="pt-BR" dirty="0"/>
              <a:t>Palavra. </a:t>
            </a:r>
          </a:p>
          <a:p>
            <a:r>
              <a:rPr lang="pt-BR" dirty="0">
                <a:solidFill>
                  <a:srgbClr val="FFFF00"/>
                </a:solidFill>
              </a:rPr>
              <a:t>A vidada financeira e profissional é uma semente</a:t>
            </a:r>
            <a:r>
              <a:rPr lang="pt-BR" dirty="0"/>
              <a:t>: estude, trabalhe,</a:t>
            </a:r>
          </a:p>
          <a:p>
            <a:pPr marL="0" indent="0">
              <a:buNone/>
            </a:pPr>
            <a:r>
              <a:rPr lang="pt-BR" dirty="0"/>
              <a:t> poupe.</a:t>
            </a:r>
          </a:p>
          <a:p>
            <a:r>
              <a:rPr lang="pt-BR" dirty="0">
                <a:solidFill>
                  <a:srgbClr val="FFFF00"/>
                </a:solidFill>
              </a:rPr>
              <a:t>Não basta semear, </a:t>
            </a:r>
            <a:r>
              <a:rPr lang="pt-BR" dirty="0"/>
              <a:t>temos que semear boas sementes.</a:t>
            </a:r>
          </a:p>
          <a:p>
            <a:r>
              <a:rPr lang="pt-BR" dirty="0"/>
              <a:t>Além disso, </a:t>
            </a:r>
            <a:r>
              <a:rPr lang="pt-BR" dirty="0">
                <a:solidFill>
                  <a:srgbClr val="FFFF00"/>
                </a:solidFill>
              </a:rPr>
              <a:t>a colheita é proporcional à semeadura</a:t>
            </a:r>
            <a:r>
              <a:rPr lang="pt-BR" dirty="0"/>
              <a:t>. Quem semeia</a:t>
            </a:r>
          </a:p>
          <a:p>
            <a:pPr marL="0" indent="0">
              <a:buNone/>
            </a:pPr>
            <a:r>
              <a:rPr lang="pt-BR" dirty="0"/>
              <a:t> muito, colhe muito. Quem semeia pouco, colhe pouco.</a:t>
            </a:r>
          </a:p>
          <a:p>
            <a:r>
              <a:rPr lang="pt-BR" dirty="0"/>
              <a:t>Por fim </a:t>
            </a:r>
            <a:r>
              <a:rPr lang="pt-BR" dirty="0">
                <a:solidFill>
                  <a:srgbClr val="FFFF00"/>
                </a:solidFill>
              </a:rPr>
              <a:t>cada semente tem seu tempo. </a:t>
            </a:r>
            <a:r>
              <a:rPr lang="pt-BR" dirty="0"/>
              <a:t>Não adianta plantar hoje, esperando colher amanhã.</a:t>
            </a:r>
          </a:p>
          <a:p>
            <a:endParaRPr lang="pt-BR" dirty="0"/>
          </a:p>
        </p:txBody>
      </p:sp>
      <p:pic>
        <p:nvPicPr>
          <p:cNvPr id="8" name="Imagem 7" descr="Pastorais"/>
          <p:cNvPicPr/>
          <p:nvPr/>
        </p:nvPicPr>
        <p:blipFill>
          <a:blip r:embed="rId2">
            <a:extLst>
              <a:ext uri="{28A0092B-C50C-407E-A947-70E740481C1C}">
                <a14:useLocalDpi xmlns:a14="http://schemas.microsoft.com/office/drawing/2010/main" val="0"/>
              </a:ext>
            </a:extLst>
          </a:blip>
          <a:srcRect/>
          <a:stretch>
            <a:fillRect/>
          </a:stretch>
        </p:blipFill>
        <p:spPr bwMode="auto">
          <a:xfrm>
            <a:off x="7844589" y="2406316"/>
            <a:ext cx="3699711" cy="36261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8681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QUANDO É A CARNE QUEM MANDA, O ESPÍRITO PADECE">
            <a:extLst>
              <a:ext uri="{FF2B5EF4-FFF2-40B4-BE49-F238E27FC236}">
                <a16:creationId xmlns:a16="http://schemas.microsoft.com/office/drawing/2014/main" id="{1796F2F1-2E7F-4AAC-82C1-2C5D70C8B96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001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5E5CFA13-1BE7-4EE8-8DFD-9A52C5AF1DE8}"/>
              </a:ext>
            </a:extLst>
          </p:cNvPr>
          <p:cNvSpPr txBox="1"/>
          <p:nvPr/>
        </p:nvSpPr>
        <p:spPr>
          <a:xfrm rot="19372853">
            <a:off x="364236" y="740178"/>
            <a:ext cx="1729047" cy="584775"/>
          </a:xfrm>
          <a:prstGeom prst="rect">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pt-BR" sz="3200" dirty="0"/>
              <a:t>Reflexão</a:t>
            </a:r>
            <a:endParaRPr lang="pt-BR" dirty="0"/>
          </a:p>
        </p:txBody>
      </p:sp>
      <p:pic>
        <p:nvPicPr>
          <p:cNvPr id="13" name="Imagem 12" descr="Uma imagem contendo chapéu, azul&#10;&#10;Descrição gerada automaticamente">
            <a:extLst>
              <a:ext uri="{FF2B5EF4-FFF2-40B4-BE49-F238E27FC236}">
                <a16:creationId xmlns:a16="http://schemas.microsoft.com/office/drawing/2014/main" id="{10597056-BCD4-4968-9237-902C5FEC1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3748" y="4206239"/>
            <a:ext cx="1125748" cy="1407185"/>
          </a:xfrm>
          <a:prstGeom prst="rect">
            <a:avLst/>
          </a:prstGeom>
        </p:spPr>
      </p:pic>
    </p:spTree>
    <p:extLst>
      <p:ext uri="{BB962C8B-B14F-4D97-AF65-F5344CB8AC3E}">
        <p14:creationId xmlns:p14="http://schemas.microsoft.com/office/powerpoint/2010/main" val="20754704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39314" y="1546225"/>
            <a:ext cx="2755900" cy="1325563"/>
          </a:xfrm>
          <a:scene3d>
            <a:camera prst="orthographicFront"/>
            <a:lightRig rig="threePt" dir="t"/>
          </a:scene3d>
          <a:sp3d>
            <a:bevelT w="101600" prst="riblet"/>
          </a:sp3d>
        </p:spPr>
        <p:style>
          <a:lnRef idx="2">
            <a:schemeClr val="dk1">
              <a:shade val="50000"/>
            </a:schemeClr>
          </a:lnRef>
          <a:fillRef idx="1">
            <a:schemeClr val="dk1"/>
          </a:fillRef>
          <a:effectRef idx="0">
            <a:schemeClr val="dk1"/>
          </a:effectRef>
          <a:fontRef idx="minor">
            <a:schemeClr val="lt1"/>
          </a:fontRef>
        </p:style>
        <p:txBody>
          <a:bodyPr/>
          <a:lstStyle/>
          <a:p>
            <a:r>
              <a:rPr lang="pt-BR" dirty="0"/>
              <a:t>Conclusão</a:t>
            </a:r>
          </a:p>
        </p:txBody>
      </p:sp>
      <p:sp>
        <p:nvSpPr>
          <p:cNvPr id="3" name="Espaço Reservado para Conteúdo 2"/>
          <p:cNvSpPr>
            <a:spLocks noGrp="1"/>
          </p:cNvSpPr>
          <p:nvPr>
            <p:ph idx="1"/>
          </p:nvPr>
        </p:nvSpPr>
        <p:spPr>
          <a:xfrm>
            <a:off x="571500" y="1690688"/>
            <a:ext cx="6260176" cy="4351338"/>
          </a:xfrm>
          <a:ln>
            <a:solidFill>
              <a:srgbClr val="FFFF00"/>
            </a:solidFill>
          </a:ln>
        </p:spPr>
        <p:txBody>
          <a:bodyPr/>
          <a:lstStyle/>
          <a:p>
            <a:pPr algn="just"/>
            <a:r>
              <a:rPr lang="pt-BR" dirty="0"/>
              <a:t>O maior fruto da nossa conversão não são as cosias que fazemos para Deus. Os talentos que usamos e os dons que manifestamos são apenas obras que serão recompensadas por Deus. O genuíno fruto ou resultado de nossa vida com Deus são as transformações que Ele realiza em nós, de forma lenta e gradativa, conduzindo-nos a um nível de maturidade que se manifesta através do Fruto do Espírito.</a:t>
            </a:r>
          </a:p>
        </p:txBody>
      </p:sp>
      <p:pic>
        <p:nvPicPr>
          <p:cNvPr id="5122" name="Picture 2" descr="Verdades científicas sobre os adolescentes | Humor – Seleções Brasil">
            <a:extLst>
              <a:ext uri="{FF2B5EF4-FFF2-40B4-BE49-F238E27FC236}">
                <a16:creationId xmlns:a16="http://schemas.microsoft.com/office/drawing/2014/main" id="{4BF52F13-B2B1-42BE-9691-A16E1A3793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2976" y="3717332"/>
            <a:ext cx="4888576" cy="25729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6310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97502" y="1072280"/>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7" name="Imagem 6" descr="Interface gráfica do usuário, Site&#10;&#10;Descrição gerada automaticamente">
            <a:extLst>
              <a:ext uri="{FF2B5EF4-FFF2-40B4-BE49-F238E27FC236}">
                <a16:creationId xmlns:a16="http://schemas.microsoft.com/office/drawing/2014/main" id="{5E390518-AF89-4EA0-8423-33C96BB4D5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75" y="2094777"/>
            <a:ext cx="3544328" cy="4241229"/>
          </a:xfrm>
          <a:prstGeom prst="rect">
            <a:avLst/>
          </a:prstGeom>
          <a:ln>
            <a:noFill/>
          </a:ln>
          <a:effectLst>
            <a:outerShdw blurRad="292100" dist="139700" dir="2700000" algn="tl" rotWithShape="0">
              <a:srgbClr val="333333">
                <a:alpha val="65000"/>
              </a:srgbClr>
            </a:outerShdw>
          </a:effectLst>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8184" y="2927990"/>
            <a:ext cx="3742258" cy="3673467"/>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Desenho de rosto de pessoa&#10;&#10;Descrição gerada automaticamente com confiança baixa">
            <a:extLst>
              <a:ext uri="{FF2B5EF4-FFF2-40B4-BE49-F238E27FC236}">
                <a16:creationId xmlns:a16="http://schemas.microsoft.com/office/drawing/2014/main" id="{E33C4E3B-B16A-4F99-91E6-A345115CBD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91125" y="121602"/>
            <a:ext cx="1809750" cy="1143000"/>
          </a:xfrm>
          <a:prstGeom prst="rect">
            <a:avLst/>
          </a:prstGeom>
        </p:spPr>
      </p:pic>
    </p:spTree>
    <p:extLst>
      <p:ext uri="{BB962C8B-B14F-4D97-AF65-F5344CB8AC3E}">
        <p14:creationId xmlns:p14="http://schemas.microsoft.com/office/powerpoint/2010/main" val="35567331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27</TotalTime>
  <Words>1763</Words>
  <Application>Microsoft Office PowerPoint</Application>
  <PresentationFormat>Widescreen</PresentationFormat>
  <Paragraphs>93</Paragraphs>
  <Slides>15</Slides>
  <Notes>0</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15</vt:i4>
      </vt:variant>
    </vt:vector>
  </HeadingPairs>
  <TitlesOfParts>
    <vt:vector size="20" baseType="lpstr">
      <vt:lpstr>Arial</vt:lpstr>
      <vt:lpstr>Calibri</vt:lpstr>
      <vt:lpstr>Calibri Light</vt:lpstr>
      <vt:lpstr>Tema do Office</vt:lpstr>
      <vt:lpstr>Office Theme</vt:lpstr>
      <vt:lpstr>Lição 4 A liberdade da vida no Espírito</vt:lpstr>
      <vt:lpstr>Objetivo da lição </vt:lpstr>
      <vt:lpstr>Base Bíblica </vt:lpstr>
      <vt:lpstr>Liberdade Espiritual</vt:lpstr>
      <vt:lpstr>Introdução</vt:lpstr>
      <vt:lpstr>Apresentação do PowerPoint</vt:lpstr>
      <vt:lpstr>Apresentação do PowerPoint</vt:lpstr>
      <vt:lpstr>Atividade em Grupo</vt:lpstr>
      <vt:lpstr>Apresentação do PowerPoint</vt:lpstr>
      <vt:lpstr>1 – CONHECENDO AS VIRTUDES DO FRUTO</vt:lpstr>
      <vt:lpstr>2 – A CARNE SE OPÕE  AO ESPÍRITO</vt:lpstr>
      <vt:lpstr>3 – CRISTO NOS CHAMOU PARA LIBERDADE</vt:lpstr>
      <vt:lpstr>Apresentação do PowerPoint</vt:lpstr>
      <vt:lpstr>Conclusão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4 A liberdade da vida no Espírito</dc:title>
  <dc:creator>Julio César Pereira</dc:creator>
  <cp:lastModifiedBy>Julio César Pereira</cp:lastModifiedBy>
  <cp:revision>2</cp:revision>
  <dcterms:created xsi:type="dcterms:W3CDTF">2021-01-21T12:39:23Z</dcterms:created>
  <dcterms:modified xsi:type="dcterms:W3CDTF">2021-01-21T13:06:37Z</dcterms:modified>
</cp:coreProperties>
</file>