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4" r:id="rId3"/>
    <p:sldId id="257" r:id="rId4"/>
    <p:sldId id="298" r:id="rId5"/>
    <p:sldId id="299" r:id="rId6"/>
    <p:sldId id="258" r:id="rId7"/>
    <p:sldId id="306" r:id="rId8"/>
    <p:sldId id="262" r:id="rId9"/>
    <p:sldId id="304" r:id="rId10"/>
    <p:sldId id="308" r:id="rId11"/>
    <p:sldId id="307" r:id="rId12"/>
    <p:sldId id="305" r:id="rId13"/>
    <p:sldId id="300" r:id="rId14"/>
    <p:sldId id="278" r:id="rId15"/>
    <p:sldId id="301" r:id="rId16"/>
    <p:sldId id="302" r:id="rId17"/>
    <p:sldId id="279" r:id="rId18"/>
    <p:sldId id="285" r:id="rId19"/>
    <p:sldId id="280" r:id="rId20"/>
    <p:sldId id="303" r:id="rId21"/>
    <p:sldId id="295" r:id="rId22"/>
    <p:sldId id="296" r:id="rId23"/>
    <p:sldId id="272" r:id="rId24"/>
    <p:sldId id="288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César Pereira" initials="JCP" lastIdx="2" clrIdx="0">
    <p:extLst>
      <p:ext uri="{19B8F6BF-5375-455C-9EA6-DF929625EA0E}">
        <p15:presenceInfo xmlns:p15="http://schemas.microsoft.com/office/powerpoint/2012/main" userId="72a51f49704b9e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380" autoAdjust="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B8514-31C8-4F80-BE89-AD2673FEAC94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7AE96-3074-42CF-A52D-920C24ED0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98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01D47-B91D-41F5-8B2B-A2566FC90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ACD1A0-6D86-451E-93CB-E69A04723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320670-AE81-49B2-AFEC-830CC5FF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EF0127-AA27-4FA5-9175-A9ADBBBA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7B1B2-A4A9-4293-AA22-C1D0463B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8B1FE-5BF9-42AD-92DA-FCB46AFA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4618A7-2819-4E4E-BF07-87EA972F6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46ED9-BC48-45C3-AAE5-F8FA793A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F16FE-6D9E-4B75-8E40-C1C43553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3ABEE-866A-4461-95F6-EC30C2D1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3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6052B-5854-4A85-B8FA-859073E68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C06FF-B061-4457-88EA-749D09E50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2567A-768F-4B22-9C7F-9915D6FD4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F32E8-CC82-4C90-8645-2906F477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6AAB69-71E1-4336-992F-664AAA8C8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8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5BC6-9BD5-4636-B430-96733EA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DCB368-1894-4628-94EF-FFD476EDE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FE6F9B-54D4-4290-A237-68A3BE533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4E5C6B-C52C-4D97-874B-98C9F216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4B6A72-6537-40F1-9E0B-74F4E97C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8ED164-F2C3-4E24-ACC8-0DE3F23F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8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D4D62-AD59-49E8-8DD0-DCA49DA8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EF3541-4592-4169-BC7A-9892BBC49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926846-2EC2-4510-A879-251ADEA8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4AB670-B694-477C-91C2-2EAC8BDE5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019D1D3-C60F-4DAB-ADFF-09FCC9E1D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DD493D-1633-414B-9710-F344485D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4D586B0-DC5C-431A-8935-699097549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07F2AF-85B6-441E-A202-0E2B401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6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A40C9-F4A9-4021-9678-3B98FB65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70B912-60DD-43D7-A77A-E2A9A3AC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7A4CBA-20F5-42D4-8235-82CCE7D3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BDAA8B-755C-4D3F-BF10-325A4A93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6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3706A2-3CF4-4A8E-A912-CAA378D3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1A6751-E785-4C5E-8959-A2912258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BCE5471-851F-4247-8684-48F7B505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D9EEC-D005-4C4F-A6A0-52671D6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2A2DDC-B4FB-4085-B7DC-F09A88F4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EBD17E-A1D2-496C-9368-67D429FD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619B70-65C7-42A0-866A-EF334E84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4DE47-B9F2-4B73-8A99-A57CCF64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2FD2DB-7DA3-489E-AB1B-C0F6D1DB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5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69035-6DEE-40D7-8659-B57ACC5C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0CBA6E-6397-42E3-AF8B-EC7A3CD35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0485DD-5C79-413B-87AD-6CDE0A82B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8BA8C3-DE28-4863-9BDC-3AEF0CEF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EE666D-BE25-46E1-8DD3-B1B87896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0CA7B3-B051-4AEA-BBC4-077B0209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5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28F6C-D4B7-410A-8361-4A1A0A69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5A66E-A87F-45B3-870D-0FC35EA73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9E7092-4E98-43EF-AE54-153C54C4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0D057-9AE3-4838-A638-A2EB92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E0C1A-0A46-4B03-A61D-0640F153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72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84C4A5-F66D-42C0-94EB-DC56ECA48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31AF7A-2131-4AED-A365-B1D2C925F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13260A-CAD0-4700-9047-4B530A12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86A84-61DC-430C-BCEA-01E2936A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C1D4FC-4C40-4DD0-BB55-EEB91177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EC9B7C-4754-4D32-A47C-C200E1D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2FA64E-5C14-4EF1-8861-85F37C411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5B2BF9-D91E-4839-AE7D-03A3F140F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057A-2E25-4966-A35C-CE42141439CB}" type="datetimeFigureOut">
              <a:rPr lang="pt-BR" smtClean="0"/>
              <a:t>20/01/2021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AF049-0888-40FC-84B3-5529A4E4B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A4824-C195-4E3B-A62D-67C68AC61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4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gjst29F4Kk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jesuitas.lat/es/espiritualidad/1850-la-nueva-hermeneutica-y-el-uso-de-la-biblia-en-ejercicios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US_Navy_090806-N-2420K-006_U.S._Navy_Capt._Jeffery_Landsman,_a_professor_with_the_U.S._Naval_War_College,_discusses_an_oil_spill_scenario_with_students_at_the_Maritime_Center_of_Excellence_(MCE)_course_at_Bandari_College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dONlQVTT1R4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ptubarao.wordpress.com/tag/cordeiro-de-deus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nd/3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apoia.se/apoieoboasement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g"/><Relationship Id="rId4" Type="http://schemas.openxmlformats.org/officeDocument/2006/relationships/hyperlink" Target="https://www.youtube.com/channel/UCtqdNP9VJH8tuyVMMTJfm5g/joi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a.com.br/perguntas-biblicas/o-que-a-biblia-diz-sobre-a-educacao-de-criancas/" TargetMode="External"/><Relationship Id="rId2" Type="http://schemas.openxmlformats.org/officeDocument/2006/relationships/hyperlink" Target="https://juliocesarmedeiros.org/2019/12/14/o-que-as-brigas-dos-pais-podem-causar-na-vida-dos-filhosas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hyperlink" Target="https://www.estudosgospel.com.br/artigo-evangelico-reflexao-poesia-gospel-esboco-e-sermao/como-ser-fiel-em-tempos-modernos.html" TargetMode="External"/><Relationship Id="rId4" Type="http://schemas.openxmlformats.org/officeDocument/2006/relationships/hyperlink" Target="https://juliocesarmedeiros.org/2020/12/30/quem-foi-mardoqu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B9AD1C-52D5-4648-B823-442724BBE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703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D0145B-D3E0-4CD9-AF10-A2877B4D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733" y="285340"/>
            <a:ext cx="6274591" cy="266885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chemeClr val="bg1"/>
                </a:solidFill>
              </a:rPr>
              <a:t>LIÇÃO 4 A FIDELIDADE DO CRISTÃO AO SENHOR.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4FFB9C-B2F2-4E13-B83D-246C58F8BE05}"/>
              </a:ext>
            </a:extLst>
          </p:cNvPr>
          <p:cNvSpPr txBox="1"/>
          <p:nvPr/>
        </p:nvSpPr>
        <p:spPr>
          <a:xfrm>
            <a:off x="7858301" y="4150150"/>
            <a:ext cx="3788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Comentarista: Bispo Abner Ferreira</a:t>
            </a:r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0D4871D6-919D-4FB6-A19E-3D479BBCE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77" y="5889908"/>
            <a:ext cx="3645408" cy="68275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B8C9324-9367-495D-B185-AE28D9E84060}"/>
              </a:ext>
            </a:extLst>
          </p:cNvPr>
          <p:cNvSpPr txBox="1"/>
          <p:nvPr/>
        </p:nvSpPr>
        <p:spPr>
          <a:xfrm>
            <a:off x="7270596" y="3429000"/>
            <a:ext cx="476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</a:rPr>
              <a:t>1º Trimestre de 2021</a:t>
            </a:r>
          </a:p>
        </p:txBody>
      </p:sp>
    </p:spTree>
    <p:extLst>
      <p:ext uri="{BB962C8B-B14F-4D97-AF65-F5344CB8AC3E}">
        <p14:creationId xmlns:p14="http://schemas.microsoft.com/office/powerpoint/2010/main" val="404726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44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55F281-13BC-40F1-BECE-1ABB5DC1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329" y="2074362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Assista a vídeo aula do Pr. Júlio César aqui</a:t>
            </a:r>
          </a:p>
        </p:txBody>
      </p:sp>
      <p:pic>
        <p:nvPicPr>
          <p:cNvPr id="10" name="Imagem 9" descr="Uma imagem contendo Diagrama&#10;&#10;Descrição gerada automaticamente">
            <a:extLst>
              <a:ext uri="{FF2B5EF4-FFF2-40B4-BE49-F238E27FC236}">
                <a16:creationId xmlns:a16="http://schemas.microsoft.com/office/drawing/2014/main" id="{020AF878-1677-4E32-B73C-46146555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pic>
        <p:nvPicPr>
          <p:cNvPr id="6" name="Mídia Online 5" title="Lição 4 a fidelidade do cristão ao Senhor EBD Betel 1º tri 2021">
            <a:hlinkClick r:id="" action="ppaction://media"/>
            <a:extLst>
              <a:ext uri="{FF2B5EF4-FFF2-40B4-BE49-F238E27FC236}">
                <a16:creationId xmlns:a16="http://schemas.microsoft.com/office/drawing/2014/main" id="{A3A2B1C0-0FE9-490E-9AE9-7466C69DF41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88022" y="2858989"/>
            <a:ext cx="5047715" cy="2852152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7BCB586-17DF-4A3A-99CF-4048FCCC9342}"/>
              </a:ext>
            </a:extLst>
          </p:cNvPr>
          <p:cNvSpPr/>
          <p:nvPr/>
        </p:nvSpPr>
        <p:spPr>
          <a:xfrm>
            <a:off x="3028289" y="4257069"/>
            <a:ext cx="2013557" cy="43489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7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ECA55478-60D4-42DA-96A2-C7E1B6E1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Pré-textual</a:t>
            </a: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1274229" y="3835383"/>
            <a:ext cx="9833548" cy="269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0000"/>
                </a:solidFill>
              </a:rPr>
              <a:t>Ester 3:1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0000"/>
                </a:solidFill>
              </a:rPr>
              <a:t>(1)  Depois destas coisas o rei Assuero engrandeceu a Hamã, filho de </a:t>
            </a:r>
            <a:r>
              <a:rPr lang="pt-BR" sz="3600" b="1" dirty="0" err="1">
                <a:solidFill>
                  <a:srgbClr val="000000"/>
                </a:solidFill>
              </a:rPr>
              <a:t>Hamedata</a:t>
            </a:r>
            <a:r>
              <a:rPr lang="pt-BR" sz="3600" b="1" dirty="0">
                <a:solidFill>
                  <a:srgbClr val="000000"/>
                </a:solidFill>
              </a:rPr>
              <a:t>, </a:t>
            </a:r>
            <a:r>
              <a:rPr lang="pt-BR" sz="3600" b="1" dirty="0" err="1">
                <a:solidFill>
                  <a:srgbClr val="000000"/>
                </a:solidFill>
              </a:rPr>
              <a:t>agagita</a:t>
            </a:r>
            <a:r>
              <a:rPr lang="pt-BR" sz="3600" b="1" dirty="0">
                <a:solidFill>
                  <a:srgbClr val="000000"/>
                </a:solidFill>
              </a:rPr>
              <a:t>, e o exaltou, e pós o seu assento acima de todos os príncipes que estavam com ele.</a:t>
            </a:r>
          </a:p>
        </p:txBody>
      </p:sp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17129C2B-193F-4FC4-8C4A-1E4FAE019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-1170321" y="2730053"/>
            <a:ext cx="8410595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</p:spTree>
    <p:extLst>
      <p:ext uri="{BB962C8B-B14F-4D97-AF65-F5344CB8AC3E}">
        <p14:creationId xmlns:p14="http://schemas.microsoft.com/office/powerpoint/2010/main" val="288640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2CAF52A-FC07-4005-82E9-A41A51E52D11}"/>
              </a:ext>
            </a:extLst>
          </p:cNvPr>
          <p:cNvSpPr txBox="1"/>
          <p:nvPr/>
        </p:nvSpPr>
        <p:spPr>
          <a:xfrm>
            <a:off x="459058" y="1948437"/>
            <a:ext cx="4176365" cy="2664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Espírito Santo nos auxilia a permanecermos fiéis ao Senhor em todo o tempo</a:t>
            </a:r>
          </a:p>
        </p:txBody>
      </p:sp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9058" y="208708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Verdade Aplicada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CEC055C-756A-42FE-9232-8FA9F3BF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1927655"/>
            <a:ext cx="73342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Rede com pinos">
            <a:extLst>
              <a:ext uri="{FF2B5EF4-FFF2-40B4-BE49-F238E27FC236}">
                <a16:creationId xmlns:a16="http://schemas.microsoft.com/office/drawing/2014/main" id="{BFCA9B9E-C5A3-4C78-902F-51460565B0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6" r="19592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B27BBB-5CA6-4E6A-ABC0-E461BA4E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350" marR="635" indent="-6350">
              <a:spcAft>
                <a:spcPts val="0"/>
              </a:spcAft>
            </a:pPr>
            <a:r>
              <a:rPr lang="en-US">
                <a:solidFill>
                  <a:srgbClr val="000000"/>
                </a:solidFill>
              </a:rPr>
              <a:t>Objetivos da lição: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821855-A4CE-4B75-A7D4-6D6786D07482}"/>
              </a:ext>
            </a:extLst>
          </p:cNvPr>
          <p:cNvSpPr txBox="1"/>
          <p:nvPr/>
        </p:nvSpPr>
        <p:spPr>
          <a:xfrm>
            <a:off x="804997" y="2272143"/>
            <a:ext cx="4706803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lnSpc>
                <a:spcPct val="103000"/>
              </a:lnSpc>
              <a:spcAft>
                <a:spcPts val="0"/>
              </a:spcAft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Falar sobre a luta diária do cristão. 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3000"/>
              </a:lnSpc>
              <a:spcAft>
                <a:spcPts val="0"/>
              </a:spcAft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Ensinar que a nossa fé é testada a todo o momento.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635" lvl="0" indent="-342900">
              <a:lnSpc>
                <a:spcPct val="103000"/>
              </a:lnSpc>
              <a:spcAft>
                <a:spcPts val="850"/>
              </a:spcAft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Mostrar que há esperança em meio à adversidade.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5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0AC0A3D-0998-4C9E-B398-7905090E3C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732" r="24830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ECF9FCD-B812-4805-B18F-25CB27DE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000000"/>
                </a:solidFill>
                <a:effectLst/>
              </a:rPr>
              <a:t>TEXTO BÍBLICO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A5DA256-BE6F-4715-88F3-165B4289CC17}"/>
              </a:ext>
            </a:extLst>
          </p:cNvPr>
          <p:cNvSpPr txBox="1"/>
          <p:nvPr/>
        </p:nvSpPr>
        <p:spPr>
          <a:xfrm>
            <a:off x="804997" y="2272143"/>
            <a:ext cx="4706803" cy="37888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</a:rPr>
              <a:t>Ester 3:2-4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</a:rPr>
              <a:t>(2)  E todos os servos do rei, que estavam à porta do rei, se inclinavam e se prostravam perante Hamã; porque assim tinha ordenado o rei acerca dele; porém Mardoqueu não se inclinava nem se prostrava.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</a:rPr>
              <a:t>(3)  Então os servos do rei, que estavam à porta do rei, disseram a Mardoqueu: Por que transgride o mandado do rei?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</a:rPr>
              <a:t>(4)  Sucedeu, pois, que, dizendo-lhe eles isto, dia após dia, e não lhes dando ele ouvidos, o fizeram saber a Hamã, para verem se as palavras de Mardoqueu se sustentariam, porque ele lhes tinha declarado que era judeu.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solidFill>
                <a:srgbClr val="000000"/>
              </a:solidFill>
            </a:endParaRPr>
          </a:p>
        </p:txBody>
      </p:sp>
      <p:pic>
        <p:nvPicPr>
          <p:cNvPr id="43" name="Imagem 42" descr="Uma imagem contendo Diagrama&#10;&#10;Descrição gerada automaticamente">
            <a:extLst>
              <a:ext uri="{FF2B5EF4-FFF2-40B4-BE49-F238E27FC236}">
                <a16:creationId xmlns:a16="http://schemas.microsoft.com/office/drawing/2014/main" id="{A3351CA6-1FE2-4882-B1F9-83F0ED071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97348"/>
            <a:ext cx="1244819" cy="109575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2F94E4F-869C-42CC-96AD-E4AF1EC00937}"/>
              </a:ext>
            </a:extLst>
          </p:cNvPr>
          <p:cNvSpPr txBox="1"/>
          <p:nvPr/>
        </p:nvSpPr>
        <p:spPr>
          <a:xfrm>
            <a:off x="9586495" y="6657945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s://jesuitas.lat/es/espiritualidad/1850-la-nueva-hermeneutica-y-el-uso-de-la-biblia-en-ejercici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3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Introdução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B61599-3C20-4020-B54B-9CAC5AE14B9D}"/>
              </a:ext>
            </a:extLst>
          </p:cNvPr>
          <p:cNvSpPr txBox="1"/>
          <p:nvPr/>
        </p:nvSpPr>
        <p:spPr>
          <a:xfrm>
            <a:off x="1424904" y="2494450"/>
            <a:ext cx="4053545" cy="3563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O tema desta lição é: A fidelidade do cristão ao Senhor.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 Nesta lição que nossa confiança deve estar pautada em Deus acima de tudo. Iremos aprender que o Senhor transforma as perseguições em bênçãos para nossa vida, pois em tudo Ele tem propósito.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11480F7-B058-492A-AF95-CF2DF54F5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" r="1022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8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1D26C9-3CBA-48FC-B6B5-F1F5D0953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248" r="16337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B044A8-48A5-419C-B6EA-1B4A5E29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Subsidio ao professor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F7B7E1-2E60-4448-B247-AC95FA7648EA}"/>
              </a:ext>
            </a:extLst>
          </p:cNvPr>
          <p:cNvSpPr txBox="1"/>
          <p:nvPr/>
        </p:nvSpPr>
        <p:spPr>
          <a:xfrm>
            <a:off x="9739085" y="6657945"/>
            <a:ext cx="245291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://commons.wikimedia.org/wiki/File:US_Navy_090806-N-2420K-006_U.S._Navy_Capt._Jeffery_Landsman,_a_professor_with_the_U.S._Naval_War_College,_discusses_an_oil_spill_scenario_with_students_at_the_Maritime_Center_of_Excellence_(MCE)_course_at_Bandari_College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Autor Desconhecido está licenciado em 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kumimoji="0" lang="pt-BR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983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29007-2ECF-4909-B174-6DB074907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95371" cy="13967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A lição de hoje trata sobre Fidelidade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A4A313-3D55-4D62-A407-5A082C089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71885"/>
            <a:ext cx="7858125" cy="35909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99E2F36-E1DD-42AF-ACE9-FB4CBB1F1DCD}"/>
              </a:ext>
            </a:extLst>
          </p:cNvPr>
          <p:cNvSpPr txBox="1"/>
          <p:nvPr/>
        </p:nvSpPr>
        <p:spPr>
          <a:xfrm>
            <a:off x="926275" y="21494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Definição: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500A3B-8991-43D5-8166-300726AC9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042" y="365125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Homem de negócios inglês">
            <a:extLst>
              <a:ext uri="{FF2B5EF4-FFF2-40B4-BE49-F238E27FC236}">
                <a16:creationId xmlns:a16="http://schemas.microsoft.com/office/drawing/2014/main" id="{ED3ADBA3-9BE7-49B1-A292-CE90B4342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53049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01CCD8D-8364-433B-A984-388A1D1D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094" y="231446"/>
            <a:ext cx="3789556" cy="126295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Como Ser fiel?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B5CB84-9882-45FD-ACDF-06E432A0E13B}"/>
              </a:ext>
            </a:extLst>
          </p:cNvPr>
          <p:cNvSpPr txBox="1"/>
          <p:nvPr/>
        </p:nvSpPr>
        <p:spPr>
          <a:xfrm>
            <a:off x="323857" y="1494399"/>
            <a:ext cx="571685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Finalmente a pergunta soa no ar: “ Como ser fiel em tempos modernos? “, diante desses exemplos podemos concluir assim: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· Ser fiel é ser Leal a Deus.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· Ser fiel é ser constante na Obra.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· Ser fiel é ser íntegro de caráter.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pt-BR" sz="1800" dirty="0">
                <a:effectLst/>
                <a:latin typeface="Calibri" panose="020F0502020204030204" pitchFamily="34" charset="0"/>
              </a:rPr>
              <a:t>O tempo moderno nos é um grande desafio de permanecermos leais ao Deus eterno, então, precisamos reassumir compromissos com Deus, reavaliar nosso comportamento diante dos desafios deste tempo.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2C4C952-A8DB-4425-8B92-37CDD4A96DD9}"/>
              </a:ext>
            </a:extLst>
          </p:cNvPr>
          <p:cNvSpPr txBox="1"/>
          <p:nvPr/>
        </p:nvSpPr>
        <p:spPr>
          <a:xfrm>
            <a:off x="6288914" y="486888"/>
            <a:ext cx="3413226" cy="1981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Deus procura:</a:t>
            </a:r>
          </a:p>
          <a:p>
            <a:r>
              <a:rPr lang="pt-BR" sz="2400" dirty="0"/>
              <a:t>- FIEL: </a:t>
            </a:r>
            <a:r>
              <a:rPr lang="pt-BR" sz="2400" dirty="0" err="1"/>
              <a:t>Sl</a:t>
            </a:r>
            <a:r>
              <a:rPr lang="pt-BR" sz="2400" dirty="0"/>
              <a:t>. 101.6.</a:t>
            </a:r>
          </a:p>
          <a:p>
            <a:r>
              <a:rPr lang="pt-BR" sz="2400" dirty="0"/>
              <a:t>- SERVO FIEL: Mt.24.45.</a:t>
            </a:r>
          </a:p>
          <a:p>
            <a:r>
              <a:rPr lang="pt-BR" sz="2400" dirty="0"/>
              <a:t>- LÍDERES, MINISTROS, OBREIROS FIEL: II Tm.2.2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331359E-F802-4704-9B64-09C971362034}"/>
              </a:ext>
            </a:extLst>
          </p:cNvPr>
          <p:cNvSpPr txBox="1"/>
          <p:nvPr/>
        </p:nvSpPr>
        <p:spPr>
          <a:xfrm>
            <a:off x="466072" y="4767399"/>
            <a:ext cx="4903748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Atitudes para manter-se fiel nestes tempos –</a:t>
            </a:r>
          </a:p>
          <a:p>
            <a:r>
              <a:rPr lang="pt-BR" dirty="0"/>
              <a:t>- “Orando em todo tempo...” Ef.6.18</a:t>
            </a:r>
          </a:p>
          <a:p>
            <a:r>
              <a:rPr lang="pt-BR" dirty="0"/>
              <a:t>- “Meditando na Palavra...” Guardando a “Palavra “ Sl.119.11 ; SL.119.34,35</a:t>
            </a:r>
          </a:p>
          <a:p>
            <a:r>
              <a:rPr lang="pt-BR" dirty="0"/>
              <a:t>- “Santificando...” I Tess.4.3 parte a , ITess.4.7 , Ef.5.26,27</a:t>
            </a:r>
          </a:p>
        </p:txBody>
      </p:sp>
      <p:pic>
        <p:nvPicPr>
          <p:cNvPr id="12" name="Imagem 11" descr="Mulher de negócio apontando">
            <a:extLst>
              <a:ext uri="{FF2B5EF4-FFF2-40B4-BE49-F238E27FC236}">
                <a16:creationId xmlns:a16="http://schemas.microsoft.com/office/drawing/2014/main" id="{F1BB38C5-754B-4FE1-B19D-596C703EC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215" y="4519768"/>
            <a:ext cx="1106272" cy="2249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96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7D4770-E68F-49AE-A3BA-94E3D9A1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93" y="246442"/>
            <a:ext cx="10515600" cy="135817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/>
              <a:t>Exemplo de fidelidade no Novo Testamento: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0B91994-16E6-4335-B785-5265898E19B5}"/>
              </a:ext>
            </a:extLst>
          </p:cNvPr>
          <p:cNvSpPr txBox="1"/>
          <p:nvPr/>
        </p:nvSpPr>
        <p:spPr>
          <a:xfrm>
            <a:off x="309893" y="1533245"/>
            <a:ext cx="9599341" cy="5078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 Estevão: At.6. 8.</a:t>
            </a:r>
          </a:p>
          <a:p>
            <a:r>
              <a:rPr lang="pt-BR" dirty="0"/>
              <a:t>O exemplo da vida de Estevão nos confere grandes lições, de ser fiel e como viver em fidelidade. A capítulo 6, mostra os requisitos para identificar aqueles que podem fazer diferença no mundo da sua época.</a:t>
            </a:r>
          </a:p>
          <a:p>
            <a:endParaRPr lang="pt-BR" dirty="0"/>
          </a:p>
          <a:p>
            <a:r>
              <a:rPr lang="pt-BR" dirty="0"/>
              <a:t>Segue requisitos:</a:t>
            </a:r>
          </a:p>
          <a:p>
            <a:r>
              <a:rPr lang="pt-BR" dirty="0"/>
              <a:t>A – </a:t>
            </a:r>
            <a:r>
              <a:rPr lang="pt-BR" dirty="0">
                <a:solidFill>
                  <a:schemeClr val="accent4"/>
                </a:solidFill>
              </a:rPr>
              <a:t>Boa reputação: </a:t>
            </a:r>
            <a:r>
              <a:rPr lang="pt-BR" dirty="0"/>
              <a:t>Renome ou prestígio</a:t>
            </a:r>
          </a:p>
          <a:p>
            <a:r>
              <a:rPr lang="pt-BR" dirty="0"/>
              <a:t>B – </a:t>
            </a:r>
            <a:r>
              <a:rPr lang="pt-BR" dirty="0">
                <a:solidFill>
                  <a:schemeClr val="accent4"/>
                </a:solidFill>
              </a:rPr>
              <a:t>Cheio do Espírito Santo </a:t>
            </a:r>
            <a:r>
              <a:rPr lang="pt-BR" dirty="0"/>
              <a:t>- At 1.8 ; At.6.10</a:t>
            </a:r>
          </a:p>
          <a:p>
            <a:r>
              <a:rPr lang="pt-BR" dirty="0"/>
              <a:t>C – </a:t>
            </a:r>
            <a:r>
              <a:rPr lang="pt-BR" dirty="0">
                <a:solidFill>
                  <a:schemeClr val="accent4"/>
                </a:solidFill>
              </a:rPr>
              <a:t>Sabedoria </a:t>
            </a:r>
            <a:r>
              <a:rPr lang="pt-BR" dirty="0"/>
              <a:t>- Tiago 3.17.</a:t>
            </a:r>
          </a:p>
          <a:p>
            <a:endParaRPr lang="pt-BR" dirty="0"/>
          </a:p>
          <a:p>
            <a:r>
              <a:rPr lang="pt-BR" dirty="0"/>
              <a:t>A fidelidade e confiança em Deus e o vigor com que Estevão defendia a Fé, o amor a verdade e sua disposição, denotam que para permanecer fiel é preciso batalhar pela fé que nos foi dada (Jd. Vers.3). No mundo em que vivemos, as pessoas estão valorizando a vida em detrimento a fidelidade a Deus, esquecendo que a vida pertence ao PAI Celestial.</a:t>
            </a:r>
          </a:p>
          <a:p>
            <a:endParaRPr lang="pt-BR" dirty="0"/>
          </a:p>
          <a:p>
            <a:r>
              <a:rPr lang="pt-BR" dirty="0"/>
              <a:t>Estevão nos ensina que ser fiel significa além de defender a fé, está pronto pra perder a vida aqui, Jesus já declarava está verdade (Mt.1..24,25), então, o que restava agora, a visão da Glória (At.7.55,56).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576676-B0FE-418F-83B9-FA273B517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741" y="2381497"/>
            <a:ext cx="333375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09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E72C0E-BA93-4F61-AC85-53B95AC3F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Para Saber mais!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F385478-B91F-4F37-A9F5-EE2A73263D24}"/>
              </a:ext>
            </a:extLst>
          </p:cNvPr>
          <p:cNvSpPr txBox="1"/>
          <p:nvPr/>
        </p:nvSpPr>
        <p:spPr>
          <a:xfrm>
            <a:off x="640080" y="2872899"/>
            <a:ext cx="4243589" cy="39668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/>
              <a:t>Hamã</a:t>
            </a:r>
            <a:r>
              <a:rPr lang="en-US" sz="1900" dirty="0"/>
              <a:t> </a:t>
            </a:r>
            <a:r>
              <a:rPr lang="en-US" sz="1900" dirty="0" err="1"/>
              <a:t>fazia</a:t>
            </a:r>
            <a:r>
              <a:rPr lang="en-US" sz="1900" dirty="0"/>
              <a:t> </a:t>
            </a:r>
            <a:r>
              <a:rPr lang="en-US" sz="1900" dirty="0" err="1"/>
              <a:t>parte</a:t>
            </a:r>
            <a:r>
              <a:rPr lang="en-US" sz="1900" dirty="0"/>
              <a:t> de um </a:t>
            </a:r>
            <a:r>
              <a:rPr lang="en-US" sz="1900" dirty="0" err="1"/>
              <a:t>povo</a:t>
            </a:r>
            <a:r>
              <a:rPr lang="en-US" sz="1900" dirty="0"/>
              <a:t> que </a:t>
            </a:r>
            <a:r>
              <a:rPr lang="en-US" sz="1900" dirty="0" err="1"/>
              <a:t>foi</a:t>
            </a:r>
            <a:r>
              <a:rPr lang="en-US" sz="1900" dirty="0"/>
              <a:t> o </a:t>
            </a:r>
            <a:r>
              <a:rPr lang="en-US" sz="1900" dirty="0" err="1"/>
              <a:t>primeiro</a:t>
            </a:r>
            <a:r>
              <a:rPr lang="en-US" sz="1900" dirty="0"/>
              <a:t> a </a:t>
            </a:r>
            <a:r>
              <a:rPr lang="en-US" sz="1900" dirty="0" err="1"/>
              <a:t>atacar</a:t>
            </a:r>
            <a:r>
              <a:rPr lang="en-US" sz="1900" dirty="0"/>
              <a:t> </a:t>
            </a:r>
            <a:r>
              <a:rPr lang="en-US" sz="1900" dirty="0" err="1"/>
              <a:t>os</a:t>
            </a:r>
            <a:r>
              <a:rPr lang="en-US" sz="1900" dirty="0"/>
              <a:t> </a:t>
            </a:r>
            <a:r>
              <a:rPr lang="en-US" sz="1900" dirty="0" err="1"/>
              <a:t>israelitas</a:t>
            </a:r>
            <a:r>
              <a:rPr lang="en-US" sz="1900" dirty="0"/>
              <a:t>, </a:t>
            </a:r>
            <a:r>
              <a:rPr lang="en-US" sz="1900" dirty="0" err="1"/>
              <a:t>quando</a:t>
            </a:r>
            <a:r>
              <a:rPr lang="en-US" sz="1900" dirty="0"/>
              <a:t> </a:t>
            </a:r>
            <a:r>
              <a:rPr lang="en-US" sz="1900" dirty="0" err="1"/>
              <a:t>eles</a:t>
            </a:r>
            <a:r>
              <a:rPr lang="en-US" sz="1900" dirty="0"/>
              <a:t> </a:t>
            </a:r>
            <a:r>
              <a:rPr lang="en-US" sz="1900" dirty="0" err="1"/>
              <a:t>estavam</a:t>
            </a:r>
            <a:r>
              <a:rPr lang="en-US" sz="1900" dirty="0"/>
              <a:t> </a:t>
            </a:r>
            <a:r>
              <a:rPr lang="en-US" sz="1900" dirty="0" err="1"/>
              <a:t>saindo</a:t>
            </a:r>
            <a:r>
              <a:rPr lang="en-US" sz="1900" dirty="0"/>
              <a:t> da </a:t>
            </a:r>
            <a:r>
              <a:rPr lang="en-US" sz="1900" dirty="0" err="1"/>
              <a:t>escravidão</a:t>
            </a:r>
            <a:r>
              <a:rPr lang="en-US" sz="1900" dirty="0"/>
              <a:t> do </a:t>
            </a:r>
            <a:r>
              <a:rPr lang="en-US" sz="1900" dirty="0" err="1"/>
              <a:t>Egito</a:t>
            </a:r>
            <a:r>
              <a:rPr lang="en-US" sz="1900" dirty="0"/>
              <a:t> </a:t>
            </a:r>
            <a:r>
              <a:rPr lang="en-US" sz="1900" dirty="0" err="1"/>
              <a:t>rumo</a:t>
            </a:r>
            <a:r>
              <a:rPr lang="en-US" sz="1900" dirty="0"/>
              <a:t> a Terra </a:t>
            </a:r>
            <a:r>
              <a:rPr lang="en-US" sz="1900" dirty="0" err="1"/>
              <a:t>Prometida</a:t>
            </a:r>
            <a:r>
              <a:rPr lang="en-US" sz="1900" dirty="0"/>
              <a:t>. </a:t>
            </a:r>
            <a:r>
              <a:rPr lang="en-US" sz="1900" dirty="0" err="1"/>
              <a:t>Foi</a:t>
            </a:r>
            <a:r>
              <a:rPr lang="en-US" sz="1900" dirty="0"/>
              <a:t> </a:t>
            </a:r>
            <a:r>
              <a:rPr lang="en-US" sz="1900" dirty="0" err="1"/>
              <a:t>uma</a:t>
            </a:r>
            <a:r>
              <a:rPr lang="en-US" sz="1900" dirty="0"/>
              <a:t> </a:t>
            </a:r>
            <a:r>
              <a:rPr lang="en-US" sz="1900" dirty="0" err="1"/>
              <a:t>ofensiva</a:t>
            </a:r>
            <a:r>
              <a:rPr lang="en-US" sz="1900" dirty="0"/>
              <a:t> </a:t>
            </a:r>
            <a:r>
              <a:rPr lang="en-US" sz="1900" dirty="0" err="1"/>
              <a:t>covarde</a:t>
            </a:r>
            <a:r>
              <a:rPr lang="en-US" sz="1900" dirty="0"/>
              <a:t> </a:t>
            </a:r>
            <a:r>
              <a:rPr lang="en-US" sz="1900" dirty="0" err="1"/>
              <a:t>sobre</a:t>
            </a:r>
            <a:r>
              <a:rPr lang="en-US" sz="1900" dirty="0"/>
              <a:t> a </a:t>
            </a:r>
            <a:r>
              <a:rPr lang="en-US" sz="1900" dirty="0" err="1"/>
              <a:t>nação</a:t>
            </a:r>
            <a:r>
              <a:rPr lang="en-US" sz="1900" dirty="0"/>
              <a:t> que </a:t>
            </a:r>
            <a:r>
              <a:rPr lang="en-US" sz="1900" dirty="0" err="1"/>
              <a:t>acabara</a:t>
            </a:r>
            <a:r>
              <a:rPr lang="en-US" sz="1900" dirty="0"/>
              <a:t> de </a:t>
            </a:r>
            <a:r>
              <a:rPr lang="en-US" sz="1900" dirty="0" err="1"/>
              <a:t>recuperar</a:t>
            </a:r>
            <a:r>
              <a:rPr lang="en-US" sz="1900" dirty="0"/>
              <a:t> a </a:t>
            </a:r>
            <a:r>
              <a:rPr lang="en-US" sz="1900" dirty="0" err="1"/>
              <a:t>liberdade</a:t>
            </a:r>
            <a:r>
              <a:rPr lang="en-US" sz="1900" dirty="0"/>
              <a:t>, </a:t>
            </a:r>
            <a:r>
              <a:rPr lang="en-US" sz="1900" dirty="0" err="1"/>
              <a:t>após</a:t>
            </a:r>
            <a:r>
              <a:rPr lang="en-US" sz="1900" dirty="0"/>
              <a:t> </a:t>
            </a:r>
            <a:r>
              <a:rPr lang="en-US" sz="1900" dirty="0" err="1"/>
              <a:t>séculos</a:t>
            </a:r>
            <a:r>
              <a:rPr lang="en-US" sz="1900" dirty="0"/>
              <a:t> de </a:t>
            </a:r>
            <a:r>
              <a:rPr lang="en-US" sz="1900" dirty="0" err="1"/>
              <a:t>cativeiro</a:t>
            </a:r>
            <a:r>
              <a:rPr lang="en-US" sz="1900" dirty="0"/>
              <a:t> e de </a:t>
            </a:r>
            <a:r>
              <a:rPr lang="en-US" sz="1900" dirty="0" err="1"/>
              <a:t>sofrimento</a:t>
            </a:r>
            <a:r>
              <a:rPr lang="en-US" sz="1900" dirty="0"/>
              <a:t>. Este </a:t>
            </a:r>
            <a:r>
              <a:rPr lang="en-US" sz="1900" dirty="0" err="1"/>
              <a:t>embate</a:t>
            </a:r>
            <a:r>
              <a:rPr lang="en-US" sz="1900" dirty="0"/>
              <a:t> se </a:t>
            </a:r>
            <a:r>
              <a:rPr lang="en-US" sz="1900" dirty="0" err="1"/>
              <a:t>deu</a:t>
            </a:r>
            <a:r>
              <a:rPr lang="en-US" sz="1900" dirty="0"/>
              <a:t> </a:t>
            </a:r>
            <a:r>
              <a:rPr lang="en-US" sz="1900" dirty="0" err="1"/>
              <a:t>em</a:t>
            </a:r>
            <a:r>
              <a:rPr lang="en-US" sz="1900" dirty="0"/>
              <a:t> </a:t>
            </a:r>
            <a:r>
              <a:rPr lang="en-US" sz="1900" dirty="0" err="1"/>
              <a:t>Refidim</a:t>
            </a:r>
            <a:r>
              <a:rPr lang="en-US" sz="1900" dirty="0"/>
              <a:t>, </a:t>
            </a:r>
            <a:r>
              <a:rPr lang="en-US" sz="1900" dirty="0" err="1"/>
              <a:t>perto</a:t>
            </a:r>
            <a:r>
              <a:rPr lang="en-US" sz="1900" dirty="0"/>
              <a:t> do monte Sinai. Como </a:t>
            </a:r>
            <a:r>
              <a:rPr lang="en-US" sz="1900" dirty="0" err="1"/>
              <a:t>consequência</a:t>
            </a:r>
            <a:r>
              <a:rPr lang="en-US" sz="1900" dirty="0"/>
              <a:t>, o Senhor </a:t>
            </a:r>
            <a:r>
              <a:rPr lang="en-US" sz="1900" dirty="0" err="1"/>
              <a:t>estabeleceu</a:t>
            </a:r>
            <a:r>
              <a:rPr lang="en-US" sz="1900" dirty="0"/>
              <a:t> que </a:t>
            </a:r>
            <a:r>
              <a:rPr lang="en-US" sz="1900" dirty="0" err="1"/>
              <a:t>os</a:t>
            </a:r>
            <a:r>
              <a:rPr lang="en-US" sz="1900" dirty="0"/>
              <a:t> </a:t>
            </a:r>
            <a:r>
              <a:rPr lang="en-US" sz="1900" dirty="0" err="1"/>
              <a:t>amalequitas</a:t>
            </a:r>
            <a:r>
              <a:rPr lang="en-US" sz="1900" dirty="0"/>
              <a:t> por </a:t>
            </a:r>
            <a:r>
              <a:rPr lang="en-US" sz="1900" dirty="0" err="1"/>
              <a:t>fim</a:t>
            </a:r>
            <a:r>
              <a:rPr lang="en-US" sz="1900" dirty="0"/>
              <a:t>, </a:t>
            </a:r>
            <a:r>
              <a:rPr lang="en-US" sz="1900" dirty="0" err="1"/>
              <a:t>seriam</a:t>
            </a:r>
            <a:r>
              <a:rPr lang="en-US" sz="1900" dirty="0"/>
              <a:t> </a:t>
            </a:r>
            <a:r>
              <a:rPr lang="en-US" sz="1900" dirty="0" err="1"/>
              <a:t>extintos</a:t>
            </a:r>
            <a:r>
              <a:rPr lang="en-US" sz="1900" dirty="0"/>
              <a:t> (Êx.17.14 – 16; Nm.24.20; Dt.25.17 – 19).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Por </a:t>
            </a:r>
            <a:r>
              <a:rPr lang="en-US" sz="1900" dirty="0" err="1"/>
              <a:t>isto</a:t>
            </a:r>
            <a:r>
              <a:rPr lang="en-US" sz="1900" dirty="0"/>
              <a:t> </a:t>
            </a:r>
            <a:r>
              <a:rPr lang="en-US" sz="1900" dirty="0" err="1"/>
              <a:t>havia</a:t>
            </a:r>
            <a:r>
              <a:rPr lang="en-US" sz="1900" dirty="0"/>
              <a:t> </a:t>
            </a:r>
            <a:r>
              <a:rPr lang="en-US" sz="1900" dirty="0" err="1"/>
              <a:t>uma</a:t>
            </a:r>
            <a:r>
              <a:rPr lang="en-US" sz="1900" dirty="0"/>
              <a:t> </a:t>
            </a:r>
            <a:r>
              <a:rPr lang="en-US" sz="1900" dirty="0" err="1"/>
              <a:t>rixa</a:t>
            </a:r>
            <a:r>
              <a:rPr lang="en-US" sz="1900" dirty="0"/>
              <a:t> entre </a:t>
            </a:r>
            <a:r>
              <a:rPr lang="en-US" sz="1900" dirty="0" err="1"/>
              <a:t>Hamã</a:t>
            </a:r>
            <a:r>
              <a:rPr lang="en-US" sz="1900" dirty="0"/>
              <a:t> e </a:t>
            </a:r>
            <a:r>
              <a:rPr lang="en-US" sz="1900" dirty="0" err="1"/>
              <a:t>Mardoqueu</a:t>
            </a:r>
            <a:r>
              <a:rPr lang="en-US" sz="1900" dirty="0"/>
              <a:t> por causa das </a:t>
            </a:r>
            <a:r>
              <a:rPr lang="en-US" sz="1900" dirty="0" err="1"/>
              <a:t>etnias</a:t>
            </a:r>
            <a:r>
              <a:rPr lang="en-US" sz="1900" dirty="0"/>
              <a:t> que </a:t>
            </a:r>
            <a:r>
              <a:rPr lang="en-US" sz="1900" dirty="0" err="1"/>
              <a:t>eram</a:t>
            </a:r>
            <a:r>
              <a:rPr lang="en-US" sz="1900" dirty="0"/>
              <a:t>  </a:t>
            </a:r>
            <a:r>
              <a:rPr lang="en-US" sz="1900" dirty="0" err="1"/>
              <a:t>inimigas</a:t>
            </a:r>
            <a:endParaRPr lang="en-US" sz="1900" dirty="0"/>
          </a:p>
        </p:txBody>
      </p:sp>
      <p:pic>
        <p:nvPicPr>
          <p:cNvPr id="5" name="Imagem 4" descr="Mulher atlética com polegares para cima animada">
            <a:extLst>
              <a:ext uri="{FF2B5EF4-FFF2-40B4-BE49-F238E27FC236}">
                <a16:creationId xmlns:a16="http://schemas.microsoft.com/office/drawing/2014/main" id="{43CD62E5-072E-430C-9900-79A05FD0C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1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A5ACB9A-B0E5-4B85-B616-BAAFCBF06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2E88C85-0C12-45AB-AB38-7DD8508C1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6" cy="6858000"/>
            <a:chOff x="1" y="0"/>
            <a:chExt cx="12191996" cy="6858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42F1C99-DC89-4C0E-9645-78ED266B8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9EB5FB3-6DE8-43D7-9A37-2E1189B12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21CD0CBD-C727-43F9-BDFE-34D6D1A97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551875"/>
          </a:xfrm>
          <a:custGeom>
            <a:avLst/>
            <a:gdLst>
              <a:gd name="connsiteX0" fmla="*/ 0 w 12191999"/>
              <a:gd name="connsiteY0" fmla="*/ 0 h 6551875"/>
              <a:gd name="connsiteX1" fmla="*/ 12191999 w 12191999"/>
              <a:gd name="connsiteY1" fmla="*/ 0 h 6551875"/>
              <a:gd name="connsiteX2" fmla="*/ 12191999 w 12191999"/>
              <a:gd name="connsiteY2" fmla="*/ 6181404 h 6551875"/>
              <a:gd name="connsiteX3" fmla="*/ 12190147 w 12191999"/>
              <a:gd name="connsiteY3" fmla="*/ 6181361 h 6551875"/>
              <a:gd name="connsiteX4" fmla="*/ 12129821 w 12191999"/>
              <a:gd name="connsiteY4" fmla="*/ 6173424 h 6551875"/>
              <a:gd name="connsiteX5" fmla="*/ 12077433 w 12191999"/>
              <a:gd name="connsiteY5" fmla="*/ 6162311 h 6551875"/>
              <a:gd name="connsiteX6" fmla="*/ 12031397 w 12191999"/>
              <a:gd name="connsiteY6" fmla="*/ 6148023 h 6551875"/>
              <a:gd name="connsiteX7" fmla="*/ 11990121 w 12191999"/>
              <a:gd name="connsiteY7" fmla="*/ 6132148 h 6551875"/>
              <a:gd name="connsiteX8" fmla="*/ 11953609 w 12191999"/>
              <a:gd name="connsiteY8" fmla="*/ 6113098 h 6551875"/>
              <a:gd name="connsiteX9" fmla="*/ 11915509 w 12191999"/>
              <a:gd name="connsiteY9" fmla="*/ 6094048 h 6551875"/>
              <a:gd name="connsiteX10" fmla="*/ 11877409 w 12191999"/>
              <a:gd name="connsiteY10" fmla="*/ 6074998 h 6551875"/>
              <a:gd name="connsiteX11" fmla="*/ 11840897 w 12191999"/>
              <a:gd name="connsiteY11" fmla="*/ 6059123 h 6551875"/>
              <a:gd name="connsiteX12" fmla="*/ 11799621 w 12191999"/>
              <a:gd name="connsiteY12" fmla="*/ 6043248 h 6551875"/>
              <a:gd name="connsiteX13" fmla="*/ 11753583 w 12191999"/>
              <a:gd name="connsiteY13" fmla="*/ 6027373 h 6551875"/>
              <a:gd name="connsiteX14" fmla="*/ 11701197 w 12191999"/>
              <a:gd name="connsiteY14" fmla="*/ 6016261 h 6551875"/>
              <a:gd name="connsiteX15" fmla="*/ 11640871 w 12191999"/>
              <a:gd name="connsiteY15" fmla="*/ 6009911 h 6551875"/>
              <a:gd name="connsiteX16" fmla="*/ 11572609 w 12191999"/>
              <a:gd name="connsiteY16" fmla="*/ 6006736 h 6551875"/>
              <a:gd name="connsiteX17" fmla="*/ 11504347 w 12191999"/>
              <a:gd name="connsiteY17" fmla="*/ 6009911 h 6551875"/>
              <a:gd name="connsiteX18" fmla="*/ 11444021 w 12191999"/>
              <a:gd name="connsiteY18" fmla="*/ 6016261 h 6551875"/>
              <a:gd name="connsiteX19" fmla="*/ 11391633 w 12191999"/>
              <a:gd name="connsiteY19" fmla="*/ 6027373 h 6551875"/>
              <a:gd name="connsiteX20" fmla="*/ 11345597 w 12191999"/>
              <a:gd name="connsiteY20" fmla="*/ 6043248 h 6551875"/>
              <a:gd name="connsiteX21" fmla="*/ 11304321 w 12191999"/>
              <a:gd name="connsiteY21" fmla="*/ 6059123 h 6551875"/>
              <a:gd name="connsiteX22" fmla="*/ 11267809 w 12191999"/>
              <a:gd name="connsiteY22" fmla="*/ 6074998 h 6551875"/>
              <a:gd name="connsiteX23" fmla="*/ 11229709 w 12191999"/>
              <a:gd name="connsiteY23" fmla="*/ 6094048 h 6551875"/>
              <a:gd name="connsiteX24" fmla="*/ 11191609 w 12191999"/>
              <a:gd name="connsiteY24" fmla="*/ 6113098 h 6551875"/>
              <a:gd name="connsiteX25" fmla="*/ 11155097 w 12191999"/>
              <a:gd name="connsiteY25" fmla="*/ 6132148 h 6551875"/>
              <a:gd name="connsiteX26" fmla="*/ 11113821 w 12191999"/>
              <a:gd name="connsiteY26" fmla="*/ 6148023 h 6551875"/>
              <a:gd name="connsiteX27" fmla="*/ 11067783 w 12191999"/>
              <a:gd name="connsiteY27" fmla="*/ 6162311 h 6551875"/>
              <a:gd name="connsiteX28" fmla="*/ 11015397 w 12191999"/>
              <a:gd name="connsiteY28" fmla="*/ 6173423 h 6551875"/>
              <a:gd name="connsiteX29" fmla="*/ 10955071 w 12191999"/>
              <a:gd name="connsiteY29" fmla="*/ 6181361 h 6551875"/>
              <a:gd name="connsiteX30" fmla="*/ 10886809 w 12191999"/>
              <a:gd name="connsiteY30" fmla="*/ 6182948 h 6551875"/>
              <a:gd name="connsiteX31" fmla="*/ 10818547 w 12191999"/>
              <a:gd name="connsiteY31" fmla="*/ 6181361 h 6551875"/>
              <a:gd name="connsiteX32" fmla="*/ 10758221 w 12191999"/>
              <a:gd name="connsiteY32" fmla="*/ 6173423 h 6551875"/>
              <a:gd name="connsiteX33" fmla="*/ 10705833 w 12191999"/>
              <a:gd name="connsiteY33" fmla="*/ 6162311 h 6551875"/>
              <a:gd name="connsiteX34" fmla="*/ 10659797 w 12191999"/>
              <a:gd name="connsiteY34" fmla="*/ 6148023 h 6551875"/>
              <a:gd name="connsiteX35" fmla="*/ 10618521 w 12191999"/>
              <a:gd name="connsiteY35" fmla="*/ 6132148 h 6551875"/>
              <a:gd name="connsiteX36" fmla="*/ 10582009 w 12191999"/>
              <a:gd name="connsiteY36" fmla="*/ 6113098 h 6551875"/>
              <a:gd name="connsiteX37" fmla="*/ 10543909 w 12191999"/>
              <a:gd name="connsiteY37" fmla="*/ 6094048 h 6551875"/>
              <a:gd name="connsiteX38" fmla="*/ 10505809 w 12191999"/>
              <a:gd name="connsiteY38" fmla="*/ 6074998 h 6551875"/>
              <a:gd name="connsiteX39" fmla="*/ 10469297 w 12191999"/>
              <a:gd name="connsiteY39" fmla="*/ 6059123 h 6551875"/>
              <a:gd name="connsiteX40" fmla="*/ 10428021 w 12191999"/>
              <a:gd name="connsiteY40" fmla="*/ 6043248 h 6551875"/>
              <a:gd name="connsiteX41" fmla="*/ 10381983 w 12191999"/>
              <a:gd name="connsiteY41" fmla="*/ 6027373 h 6551875"/>
              <a:gd name="connsiteX42" fmla="*/ 10329597 w 12191999"/>
              <a:gd name="connsiteY42" fmla="*/ 6016261 h 6551875"/>
              <a:gd name="connsiteX43" fmla="*/ 10269271 w 12191999"/>
              <a:gd name="connsiteY43" fmla="*/ 6009911 h 6551875"/>
              <a:gd name="connsiteX44" fmla="*/ 10201009 w 12191999"/>
              <a:gd name="connsiteY44" fmla="*/ 6006736 h 6551875"/>
              <a:gd name="connsiteX45" fmla="*/ 10132747 w 12191999"/>
              <a:gd name="connsiteY45" fmla="*/ 6009911 h 6551875"/>
              <a:gd name="connsiteX46" fmla="*/ 10072421 w 12191999"/>
              <a:gd name="connsiteY46" fmla="*/ 6016261 h 6551875"/>
              <a:gd name="connsiteX47" fmla="*/ 10020033 w 12191999"/>
              <a:gd name="connsiteY47" fmla="*/ 6027373 h 6551875"/>
              <a:gd name="connsiteX48" fmla="*/ 9973997 w 12191999"/>
              <a:gd name="connsiteY48" fmla="*/ 6043248 h 6551875"/>
              <a:gd name="connsiteX49" fmla="*/ 9932721 w 12191999"/>
              <a:gd name="connsiteY49" fmla="*/ 6059123 h 6551875"/>
              <a:gd name="connsiteX50" fmla="*/ 9896209 w 12191999"/>
              <a:gd name="connsiteY50" fmla="*/ 6074998 h 6551875"/>
              <a:gd name="connsiteX51" fmla="*/ 9820009 w 12191999"/>
              <a:gd name="connsiteY51" fmla="*/ 6113098 h 6551875"/>
              <a:gd name="connsiteX52" fmla="*/ 9783497 w 12191999"/>
              <a:gd name="connsiteY52" fmla="*/ 6132148 h 6551875"/>
              <a:gd name="connsiteX53" fmla="*/ 9742221 w 12191999"/>
              <a:gd name="connsiteY53" fmla="*/ 6148023 h 6551875"/>
              <a:gd name="connsiteX54" fmla="*/ 9696183 w 12191999"/>
              <a:gd name="connsiteY54" fmla="*/ 6162311 h 6551875"/>
              <a:gd name="connsiteX55" fmla="*/ 9643797 w 12191999"/>
              <a:gd name="connsiteY55" fmla="*/ 6173423 h 6551875"/>
              <a:gd name="connsiteX56" fmla="*/ 9583471 w 12191999"/>
              <a:gd name="connsiteY56" fmla="*/ 6181361 h 6551875"/>
              <a:gd name="connsiteX57" fmla="*/ 9515209 w 12191999"/>
              <a:gd name="connsiteY57" fmla="*/ 6182948 h 6551875"/>
              <a:gd name="connsiteX58" fmla="*/ 9446947 w 12191999"/>
              <a:gd name="connsiteY58" fmla="*/ 6181361 h 6551875"/>
              <a:gd name="connsiteX59" fmla="*/ 9386621 w 12191999"/>
              <a:gd name="connsiteY59" fmla="*/ 6173423 h 6551875"/>
              <a:gd name="connsiteX60" fmla="*/ 9334233 w 12191999"/>
              <a:gd name="connsiteY60" fmla="*/ 6162311 h 6551875"/>
              <a:gd name="connsiteX61" fmla="*/ 9288197 w 12191999"/>
              <a:gd name="connsiteY61" fmla="*/ 6148023 h 6551875"/>
              <a:gd name="connsiteX62" fmla="*/ 9246921 w 12191999"/>
              <a:gd name="connsiteY62" fmla="*/ 6132148 h 6551875"/>
              <a:gd name="connsiteX63" fmla="*/ 9210409 w 12191999"/>
              <a:gd name="connsiteY63" fmla="*/ 6113098 h 6551875"/>
              <a:gd name="connsiteX64" fmla="*/ 9172309 w 12191999"/>
              <a:gd name="connsiteY64" fmla="*/ 6094048 h 6551875"/>
              <a:gd name="connsiteX65" fmla="*/ 9134209 w 12191999"/>
              <a:gd name="connsiteY65" fmla="*/ 6074998 h 6551875"/>
              <a:gd name="connsiteX66" fmla="*/ 9097697 w 12191999"/>
              <a:gd name="connsiteY66" fmla="*/ 6059123 h 6551875"/>
              <a:gd name="connsiteX67" fmla="*/ 9056421 w 12191999"/>
              <a:gd name="connsiteY67" fmla="*/ 6043248 h 6551875"/>
              <a:gd name="connsiteX68" fmla="*/ 9010383 w 12191999"/>
              <a:gd name="connsiteY68" fmla="*/ 6027373 h 6551875"/>
              <a:gd name="connsiteX69" fmla="*/ 8957997 w 12191999"/>
              <a:gd name="connsiteY69" fmla="*/ 6016261 h 6551875"/>
              <a:gd name="connsiteX70" fmla="*/ 8897671 w 12191999"/>
              <a:gd name="connsiteY70" fmla="*/ 6009911 h 6551875"/>
              <a:gd name="connsiteX71" fmla="*/ 8827821 w 12191999"/>
              <a:gd name="connsiteY71" fmla="*/ 6006736 h 6551875"/>
              <a:gd name="connsiteX72" fmla="*/ 8761147 w 12191999"/>
              <a:gd name="connsiteY72" fmla="*/ 6009911 h 6551875"/>
              <a:gd name="connsiteX73" fmla="*/ 8700821 w 12191999"/>
              <a:gd name="connsiteY73" fmla="*/ 6016261 h 6551875"/>
              <a:gd name="connsiteX74" fmla="*/ 8648433 w 12191999"/>
              <a:gd name="connsiteY74" fmla="*/ 6027373 h 6551875"/>
              <a:gd name="connsiteX75" fmla="*/ 8602397 w 12191999"/>
              <a:gd name="connsiteY75" fmla="*/ 6043248 h 6551875"/>
              <a:gd name="connsiteX76" fmla="*/ 8561121 w 12191999"/>
              <a:gd name="connsiteY76" fmla="*/ 6059123 h 6551875"/>
              <a:gd name="connsiteX77" fmla="*/ 8524609 w 12191999"/>
              <a:gd name="connsiteY77" fmla="*/ 6074998 h 6551875"/>
              <a:gd name="connsiteX78" fmla="*/ 8486509 w 12191999"/>
              <a:gd name="connsiteY78" fmla="*/ 6094048 h 6551875"/>
              <a:gd name="connsiteX79" fmla="*/ 8448409 w 12191999"/>
              <a:gd name="connsiteY79" fmla="*/ 6113098 h 6551875"/>
              <a:gd name="connsiteX80" fmla="*/ 8411897 w 12191999"/>
              <a:gd name="connsiteY80" fmla="*/ 6132148 h 6551875"/>
              <a:gd name="connsiteX81" fmla="*/ 8370622 w 12191999"/>
              <a:gd name="connsiteY81" fmla="*/ 6148023 h 6551875"/>
              <a:gd name="connsiteX82" fmla="*/ 8324584 w 12191999"/>
              <a:gd name="connsiteY82" fmla="*/ 6162311 h 6551875"/>
              <a:gd name="connsiteX83" fmla="*/ 8272197 w 12191999"/>
              <a:gd name="connsiteY83" fmla="*/ 6173423 h 6551875"/>
              <a:gd name="connsiteX84" fmla="*/ 8211872 w 12191999"/>
              <a:gd name="connsiteY84" fmla="*/ 6181361 h 6551875"/>
              <a:gd name="connsiteX85" fmla="*/ 8143609 w 12191999"/>
              <a:gd name="connsiteY85" fmla="*/ 6182948 h 6551875"/>
              <a:gd name="connsiteX86" fmla="*/ 8075347 w 12191999"/>
              <a:gd name="connsiteY86" fmla="*/ 6181361 h 6551875"/>
              <a:gd name="connsiteX87" fmla="*/ 8015022 w 12191999"/>
              <a:gd name="connsiteY87" fmla="*/ 6173423 h 6551875"/>
              <a:gd name="connsiteX88" fmla="*/ 7962634 w 12191999"/>
              <a:gd name="connsiteY88" fmla="*/ 6162311 h 6551875"/>
              <a:gd name="connsiteX89" fmla="*/ 7916597 w 12191999"/>
              <a:gd name="connsiteY89" fmla="*/ 6148023 h 6551875"/>
              <a:gd name="connsiteX90" fmla="*/ 7875322 w 12191999"/>
              <a:gd name="connsiteY90" fmla="*/ 6132148 h 6551875"/>
              <a:gd name="connsiteX91" fmla="*/ 7838809 w 12191999"/>
              <a:gd name="connsiteY91" fmla="*/ 6113098 h 6551875"/>
              <a:gd name="connsiteX92" fmla="*/ 7800709 w 12191999"/>
              <a:gd name="connsiteY92" fmla="*/ 6094048 h 6551875"/>
              <a:gd name="connsiteX93" fmla="*/ 7762609 w 12191999"/>
              <a:gd name="connsiteY93" fmla="*/ 6074998 h 6551875"/>
              <a:gd name="connsiteX94" fmla="*/ 7726097 w 12191999"/>
              <a:gd name="connsiteY94" fmla="*/ 6059123 h 6551875"/>
              <a:gd name="connsiteX95" fmla="*/ 7684822 w 12191999"/>
              <a:gd name="connsiteY95" fmla="*/ 6043248 h 6551875"/>
              <a:gd name="connsiteX96" fmla="*/ 7638784 w 12191999"/>
              <a:gd name="connsiteY96" fmla="*/ 6027373 h 6551875"/>
              <a:gd name="connsiteX97" fmla="*/ 7586397 w 12191999"/>
              <a:gd name="connsiteY97" fmla="*/ 6016261 h 6551875"/>
              <a:gd name="connsiteX98" fmla="*/ 7526072 w 12191999"/>
              <a:gd name="connsiteY98" fmla="*/ 6009911 h 6551875"/>
              <a:gd name="connsiteX99" fmla="*/ 7457809 w 12191999"/>
              <a:gd name="connsiteY99" fmla="*/ 6006736 h 6551875"/>
              <a:gd name="connsiteX100" fmla="*/ 7389547 w 12191999"/>
              <a:gd name="connsiteY100" fmla="*/ 6009911 h 6551875"/>
              <a:gd name="connsiteX101" fmla="*/ 7329222 w 12191999"/>
              <a:gd name="connsiteY101" fmla="*/ 6016261 h 6551875"/>
              <a:gd name="connsiteX102" fmla="*/ 7276834 w 12191999"/>
              <a:gd name="connsiteY102" fmla="*/ 6027373 h 6551875"/>
              <a:gd name="connsiteX103" fmla="*/ 7230797 w 12191999"/>
              <a:gd name="connsiteY103" fmla="*/ 6043248 h 6551875"/>
              <a:gd name="connsiteX104" fmla="*/ 7189522 w 12191999"/>
              <a:gd name="connsiteY104" fmla="*/ 6059123 h 6551875"/>
              <a:gd name="connsiteX105" fmla="*/ 7153009 w 12191999"/>
              <a:gd name="connsiteY105" fmla="*/ 6074998 h 6551875"/>
              <a:gd name="connsiteX106" fmla="*/ 7114909 w 12191999"/>
              <a:gd name="connsiteY106" fmla="*/ 6094048 h 6551875"/>
              <a:gd name="connsiteX107" fmla="*/ 7076809 w 12191999"/>
              <a:gd name="connsiteY107" fmla="*/ 6113098 h 6551875"/>
              <a:gd name="connsiteX108" fmla="*/ 7040297 w 12191999"/>
              <a:gd name="connsiteY108" fmla="*/ 6132148 h 6551875"/>
              <a:gd name="connsiteX109" fmla="*/ 6999022 w 12191999"/>
              <a:gd name="connsiteY109" fmla="*/ 6148023 h 6551875"/>
              <a:gd name="connsiteX110" fmla="*/ 6952984 w 12191999"/>
              <a:gd name="connsiteY110" fmla="*/ 6162311 h 6551875"/>
              <a:gd name="connsiteX111" fmla="*/ 6900597 w 12191999"/>
              <a:gd name="connsiteY111" fmla="*/ 6173423 h 6551875"/>
              <a:gd name="connsiteX112" fmla="*/ 6840272 w 12191999"/>
              <a:gd name="connsiteY112" fmla="*/ 6181361 h 6551875"/>
              <a:gd name="connsiteX113" fmla="*/ 6781800 w 12191999"/>
              <a:gd name="connsiteY113" fmla="*/ 6182721 h 6551875"/>
              <a:gd name="connsiteX114" fmla="*/ 6723328 w 12191999"/>
              <a:gd name="connsiteY114" fmla="*/ 6181361 h 6551875"/>
              <a:gd name="connsiteX115" fmla="*/ 6663003 w 12191999"/>
              <a:gd name="connsiteY115" fmla="*/ 6173423 h 6551875"/>
              <a:gd name="connsiteX116" fmla="*/ 6610615 w 12191999"/>
              <a:gd name="connsiteY116" fmla="*/ 6162311 h 6551875"/>
              <a:gd name="connsiteX117" fmla="*/ 6564578 w 12191999"/>
              <a:gd name="connsiteY117" fmla="*/ 6148023 h 6551875"/>
              <a:gd name="connsiteX118" fmla="*/ 6523303 w 12191999"/>
              <a:gd name="connsiteY118" fmla="*/ 6132148 h 6551875"/>
              <a:gd name="connsiteX119" fmla="*/ 6486790 w 12191999"/>
              <a:gd name="connsiteY119" fmla="*/ 6113098 h 6551875"/>
              <a:gd name="connsiteX120" fmla="*/ 6448690 w 12191999"/>
              <a:gd name="connsiteY120" fmla="*/ 6094048 h 6551875"/>
              <a:gd name="connsiteX121" fmla="*/ 6410590 w 12191999"/>
              <a:gd name="connsiteY121" fmla="*/ 6074998 h 6551875"/>
              <a:gd name="connsiteX122" fmla="*/ 6374078 w 12191999"/>
              <a:gd name="connsiteY122" fmla="*/ 6059123 h 6551875"/>
              <a:gd name="connsiteX123" fmla="*/ 6332803 w 12191999"/>
              <a:gd name="connsiteY123" fmla="*/ 6043248 h 6551875"/>
              <a:gd name="connsiteX124" fmla="*/ 6286765 w 12191999"/>
              <a:gd name="connsiteY124" fmla="*/ 6027373 h 6551875"/>
              <a:gd name="connsiteX125" fmla="*/ 6234378 w 12191999"/>
              <a:gd name="connsiteY125" fmla="*/ 6016261 h 6551875"/>
              <a:gd name="connsiteX126" fmla="*/ 6174053 w 12191999"/>
              <a:gd name="connsiteY126" fmla="*/ 6009911 h 6551875"/>
              <a:gd name="connsiteX127" fmla="*/ 6105790 w 12191999"/>
              <a:gd name="connsiteY127" fmla="*/ 6006736 h 6551875"/>
              <a:gd name="connsiteX128" fmla="*/ 6096000 w 12191999"/>
              <a:gd name="connsiteY128" fmla="*/ 6007191 h 6551875"/>
              <a:gd name="connsiteX129" fmla="*/ 6086211 w 12191999"/>
              <a:gd name="connsiteY129" fmla="*/ 6006736 h 6551875"/>
              <a:gd name="connsiteX130" fmla="*/ 6017949 w 12191999"/>
              <a:gd name="connsiteY130" fmla="*/ 6009911 h 6551875"/>
              <a:gd name="connsiteX131" fmla="*/ 5957622 w 12191999"/>
              <a:gd name="connsiteY131" fmla="*/ 6016261 h 6551875"/>
              <a:gd name="connsiteX132" fmla="*/ 5905235 w 12191999"/>
              <a:gd name="connsiteY132" fmla="*/ 6027373 h 6551875"/>
              <a:gd name="connsiteX133" fmla="*/ 5859197 w 12191999"/>
              <a:gd name="connsiteY133" fmla="*/ 6043248 h 6551875"/>
              <a:gd name="connsiteX134" fmla="*/ 5817922 w 12191999"/>
              <a:gd name="connsiteY134" fmla="*/ 6059123 h 6551875"/>
              <a:gd name="connsiteX135" fmla="*/ 5781409 w 12191999"/>
              <a:gd name="connsiteY135" fmla="*/ 6074998 h 6551875"/>
              <a:gd name="connsiteX136" fmla="*/ 5743309 w 12191999"/>
              <a:gd name="connsiteY136" fmla="*/ 6094048 h 6551875"/>
              <a:gd name="connsiteX137" fmla="*/ 5705211 w 12191999"/>
              <a:gd name="connsiteY137" fmla="*/ 6113098 h 6551875"/>
              <a:gd name="connsiteX138" fmla="*/ 5668697 w 12191999"/>
              <a:gd name="connsiteY138" fmla="*/ 6132148 h 6551875"/>
              <a:gd name="connsiteX139" fmla="*/ 5627422 w 12191999"/>
              <a:gd name="connsiteY139" fmla="*/ 6148023 h 6551875"/>
              <a:gd name="connsiteX140" fmla="*/ 5581384 w 12191999"/>
              <a:gd name="connsiteY140" fmla="*/ 6162311 h 6551875"/>
              <a:gd name="connsiteX141" fmla="*/ 5528997 w 12191999"/>
              <a:gd name="connsiteY141" fmla="*/ 6173423 h 6551875"/>
              <a:gd name="connsiteX142" fmla="*/ 5468672 w 12191999"/>
              <a:gd name="connsiteY142" fmla="*/ 6181361 h 6551875"/>
              <a:gd name="connsiteX143" fmla="*/ 5410200 w 12191999"/>
              <a:gd name="connsiteY143" fmla="*/ 6182721 h 6551875"/>
              <a:gd name="connsiteX144" fmla="*/ 5351728 w 12191999"/>
              <a:gd name="connsiteY144" fmla="*/ 6181361 h 6551875"/>
              <a:gd name="connsiteX145" fmla="*/ 5291402 w 12191999"/>
              <a:gd name="connsiteY145" fmla="*/ 6173423 h 6551875"/>
              <a:gd name="connsiteX146" fmla="*/ 5239015 w 12191999"/>
              <a:gd name="connsiteY146" fmla="*/ 6162311 h 6551875"/>
              <a:gd name="connsiteX147" fmla="*/ 5192979 w 12191999"/>
              <a:gd name="connsiteY147" fmla="*/ 6148023 h 6551875"/>
              <a:gd name="connsiteX148" fmla="*/ 5151703 w 12191999"/>
              <a:gd name="connsiteY148" fmla="*/ 6132148 h 6551875"/>
              <a:gd name="connsiteX149" fmla="*/ 5115190 w 12191999"/>
              <a:gd name="connsiteY149" fmla="*/ 6113098 h 6551875"/>
              <a:gd name="connsiteX150" fmla="*/ 5077092 w 12191999"/>
              <a:gd name="connsiteY150" fmla="*/ 6094048 h 6551875"/>
              <a:gd name="connsiteX151" fmla="*/ 5038990 w 12191999"/>
              <a:gd name="connsiteY151" fmla="*/ 6074998 h 6551875"/>
              <a:gd name="connsiteX152" fmla="*/ 5002479 w 12191999"/>
              <a:gd name="connsiteY152" fmla="*/ 6059123 h 6551875"/>
              <a:gd name="connsiteX153" fmla="*/ 4961203 w 12191999"/>
              <a:gd name="connsiteY153" fmla="*/ 6043248 h 6551875"/>
              <a:gd name="connsiteX154" fmla="*/ 4915166 w 12191999"/>
              <a:gd name="connsiteY154" fmla="*/ 6027373 h 6551875"/>
              <a:gd name="connsiteX155" fmla="*/ 4862778 w 12191999"/>
              <a:gd name="connsiteY155" fmla="*/ 6016261 h 6551875"/>
              <a:gd name="connsiteX156" fmla="*/ 4802454 w 12191999"/>
              <a:gd name="connsiteY156" fmla="*/ 6009911 h 6551875"/>
              <a:gd name="connsiteX157" fmla="*/ 4734190 w 12191999"/>
              <a:gd name="connsiteY157" fmla="*/ 6006736 h 6551875"/>
              <a:gd name="connsiteX158" fmla="*/ 4665929 w 12191999"/>
              <a:gd name="connsiteY158" fmla="*/ 6009911 h 6551875"/>
              <a:gd name="connsiteX159" fmla="*/ 4605603 w 12191999"/>
              <a:gd name="connsiteY159" fmla="*/ 6016261 h 6551875"/>
              <a:gd name="connsiteX160" fmla="*/ 4553217 w 12191999"/>
              <a:gd name="connsiteY160" fmla="*/ 6027373 h 6551875"/>
              <a:gd name="connsiteX161" fmla="*/ 4507178 w 12191999"/>
              <a:gd name="connsiteY161" fmla="*/ 6043248 h 6551875"/>
              <a:gd name="connsiteX162" fmla="*/ 4465903 w 12191999"/>
              <a:gd name="connsiteY162" fmla="*/ 6059123 h 6551875"/>
              <a:gd name="connsiteX163" fmla="*/ 4429390 w 12191999"/>
              <a:gd name="connsiteY163" fmla="*/ 6074998 h 6551875"/>
              <a:gd name="connsiteX164" fmla="*/ 4353190 w 12191999"/>
              <a:gd name="connsiteY164" fmla="*/ 6113098 h 6551875"/>
              <a:gd name="connsiteX165" fmla="*/ 4316678 w 12191999"/>
              <a:gd name="connsiteY165" fmla="*/ 6132148 h 6551875"/>
              <a:gd name="connsiteX166" fmla="*/ 4275403 w 12191999"/>
              <a:gd name="connsiteY166" fmla="*/ 6148023 h 6551875"/>
              <a:gd name="connsiteX167" fmla="*/ 4229365 w 12191999"/>
              <a:gd name="connsiteY167" fmla="*/ 6162311 h 6551875"/>
              <a:gd name="connsiteX168" fmla="*/ 4176978 w 12191999"/>
              <a:gd name="connsiteY168" fmla="*/ 6173423 h 6551875"/>
              <a:gd name="connsiteX169" fmla="*/ 4116653 w 12191999"/>
              <a:gd name="connsiteY169" fmla="*/ 6181361 h 6551875"/>
              <a:gd name="connsiteX170" fmla="*/ 4048390 w 12191999"/>
              <a:gd name="connsiteY170" fmla="*/ 6182948 h 6551875"/>
              <a:gd name="connsiteX171" fmla="*/ 3980128 w 12191999"/>
              <a:gd name="connsiteY171" fmla="*/ 6181361 h 6551875"/>
              <a:gd name="connsiteX172" fmla="*/ 3919803 w 12191999"/>
              <a:gd name="connsiteY172" fmla="*/ 6173423 h 6551875"/>
              <a:gd name="connsiteX173" fmla="*/ 3867415 w 12191999"/>
              <a:gd name="connsiteY173" fmla="*/ 6162311 h 6551875"/>
              <a:gd name="connsiteX174" fmla="*/ 3821378 w 12191999"/>
              <a:gd name="connsiteY174" fmla="*/ 6148023 h 6551875"/>
              <a:gd name="connsiteX175" fmla="*/ 3780103 w 12191999"/>
              <a:gd name="connsiteY175" fmla="*/ 6132148 h 6551875"/>
              <a:gd name="connsiteX176" fmla="*/ 3743590 w 12191999"/>
              <a:gd name="connsiteY176" fmla="*/ 6113098 h 6551875"/>
              <a:gd name="connsiteX177" fmla="*/ 3705490 w 12191999"/>
              <a:gd name="connsiteY177" fmla="*/ 6094048 h 6551875"/>
              <a:gd name="connsiteX178" fmla="*/ 3667390 w 12191999"/>
              <a:gd name="connsiteY178" fmla="*/ 6074998 h 6551875"/>
              <a:gd name="connsiteX179" fmla="*/ 3630878 w 12191999"/>
              <a:gd name="connsiteY179" fmla="*/ 6059123 h 6551875"/>
              <a:gd name="connsiteX180" fmla="*/ 3589603 w 12191999"/>
              <a:gd name="connsiteY180" fmla="*/ 6043248 h 6551875"/>
              <a:gd name="connsiteX181" fmla="*/ 3543565 w 12191999"/>
              <a:gd name="connsiteY181" fmla="*/ 6027373 h 6551875"/>
              <a:gd name="connsiteX182" fmla="*/ 3491178 w 12191999"/>
              <a:gd name="connsiteY182" fmla="*/ 6016261 h 6551875"/>
              <a:gd name="connsiteX183" fmla="*/ 3430853 w 12191999"/>
              <a:gd name="connsiteY183" fmla="*/ 6009911 h 6551875"/>
              <a:gd name="connsiteX184" fmla="*/ 3361003 w 12191999"/>
              <a:gd name="connsiteY184" fmla="*/ 6006736 h 6551875"/>
              <a:gd name="connsiteX185" fmla="*/ 3294328 w 12191999"/>
              <a:gd name="connsiteY185" fmla="*/ 6009911 h 6551875"/>
              <a:gd name="connsiteX186" fmla="*/ 3234003 w 12191999"/>
              <a:gd name="connsiteY186" fmla="*/ 6016261 h 6551875"/>
              <a:gd name="connsiteX187" fmla="*/ 3181615 w 12191999"/>
              <a:gd name="connsiteY187" fmla="*/ 6027373 h 6551875"/>
              <a:gd name="connsiteX188" fmla="*/ 3135578 w 12191999"/>
              <a:gd name="connsiteY188" fmla="*/ 6043248 h 6551875"/>
              <a:gd name="connsiteX189" fmla="*/ 3094303 w 12191999"/>
              <a:gd name="connsiteY189" fmla="*/ 6059123 h 6551875"/>
              <a:gd name="connsiteX190" fmla="*/ 3057790 w 12191999"/>
              <a:gd name="connsiteY190" fmla="*/ 6074998 h 6551875"/>
              <a:gd name="connsiteX191" fmla="*/ 3019690 w 12191999"/>
              <a:gd name="connsiteY191" fmla="*/ 6094048 h 6551875"/>
              <a:gd name="connsiteX192" fmla="*/ 2981590 w 12191999"/>
              <a:gd name="connsiteY192" fmla="*/ 6113098 h 6551875"/>
              <a:gd name="connsiteX193" fmla="*/ 2945078 w 12191999"/>
              <a:gd name="connsiteY193" fmla="*/ 6132148 h 6551875"/>
              <a:gd name="connsiteX194" fmla="*/ 2903803 w 12191999"/>
              <a:gd name="connsiteY194" fmla="*/ 6148023 h 6551875"/>
              <a:gd name="connsiteX195" fmla="*/ 2857765 w 12191999"/>
              <a:gd name="connsiteY195" fmla="*/ 6162311 h 6551875"/>
              <a:gd name="connsiteX196" fmla="*/ 2805378 w 12191999"/>
              <a:gd name="connsiteY196" fmla="*/ 6173423 h 6551875"/>
              <a:gd name="connsiteX197" fmla="*/ 2745053 w 12191999"/>
              <a:gd name="connsiteY197" fmla="*/ 6181361 h 6551875"/>
              <a:gd name="connsiteX198" fmla="*/ 2676790 w 12191999"/>
              <a:gd name="connsiteY198" fmla="*/ 6182948 h 6551875"/>
              <a:gd name="connsiteX199" fmla="*/ 2608528 w 12191999"/>
              <a:gd name="connsiteY199" fmla="*/ 6181361 h 6551875"/>
              <a:gd name="connsiteX200" fmla="*/ 2548203 w 12191999"/>
              <a:gd name="connsiteY200" fmla="*/ 6173423 h 6551875"/>
              <a:gd name="connsiteX201" fmla="*/ 2495815 w 12191999"/>
              <a:gd name="connsiteY201" fmla="*/ 6162311 h 6551875"/>
              <a:gd name="connsiteX202" fmla="*/ 2449778 w 12191999"/>
              <a:gd name="connsiteY202" fmla="*/ 6148023 h 6551875"/>
              <a:gd name="connsiteX203" fmla="*/ 2408503 w 12191999"/>
              <a:gd name="connsiteY203" fmla="*/ 6132148 h 6551875"/>
              <a:gd name="connsiteX204" fmla="*/ 2371990 w 12191999"/>
              <a:gd name="connsiteY204" fmla="*/ 6113098 h 6551875"/>
              <a:gd name="connsiteX205" fmla="*/ 2333890 w 12191999"/>
              <a:gd name="connsiteY205" fmla="*/ 6094048 h 6551875"/>
              <a:gd name="connsiteX206" fmla="*/ 2295790 w 12191999"/>
              <a:gd name="connsiteY206" fmla="*/ 6074998 h 6551875"/>
              <a:gd name="connsiteX207" fmla="*/ 2259278 w 12191999"/>
              <a:gd name="connsiteY207" fmla="*/ 6059123 h 6551875"/>
              <a:gd name="connsiteX208" fmla="*/ 2218003 w 12191999"/>
              <a:gd name="connsiteY208" fmla="*/ 6043248 h 6551875"/>
              <a:gd name="connsiteX209" fmla="*/ 2171965 w 12191999"/>
              <a:gd name="connsiteY209" fmla="*/ 6027373 h 6551875"/>
              <a:gd name="connsiteX210" fmla="*/ 2119578 w 12191999"/>
              <a:gd name="connsiteY210" fmla="*/ 6016261 h 6551875"/>
              <a:gd name="connsiteX211" fmla="*/ 2059253 w 12191999"/>
              <a:gd name="connsiteY211" fmla="*/ 6009911 h 6551875"/>
              <a:gd name="connsiteX212" fmla="*/ 1990990 w 12191999"/>
              <a:gd name="connsiteY212" fmla="*/ 6006736 h 6551875"/>
              <a:gd name="connsiteX213" fmla="*/ 1922728 w 12191999"/>
              <a:gd name="connsiteY213" fmla="*/ 6009911 h 6551875"/>
              <a:gd name="connsiteX214" fmla="*/ 1862403 w 12191999"/>
              <a:gd name="connsiteY214" fmla="*/ 6016261 h 6551875"/>
              <a:gd name="connsiteX215" fmla="*/ 1810015 w 12191999"/>
              <a:gd name="connsiteY215" fmla="*/ 6027373 h 6551875"/>
              <a:gd name="connsiteX216" fmla="*/ 1763978 w 12191999"/>
              <a:gd name="connsiteY216" fmla="*/ 6043248 h 6551875"/>
              <a:gd name="connsiteX217" fmla="*/ 1722703 w 12191999"/>
              <a:gd name="connsiteY217" fmla="*/ 6059123 h 6551875"/>
              <a:gd name="connsiteX218" fmla="*/ 1686190 w 12191999"/>
              <a:gd name="connsiteY218" fmla="*/ 6074998 h 6551875"/>
              <a:gd name="connsiteX219" fmla="*/ 1648090 w 12191999"/>
              <a:gd name="connsiteY219" fmla="*/ 6094048 h 6551875"/>
              <a:gd name="connsiteX220" fmla="*/ 1609990 w 12191999"/>
              <a:gd name="connsiteY220" fmla="*/ 6113098 h 6551875"/>
              <a:gd name="connsiteX221" fmla="*/ 1573478 w 12191999"/>
              <a:gd name="connsiteY221" fmla="*/ 6132148 h 6551875"/>
              <a:gd name="connsiteX222" fmla="*/ 1532203 w 12191999"/>
              <a:gd name="connsiteY222" fmla="*/ 6148023 h 6551875"/>
              <a:gd name="connsiteX223" fmla="*/ 1486165 w 12191999"/>
              <a:gd name="connsiteY223" fmla="*/ 6162311 h 6551875"/>
              <a:gd name="connsiteX224" fmla="*/ 1433778 w 12191999"/>
              <a:gd name="connsiteY224" fmla="*/ 6173423 h 6551875"/>
              <a:gd name="connsiteX225" fmla="*/ 1373453 w 12191999"/>
              <a:gd name="connsiteY225" fmla="*/ 6181361 h 6551875"/>
              <a:gd name="connsiteX226" fmla="*/ 1305190 w 12191999"/>
              <a:gd name="connsiteY226" fmla="*/ 6182948 h 6551875"/>
              <a:gd name="connsiteX227" fmla="*/ 1236928 w 12191999"/>
              <a:gd name="connsiteY227" fmla="*/ 6181361 h 6551875"/>
              <a:gd name="connsiteX228" fmla="*/ 1176603 w 12191999"/>
              <a:gd name="connsiteY228" fmla="*/ 6173423 h 6551875"/>
              <a:gd name="connsiteX229" fmla="*/ 1124215 w 12191999"/>
              <a:gd name="connsiteY229" fmla="*/ 6162311 h 6551875"/>
              <a:gd name="connsiteX230" fmla="*/ 1078178 w 12191999"/>
              <a:gd name="connsiteY230" fmla="*/ 6148023 h 6551875"/>
              <a:gd name="connsiteX231" fmla="*/ 1036903 w 12191999"/>
              <a:gd name="connsiteY231" fmla="*/ 6132148 h 6551875"/>
              <a:gd name="connsiteX232" fmla="*/ 1000390 w 12191999"/>
              <a:gd name="connsiteY232" fmla="*/ 6113098 h 6551875"/>
              <a:gd name="connsiteX233" fmla="*/ 962290 w 12191999"/>
              <a:gd name="connsiteY233" fmla="*/ 6094048 h 6551875"/>
              <a:gd name="connsiteX234" fmla="*/ 924190 w 12191999"/>
              <a:gd name="connsiteY234" fmla="*/ 6074998 h 6551875"/>
              <a:gd name="connsiteX235" fmla="*/ 887678 w 12191999"/>
              <a:gd name="connsiteY235" fmla="*/ 6059123 h 6551875"/>
              <a:gd name="connsiteX236" fmla="*/ 846403 w 12191999"/>
              <a:gd name="connsiteY236" fmla="*/ 6043248 h 6551875"/>
              <a:gd name="connsiteX237" fmla="*/ 800365 w 12191999"/>
              <a:gd name="connsiteY237" fmla="*/ 6027373 h 6551875"/>
              <a:gd name="connsiteX238" fmla="*/ 747978 w 12191999"/>
              <a:gd name="connsiteY238" fmla="*/ 6016261 h 6551875"/>
              <a:gd name="connsiteX239" fmla="*/ 687653 w 12191999"/>
              <a:gd name="connsiteY239" fmla="*/ 6009911 h 6551875"/>
              <a:gd name="connsiteX240" fmla="*/ 619390 w 12191999"/>
              <a:gd name="connsiteY240" fmla="*/ 6006736 h 6551875"/>
              <a:gd name="connsiteX241" fmla="*/ 551128 w 12191999"/>
              <a:gd name="connsiteY241" fmla="*/ 6009911 h 6551875"/>
              <a:gd name="connsiteX242" fmla="*/ 490803 w 12191999"/>
              <a:gd name="connsiteY242" fmla="*/ 6016261 h 6551875"/>
              <a:gd name="connsiteX243" fmla="*/ 438415 w 12191999"/>
              <a:gd name="connsiteY243" fmla="*/ 6027373 h 6551875"/>
              <a:gd name="connsiteX244" fmla="*/ 392378 w 12191999"/>
              <a:gd name="connsiteY244" fmla="*/ 6043248 h 6551875"/>
              <a:gd name="connsiteX245" fmla="*/ 351103 w 12191999"/>
              <a:gd name="connsiteY245" fmla="*/ 6059123 h 6551875"/>
              <a:gd name="connsiteX246" fmla="*/ 314590 w 12191999"/>
              <a:gd name="connsiteY246" fmla="*/ 6074998 h 6551875"/>
              <a:gd name="connsiteX247" fmla="*/ 276490 w 12191999"/>
              <a:gd name="connsiteY247" fmla="*/ 6094048 h 6551875"/>
              <a:gd name="connsiteX248" fmla="*/ 238390 w 12191999"/>
              <a:gd name="connsiteY248" fmla="*/ 6113098 h 6551875"/>
              <a:gd name="connsiteX249" fmla="*/ 201878 w 12191999"/>
              <a:gd name="connsiteY249" fmla="*/ 6132148 h 6551875"/>
              <a:gd name="connsiteX250" fmla="*/ 160603 w 12191999"/>
              <a:gd name="connsiteY250" fmla="*/ 6148023 h 6551875"/>
              <a:gd name="connsiteX251" fmla="*/ 114565 w 12191999"/>
              <a:gd name="connsiteY251" fmla="*/ 6162311 h 6551875"/>
              <a:gd name="connsiteX252" fmla="*/ 62178 w 12191999"/>
              <a:gd name="connsiteY252" fmla="*/ 6173423 h 6551875"/>
              <a:gd name="connsiteX253" fmla="*/ 1853 w 12191999"/>
              <a:gd name="connsiteY253" fmla="*/ 6181361 h 6551875"/>
              <a:gd name="connsiteX254" fmla="*/ 1 w 12191999"/>
              <a:gd name="connsiteY254" fmla="*/ 6181404 h 6551875"/>
              <a:gd name="connsiteX255" fmla="*/ 1 w 12191999"/>
              <a:gd name="connsiteY255" fmla="*/ 6551875 h 6551875"/>
              <a:gd name="connsiteX256" fmla="*/ 0 w 12191999"/>
              <a:gd name="connsiteY256" fmla="*/ 6551875 h 6551875"/>
              <a:gd name="connsiteX257" fmla="*/ 0 w 12191999"/>
              <a:gd name="connsiteY257" fmla="*/ 0 h 655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191999" h="6551875">
                <a:moveTo>
                  <a:pt x="0" y="0"/>
                </a:moveTo>
                <a:lnTo>
                  <a:pt x="12191999" y="0"/>
                </a:lnTo>
                <a:lnTo>
                  <a:pt x="12191999" y="6181404"/>
                </a:lnTo>
                <a:lnTo>
                  <a:pt x="12190147" y="6181361"/>
                </a:lnTo>
                <a:lnTo>
                  <a:pt x="12129821" y="6173424"/>
                </a:lnTo>
                <a:lnTo>
                  <a:pt x="12077433" y="6162311"/>
                </a:lnTo>
                <a:lnTo>
                  <a:pt x="12031397" y="6148023"/>
                </a:lnTo>
                <a:lnTo>
                  <a:pt x="11990121" y="6132148"/>
                </a:lnTo>
                <a:lnTo>
                  <a:pt x="11953609" y="6113098"/>
                </a:lnTo>
                <a:lnTo>
                  <a:pt x="11915509" y="6094048"/>
                </a:lnTo>
                <a:lnTo>
                  <a:pt x="11877409" y="6074998"/>
                </a:lnTo>
                <a:lnTo>
                  <a:pt x="11840897" y="6059123"/>
                </a:lnTo>
                <a:lnTo>
                  <a:pt x="11799621" y="6043248"/>
                </a:lnTo>
                <a:lnTo>
                  <a:pt x="11753583" y="6027373"/>
                </a:lnTo>
                <a:lnTo>
                  <a:pt x="11701197" y="6016261"/>
                </a:lnTo>
                <a:lnTo>
                  <a:pt x="11640871" y="6009911"/>
                </a:lnTo>
                <a:lnTo>
                  <a:pt x="11572609" y="6006736"/>
                </a:lnTo>
                <a:lnTo>
                  <a:pt x="11504347" y="6009911"/>
                </a:lnTo>
                <a:lnTo>
                  <a:pt x="11444021" y="6016261"/>
                </a:lnTo>
                <a:lnTo>
                  <a:pt x="11391633" y="6027373"/>
                </a:lnTo>
                <a:lnTo>
                  <a:pt x="11345597" y="6043248"/>
                </a:lnTo>
                <a:lnTo>
                  <a:pt x="11304321" y="6059123"/>
                </a:lnTo>
                <a:lnTo>
                  <a:pt x="11267809" y="6074998"/>
                </a:lnTo>
                <a:lnTo>
                  <a:pt x="11229709" y="6094048"/>
                </a:lnTo>
                <a:lnTo>
                  <a:pt x="11191609" y="6113098"/>
                </a:lnTo>
                <a:lnTo>
                  <a:pt x="11155097" y="6132148"/>
                </a:lnTo>
                <a:lnTo>
                  <a:pt x="11113821" y="6148023"/>
                </a:lnTo>
                <a:lnTo>
                  <a:pt x="11067783" y="6162311"/>
                </a:lnTo>
                <a:lnTo>
                  <a:pt x="11015397" y="6173423"/>
                </a:lnTo>
                <a:lnTo>
                  <a:pt x="10955071" y="6181361"/>
                </a:lnTo>
                <a:lnTo>
                  <a:pt x="10886809" y="6182948"/>
                </a:lnTo>
                <a:lnTo>
                  <a:pt x="10818547" y="6181361"/>
                </a:lnTo>
                <a:lnTo>
                  <a:pt x="10758221" y="6173423"/>
                </a:lnTo>
                <a:lnTo>
                  <a:pt x="10705833" y="6162311"/>
                </a:lnTo>
                <a:lnTo>
                  <a:pt x="10659797" y="6148023"/>
                </a:lnTo>
                <a:lnTo>
                  <a:pt x="10618521" y="6132148"/>
                </a:lnTo>
                <a:lnTo>
                  <a:pt x="10582009" y="6113098"/>
                </a:lnTo>
                <a:lnTo>
                  <a:pt x="10543909" y="6094048"/>
                </a:lnTo>
                <a:lnTo>
                  <a:pt x="10505809" y="6074998"/>
                </a:lnTo>
                <a:lnTo>
                  <a:pt x="10469297" y="6059123"/>
                </a:lnTo>
                <a:lnTo>
                  <a:pt x="10428021" y="6043248"/>
                </a:lnTo>
                <a:lnTo>
                  <a:pt x="10381983" y="6027373"/>
                </a:lnTo>
                <a:lnTo>
                  <a:pt x="10329597" y="6016261"/>
                </a:lnTo>
                <a:lnTo>
                  <a:pt x="10269271" y="6009911"/>
                </a:lnTo>
                <a:lnTo>
                  <a:pt x="10201009" y="6006736"/>
                </a:lnTo>
                <a:lnTo>
                  <a:pt x="10132747" y="6009911"/>
                </a:lnTo>
                <a:lnTo>
                  <a:pt x="10072421" y="6016261"/>
                </a:lnTo>
                <a:lnTo>
                  <a:pt x="10020033" y="6027373"/>
                </a:lnTo>
                <a:lnTo>
                  <a:pt x="9973997" y="6043248"/>
                </a:lnTo>
                <a:lnTo>
                  <a:pt x="9932721" y="6059123"/>
                </a:lnTo>
                <a:lnTo>
                  <a:pt x="9896209" y="6074998"/>
                </a:lnTo>
                <a:lnTo>
                  <a:pt x="9820009" y="6113098"/>
                </a:lnTo>
                <a:lnTo>
                  <a:pt x="9783497" y="6132148"/>
                </a:lnTo>
                <a:lnTo>
                  <a:pt x="9742221" y="6148023"/>
                </a:lnTo>
                <a:lnTo>
                  <a:pt x="9696183" y="6162311"/>
                </a:lnTo>
                <a:lnTo>
                  <a:pt x="9643797" y="6173423"/>
                </a:lnTo>
                <a:lnTo>
                  <a:pt x="9583471" y="6181361"/>
                </a:lnTo>
                <a:lnTo>
                  <a:pt x="9515209" y="6182948"/>
                </a:lnTo>
                <a:lnTo>
                  <a:pt x="9446947" y="6181361"/>
                </a:lnTo>
                <a:lnTo>
                  <a:pt x="9386621" y="6173423"/>
                </a:lnTo>
                <a:lnTo>
                  <a:pt x="9334233" y="6162311"/>
                </a:lnTo>
                <a:lnTo>
                  <a:pt x="9288197" y="6148023"/>
                </a:lnTo>
                <a:lnTo>
                  <a:pt x="9246921" y="6132148"/>
                </a:lnTo>
                <a:lnTo>
                  <a:pt x="9210409" y="6113098"/>
                </a:lnTo>
                <a:lnTo>
                  <a:pt x="9172309" y="6094048"/>
                </a:lnTo>
                <a:lnTo>
                  <a:pt x="9134209" y="6074998"/>
                </a:lnTo>
                <a:lnTo>
                  <a:pt x="9097697" y="6059123"/>
                </a:lnTo>
                <a:lnTo>
                  <a:pt x="9056421" y="6043248"/>
                </a:lnTo>
                <a:lnTo>
                  <a:pt x="9010383" y="6027373"/>
                </a:lnTo>
                <a:lnTo>
                  <a:pt x="8957997" y="6016261"/>
                </a:lnTo>
                <a:lnTo>
                  <a:pt x="8897671" y="6009911"/>
                </a:lnTo>
                <a:lnTo>
                  <a:pt x="8827821" y="6006736"/>
                </a:lnTo>
                <a:lnTo>
                  <a:pt x="8761147" y="6009911"/>
                </a:lnTo>
                <a:lnTo>
                  <a:pt x="8700821" y="6016261"/>
                </a:lnTo>
                <a:lnTo>
                  <a:pt x="8648433" y="6027373"/>
                </a:lnTo>
                <a:lnTo>
                  <a:pt x="8602397" y="6043248"/>
                </a:lnTo>
                <a:lnTo>
                  <a:pt x="8561121" y="6059123"/>
                </a:lnTo>
                <a:lnTo>
                  <a:pt x="8524609" y="6074998"/>
                </a:lnTo>
                <a:lnTo>
                  <a:pt x="8486509" y="6094048"/>
                </a:lnTo>
                <a:lnTo>
                  <a:pt x="8448409" y="6113098"/>
                </a:lnTo>
                <a:lnTo>
                  <a:pt x="8411897" y="6132148"/>
                </a:lnTo>
                <a:lnTo>
                  <a:pt x="8370622" y="6148023"/>
                </a:lnTo>
                <a:lnTo>
                  <a:pt x="8324584" y="6162311"/>
                </a:lnTo>
                <a:lnTo>
                  <a:pt x="8272197" y="6173423"/>
                </a:lnTo>
                <a:lnTo>
                  <a:pt x="8211872" y="6181361"/>
                </a:lnTo>
                <a:lnTo>
                  <a:pt x="8143609" y="6182948"/>
                </a:lnTo>
                <a:lnTo>
                  <a:pt x="8075347" y="6181361"/>
                </a:lnTo>
                <a:lnTo>
                  <a:pt x="8015022" y="6173423"/>
                </a:lnTo>
                <a:lnTo>
                  <a:pt x="7962634" y="6162311"/>
                </a:lnTo>
                <a:lnTo>
                  <a:pt x="7916597" y="6148023"/>
                </a:lnTo>
                <a:lnTo>
                  <a:pt x="7875322" y="6132148"/>
                </a:lnTo>
                <a:lnTo>
                  <a:pt x="7838809" y="6113098"/>
                </a:lnTo>
                <a:lnTo>
                  <a:pt x="7800709" y="6094048"/>
                </a:lnTo>
                <a:lnTo>
                  <a:pt x="7762609" y="6074998"/>
                </a:lnTo>
                <a:lnTo>
                  <a:pt x="7726097" y="6059123"/>
                </a:lnTo>
                <a:lnTo>
                  <a:pt x="7684822" y="6043248"/>
                </a:lnTo>
                <a:lnTo>
                  <a:pt x="7638784" y="6027373"/>
                </a:lnTo>
                <a:lnTo>
                  <a:pt x="7586397" y="6016261"/>
                </a:lnTo>
                <a:lnTo>
                  <a:pt x="7526072" y="6009911"/>
                </a:lnTo>
                <a:lnTo>
                  <a:pt x="7457809" y="6006736"/>
                </a:lnTo>
                <a:lnTo>
                  <a:pt x="7389547" y="6009911"/>
                </a:lnTo>
                <a:lnTo>
                  <a:pt x="7329222" y="6016261"/>
                </a:lnTo>
                <a:lnTo>
                  <a:pt x="7276834" y="6027373"/>
                </a:lnTo>
                <a:lnTo>
                  <a:pt x="7230797" y="6043248"/>
                </a:lnTo>
                <a:lnTo>
                  <a:pt x="7189522" y="6059123"/>
                </a:lnTo>
                <a:lnTo>
                  <a:pt x="7153009" y="6074998"/>
                </a:lnTo>
                <a:lnTo>
                  <a:pt x="7114909" y="6094048"/>
                </a:lnTo>
                <a:lnTo>
                  <a:pt x="7076809" y="6113098"/>
                </a:lnTo>
                <a:lnTo>
                  <a:pt x="7040297" y="6132148"/>
                </a:lnTo>
                <a:lnTo>
                  <a:pt x="6999022" y="6148023"/>
                </a:lnTo>
                <a:lnTo>
                  <a:pt x="6952984" y="6162311"/>
                </a:lnTo>
                <a:lnTo>
                  <a:pt x="6900597" y="6173423"/>
                </a:lnTo>
                <a:lnTo>
                  <a:pt x="6840272" y="6181361"/>
                </a:lnTo>
                <a:lnTo>
                  <a:pt x="6781800" y="6182721"/>
                </a:lnTo>
                <a:lnTo>
                  <a:pt x="6723328" y="6181361"/>
                </a:lnTo>
                <a:lnTo>
                  <a:pt x="6663003" y="6173423"/>
                </a:lnTo>
                <a:lnTo>
                  <a:pt x="6610615" y="6162311"/>
                </a:lnTo>
                <a:lnTo>
                  <a:pt x="6564578" y="6148023"/>
                </a:lnTo>
                <a:lnTo>
                  <a:pt x="6523303" y="6132148"/>
                </a:lnTo>
                <a:lnTo>
                  <a:pt x="6486790" y="6113098"/>
                </a:lnTo>
                <a:lnTo>
                  <a:pt x="6448690" y="6094048"/>
                </a:lnTo>
                <a:lnTo>
                  <a:pt x="6410590" y="6074998"/>
                </a:lnTo>
                <a:lnTo>
                  <a:pt x="6374078" y="6059123"/>
                </a:lnTo>
                <a:lnTo>
                  <a:pt x="6332803" y="6043248"/>
                </a:lnTo>
                <a:lnTo>
                  <a:pt x="6286765" y="6027373"/>
                </a:lnTo>
                <a:lnTo>
                  <a:pt x="6234378" y="6016261"/>
                </a:lnTo>
                <a:lnTo>
                  <a:pt x="6174053" y="6009911"/>
                </a:lnTo>
                <a:lnTo>
                  <a:pt x="6105790" y="6006736"/>
                </a:lnTo>
                <a:lnTo>
                  <a:pt x="6096000" y="6007191"/>
                </a:lnTo>
                <a:lnTo>
                  <a:pt x="6086211" y="6006736"/>
                </a:lnTo>
                <a:lnTo>
                  <a:pt x="6017949" y="6009911"/>
                </a:lnTo>
                <a:lnTo>
                  <a:pt x="5957622" y="6016261"/>
                </a:lnTo>
                <a:lnTo>
                  <a:pt x="5905235" y="6027373"/>
                </a:lnTo>
                <a:lnTo>
                  <a:pt x="5859197" y="6043248"/>
                </a:lnTo>
                <a:lnTo>
                  <a:pt x="5817922" y="6059123"/>
                </a:lnTo>
                <a:lnTo>
                  <a:pt x="5781409" y="6074998"/>
                </a:lnTo>
                <a:lnTo>
                  <a:pt x="5743309" y="6094048"/>
                </a:lnTo>
                <a:lnTo>
                  <a:pt x="5705211" y="6113098"/>
                </a:lnTo>
                <a:lnTo>
                  <a:pt x="5668697" y="6132148"/>
                </a:lnTo>
                <a:lnTo>
                  <a:pt x="5627422" y="6148023"/>
                </a:lnTo>
                <a:lnTo>
                  <a:pt x="5581384" y="6162311"/>
                </a:lnTo>
                <a:lnTo>
                  <a:pt x="5528997" y="6173423"/>
                </a:lnTo>
                <a:lnTo>
                  <a:pt x="5468672" y="6181361"/>
                </a:lnTo>
                <a:lnTo>
                  <a:pt x="5410200" y="6182721"/>
                </a:lnTo>
                <a:lnTo>
                  <a:pt x="5351728" y="6181361"/>
                </a:lnTo>
                <a:lnTo>
                  <a:pt x="5291402" y="6173423"/>
                </a:lnTo>
                <a:lnTo>
                  <a:pt x="5239015" y="6162311"/>
                </a:lnTo>
                <a:lnTo>
                  <a:pt x="5192979" y="6148023"/>
                </a:lnTo>
                <a:lnTo>
                  <a:pt x="5151703" y="6132148"/>
                </a:lnTo>
                <a:lnTo>
                  <a:pt x="5115190" y="6113098"/>
                </a:lnTo>
                <a:lnTo>
                  <a:pt x="5077092" y="6094048"/>
                </a:lnTo>
                <a:lnTo>
                  <a:pt x="5038990" y="6074998"/>
                </a:lnTo>
                <a:lnTo>
                  <a:pt x="5002479" y="6059123"/>
                </a:lnTo>
                <a:lnTo>
                  <a:pt x="4961203" y="6043248"/>
                </a:lnTo>
                <a:lnTo>
                  <a:pt x="4915166" y="6027373"/>
                </a:lnTo>
                <a:lnTo>
                  <a:pt x="4862778" y="6016261"/>
                </a:lnTo>
                <a:lnTo>
                  <a:pt x="4802454" y="6009911"/>
                </a:lnTo>
                <a:lnTo>
                  <a:pt x="4734190" y="6006736"/>
                </a:lnTo>
                <a:lnTo>
                  <a:pt x="4665929" y="6009911"/>
                </a:lnTo>
                <a:lnTo>
                  <a:pt x="4605603" y="6016261"/>
                </a:lnTo>
                <a:lnTo>
                  <a:pt x="4553217" y="6027373"/>
                </a:lnTo>
                <a:lnTo>
                  <a:pt x="4507178" y="6043248"/>
                </a:lnTo>
                <a:lnTo>
                  <a:pt x="4465903" y="6059123"/>
                </a:lnTo>
                <a:lnTo>
                  <a:pt x="4429390" y="6074998"/>
                </a:lnTo>
                <a:lnTo>
                  <a:pt x="4353190" y="6113098"/>
                </a:lnTo>
                <a:lnTo>
                  <a:pt x="4316678" y="6132148"/>
                </a:lnTo>
                <a:lnTo>
                  <a:pt x="4275403" y="6148023"/>
                </a:lnTo>
                <a:lnTo>
                  <a:pt x="4229365" y="6162311"/>
                </a:lnTo>
                <a:lnTo>
                  <a:pt x="4176978" y="6173423"/>
                </a:lnTo>
                <a:lnTo>
                  <a:pt x="4116653" y="6181361"/>
                </a:lnTo>
                <a:lnTo>
                  <a:pt x="4048390" y="6182948"/>
                </a:lnTo>
                <a:lnTo>
                  <a:pt x="3980128" y="6181361"/>
                </a:lnTo>
                <a:lnTo>
                  <a:pt x="3919803" y="6173423"/>
                </a:lnTo>
                <a:lnTo>
                  <a:pt x="3867415" y="6162311"/>
                </a:lnTo>
                <a:lnTo>
                  <a:pt x="3821378" y="6148023"/>
                </a:lnTo>
                <a:lnTo>
                  <a:pt x="3780103" y="6132148"/>
                </a:lnTo>
                <a:lnTo>
                  <a:pt x="3743590" y="6113098"/>
                </a:lnTo>
                <a:lnTo>
                  <a:pt x="3705490" y="6094048"/>
                </a:lnTo>
                <a:lnTo>
                  <a:pt x="3667390" y="6074998"/>
                </a:lnTo>
                <a:lnTo>
                  <a:pt x="3630878" y="6059123"/>
                </a:lnTo>
                <a:lnTo>
                  <a:pt x="3589603" y="6043248"/>
                </a:lnTo>
                <a:lnTo>
                  <a:pt x="3543565" y="6027373"/>
                </a:lnTo>
                <a:lnTo>
                  <a:pt x="3491178" y="6016261"/>
                </a:lnTo>
                <a:lnTo>
                  <a:pt x="3430853" y="6009911"/>
                </a:lnTo>
                <a:lnTo>
                  <a:pt x="3361003" y="6006736"/>
                </a:lnTo>
                <a:lnTo>
                  <a:pt x="3294328" y="6009911"/>
                </a:lnTo>
                <a:lnTo>
                  <a:pt x="3234003" y="6016261"/>
                </a:lnTo>
                <a:lnTo>
                  <a:pt x="3181615" y="6027373"/>
                </a:lnTo>
                <a:lnTo>
                  <a:pt x="3135578" y="6043248"/>
                </a:lnTo>
                <a:lnTo>
                  <a:pt x="3094303" y="6059123"/>
                </a:lnTo>
                <a:lnTo>
                  <a:pt x="3057790" y="6074998"/>
                </a:lnTo>
                <a:lnTo>
                  <a:pt x="3019690" y="6094048"/>
                </a:lnTo>
                <a:lnTo>
                  <a:pt x="2981590" y="6113098"/>
                </a:lnTo>
                <a:lnTo>
                  <a:pt x="2945078" y="6132148"/>
                </a:lnTo>
                <a:lnTo>
                  <a:pt x="2903803" y="6148023"/>
                </a:lnTo>
                <a:lnTo>
                  <a:pt x="2857765" y="6162311"/>
                </a:lnTo>
                <a:lnTo>
                  <a:pt x="2805378" y="6173423"/>
                </a:lnTo>
                <a:lnTo>
                  <a:pt x="2745053" y="6181361"/>
                </a:lnTo>
                <a:lnTo>
                  <a:pt x="2676790" y="6182948"/>
                </a:lnTo>
                <a:lnTo>
                  <a:pt x="2608528" y="6181361"/>
                </a:lnTo>
                <a:lnTo>
                  <a:pt x="2548203" y="6173423"/>
                </a:lnTo>
                <a:lnTo>
                  <a:pt x="2495815" y="6162311"/>
                </a:lnTo>
                <a:lnTo>
                  <a:pt x="2449778" y="6148023"/>
                </a:lnTo>
                <a:lnTo>
                  <a:pt x="2408503" y="6132148"/>
                </a:lnTo>
                <a:lnTo>
                  <a:pt x="2371990" y="6113098"/>
                </a:lnTo>
                <a:lnTo>
                  <a:pt x="2333890" y="6094048"/>
                </a:lnTo>
                <a:lnTo>
                  <a:pt x="2295790" y="6074998"/>
                </a:lnTo>
                <a:lnTo>
                  <a:pt x="2259278" y="6059123"/>
                </a:lnTo>
                <a:lnTo>
                  <a:pt x="2218003" y="6043248"/>
                </a:lnTo>
                <a:lnTo>
                  <a:pt x="2171965" y="6027373"/>
                </a:lnTo>
                <a:lnTo>
                  <a:pt x="2119578" y="6016261"/>
                </a:lnTo>
                <a:lnTo>
                  <a:pt x="2059253" y="6009911"/>
                </a:lnTo>
                <a:lnTo>
                  <a:pt x="1990990" y="6006736"/>
                </a:lnTo>
                <a:lnTo>
                  <a:pt x="1922728" y="6009911"/>
                </a:lnTo>
                <a:lnTo>
                  <a:pt x="1862403" y="6016261"/>
                </a:lnTo>
                <a:lnTo>
                  <a:pt x="1810015" y="6027373"/>
                </a:lnTo>
                <a:lnTo>
                  <a:pt x="1763978" y="6043248"/>
                </a:lnTo>
                <a:lnTo>
                  <a:pt x="1722703" y="6059123"/>
                </a:lnTo>
                <a:lnTo>
                  <a:pt x="1686190" y="6074998"/>
                </a:lnTo>
                <a:lnTo>
                  <a:pt x="1648090" y="6094048"/>
                </a:lnTo>
                <a:lnTo>
                  <a:pt x="1609990" y="6113098"/>
                </a:lnTo>
                <a:lnTo>
                  <a:pt x="1573478" y="6132148"/>
                </a:lnTo>
                <a:lnTo>
                  <a:pt x="1532203" y="6148023"/>
                </a:lnTo>
                <a:lnTo>
                  <a:pt x="1486165" y="6162311"/>
                </a:lnTo>
                <a:lnTo>
                  <a:pt x="1433778" y="6173423"/>
                </a:lnTo>
                <a:lnTo>
                  <a:pt x="1373453" y="6181361"/>
                </a:lnTo>
                <a:lnTo>
                  <a:pt x="1305190" y="6182948"/>
                </a:lnTo>
                <a:lnTo>
                  <a:pt x="1236928" y="6181361"/>
                </a:lnTo>
                <a:lnTo>
                  <a:pt x="1176603" y="6173423"/>
                </a:lnTo>
                <a:lnTo>
                  <a:pt x="1124215" y="6162311"/>
                </a:lnTo>
                <a:lnTo>
                  <a:pt x="1078178" y="6148023"/>
                </a:lnTo>
                <a:lnTo>
                  <a:pt x="1036903" y="6132148"/>
                </a:lnTo>
                <a:lnTo>
                  <a:pt x="1000390" y="6113098"/>
                </a:lnTo>
                <a:lnTo>
                  <a:pt x="962290" y="6094048"/>
                </a:lnTo>
                <a:lnTo>
                  <a:pt x="924190" y="6074998"/>
                </a:lnTo>
                <a:lnTo>
                  <a:pt x="887678" y="6059123"/>
                </a:lnTo>
                <a:lnTo>
                  <a:pt x="846403" y="6043248"/>
                </a:lnTo>
                <a:lnTo>
                  <a:pt x="800365" y="6027373"/>
                </a:lnTo>
                <a:lnTo>
                  <a:pt x="747978" y="6016261"/>
                </a:lnTo>
                <a:lnTo>
                  <a:pt x="687653" y="6009911"/>
                </a:lnTo>
                <a:lnTo>
                  <a:pt x="619390" y="6006736"/>
                </a:lnTo>
                <a:lnTo>
                  <a:pt x="551128" y="6009911"/>
                </a:lnTo>
                <a:lnTo>
                  <a:pt x="490803" y="6016261"/>
                </a:lnTo>
                <a:lnTo>
                  <a:pt x="438415" y="6027373"/>
                </a:lnTo>
                <a:lnTo>
                  <a:pt x="392378" y="6043248"/>
                </a:lnTo>
                <a:lnTo>
                  <a:pt x="351103" y="6059123"/>
                </a:lnTo>
                <a:lnTo>
                  <a:pt x="314590" y="6074998"/>
                </a:lnTo>
                <a:lnTo>
                  <a:pt x="276490" y="6094048"/>
                </a:lnTo>
                <a:lnTo>
                  <a:pt x="238390" y="6113098"/>
                </a:lnTo>
                <a:lnTo>
                  <a:pt x="201878" y="6132148"/>
                </a:lnTo>
                <a:lnTo>
                  <a:pt x="160603" y="6148023"/>
                </a:lnTo>
                <a:lnTo>
                  <a:pt x="114565" y="6162311"/>
                </a:lnTo>
                <a:lnTo>
                  <a:pt x="62178" y="6173423"/>
                </a:lnTo>
                <a:lnTo>
                  <a:pt x="1853" y="6181361"/>
                </a:lnTo>
                <a:lnTo>
                  <a:pt x="1" y="6181404"/>
                </a:lnTo>
                <a:lnTo>
                  <a:pt x="1" y="6551875"/>
                </a:lnTo>
                <a:lnTo>
                  <a:pt x="0" y="655187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62399"/>
            <a:ext cx="10780830" cy="1494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887C936-D5C9-440A-B72B-75698BBD4ABF}"/>
              </a:ext>
            </a:extLst>
          </p:cNvPr>
          <p:cNvSpPr txBox="1"/>
          <p:nvPr/>
        </p:nvSpPr>
        <p:spPr>
          <a:xfrm>
            <a:off x="532588" y="2563561"/>
            <a:ext cx="5014912" cy="3322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  <a:effectLst/>
              </a:rPr>
              <a:t>On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  <a:effectLst/>
              </a:rPr>
              <a:t>hino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  <a:effectLst/>
              </a:rPr>
              <a:t>sugerido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  <a:effectLst/>
              </a:rPr>
              <a:t> da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  <a:effectLst/>
              </a:rPr>
              <a:t>Semana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é da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cantora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Gospel </a:t>
            </a:r>
            <a:r>
              <a:rPr lang="pt-BR" sz="2000" b="0" i="0" dirty="0">
                <a:effectLst/>
                <a:latin typeface="Roboto" pitchFamily="2" charset="0"/>
              </a:rPr>
              <a:t>Suzana Silva</a:t>
            </a:r>
          </a:p>
          <a:p>
            <a:pPr>
              <a:lnSpc>
                <a:spcPct val="90000"/>
              </a:lnSpc>
              <a:spcAft>
                <a:spcPts val="850"/>
              </a:spcAft>
            </a:pPr>
            <a:endParaRPr lang="en-US" sz="2000" dirty="0">
              <a:solidFill>
                <a:schemeClr val="tx1">
                  <a:alpha val="60000"/>
                </a:schemeClr>
              </a:solidFill>
              <a:effectLst/>
            </a:endParaRPr>
          </a:p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pt-BR" sz="2000" b="0" i="0" dirty="0">
                <a:solidFill>
                  <a:srgbClr val="030303"/>
                </a:solidFill>
                <a:effectLst/>
                <a:latin typeface="Roboto" pitchFamily="2" charset="0"/>
              </a:rPr>
              <a:t>Musica: A Honra de Mardoqueu Intérprete: Suzana Silva Composição: Leandro Nascimento Álbum: Jesus Na Festa </a:t>
            </a:r>
            <a:endParaRPr lang="en-US" sz="2000" dirty="0">
              <a:solidFill>
                <a:schemeClr val="tx1">
                  <a:alpha val="60000"/>
                </a:schemeClr>
              </a:solidFill>
              <a:effectLst/>
            </a:endParaRPr>
          </a:p>
        </p:txBody>
      </p:sp>
      <p:pic>
        <p:nvPicPr>
          <p:cNvPr id="8" name="Mídia Online 7" title="A HONRA DE MARDOQUEU - Suzana Silva - CLIPE OFICIAL - [SINGLE 2018]">
            <a:hlinkClick r:id="" action="ppaction://media"/>
            <a:extLst>
              <a:ext uri="{FF2B5EF4-FFF2-40B4-BE49-F238E27FC236}">
                <a16:creationId xmlns:a16="http://schemas.microsoft.com/office/drawing/2014/main" id="{885AE597-56CE-4A55-93D5-6CF5CB5822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300631" y="3305630"/>
            <a:ext cx="4708447" cy="266027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F3E3272-905F-4B70-B260-72E8C2B62D4C}"/>
              </a:ext>
            </a:extLst>
          </p:cNvPr>
          <p:cNvSpPr txBox="1"/>
          <p:nvPr/>
        </p:nvSpPr>
        <p:spPr>
          <a:xfrm>
            <a:off x="5646513" y="532236"/>
            <a:ext cx="6094140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Trecho:</a:t>
            </a:r>
          </a:p>
          <a:p>
            <a:r>
              <a:rPr lang="pt-BR" dirty="0"/>
              <a:t>Mardoqueu um judeu justo e temente a Deus, não reverenciava outro Deus além do seu, era guarda do palácio do Rei lhe prestou até serviços mas nenhum mérito recebeu.</a:t>
            </a:r>
          </a:p>
          <a:p>
            <a:r>
              <a:rPr lang="pt-BR" dirty="0"/>
              <a:t>Já Hamã, por outro lado um homem muito honrado no império decretos e leis o favoreciam, grande era o seu ego e por Mardoqueu não se prostra diante dele  indignação lhe causou.</a:t>
            </a:r>
          </a:p>
        </p:txBody>
      </p:sp>
    </p:spTree>
    <p:extLst>
      <p:ext uri="{BB962C8B-B14F-4D97-AF65-F5344CB8AC3E}">
        <p14:creationId xmlns:p14="http://schemas.microsoft.com/office/powerpoint/2010/main" val="27942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152E11A-8751-4568-8A62-C936FD22A7DB}"/>
              </a:ext>
            </a:extLst>
          </p:cNvPr>
          <p:cNvSpPr txBox="1"/>
          <p:nvPr/>
        </p:nvSpPr>
        <p:spPr>
          <a:xfrm>
            <a:off x="691732" y="490904"/>
            <a:ext cx="6293276" cy="230832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0080FF"/>
                </a:solidFill>
                <a:latin typeface="FrutigerLTStd-BlackCn"/>
              </a:rPr>
              <a:t>1. Prova de fé</a:t>
            </a:r>
          </a:p>
          <a:p>
            <a:r>
              <a:rPr lang="pt-BR" dirty="0"/>
              <a:t>Sempre que nos vem à memória a história de alguém que não se curvou perante alguém que não seja o Deus de Israel, nossos olhares incidem sobre a figura dos amigos de Daniel: </a:t>
            </a:r>
            <a:r>
              <a:rPr lang="pt-BR" dirty="0" err="1"/>
              <a:t>Sadraque</a:t>
            </a:r>
            <a:r>
              <a:rPr lang="pt-BR" dirty="0"/>
              <a:t>, </a:t>
            </a:r>
            <a:r>
              <a:rPr lang="pt-BR" dirty="0" err="1"/>
              <a:t>Mesaque</a:t>
            </a:r>
            <a:r>
              <a:rPr lang="pt-BR" dirty="0"/>
              <a:t> e </a:t>
            </a:r>
            <a:r>
              <a:rPr lang="pt-BR" dirty="0" err="1"/>
              <a:t>Abednego</a:t>
            </a:r>
            <a:r>
              <a:rPr lang="pt-BR" dirty="0"/>
              <a:t>, que não se curvaram perante a estátua que Nabucodonosor mandou fazer (Dn.3.12). E esquecemos da prova de fé do judeu Mardoqueu.</a:t>
            </a:r>
          </a:p>
        </p:txBody>
      </p:sp>
      <p:pic>
        <p:nvPicPr>
          <p:cNvPr id="1026" name="Picture 2" descr="Não terás outros deuses diante de mim&quot;. Êxodo 20:3 - Rede Missionária Cristã">
            <a:extLst>
              <a:ext uri="{FF2B5EF4-FFF2-40B4-BE49-F238E27FC236}">
                <a16:creationId xmlns:a16="http://schemas.microsoft.com/office/drawing/2014/main" id="{367C563A-5A94-43A1-AA38-25384BE7B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68" y="2495695"/>
            <a:ext cx="3984130" cy="3984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ério Nada de Heresias: Ainda levantam estátuas de ouro!">
            <a:extLst>
              <a:ext uri="{FF2B5EF4-FFF2-40B4-BE49-F238E27FC236}">
                <a16:creationId xmlns:a16="http://schemas.microsoft.com/office/drawing/2014/main" id="{9D5B8FAC-EFB0-4566-B7AE-AB5FE1E3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94" y="3332036"/>
            <a:ext cx="238125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8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cebook">
            <a:extLst>
              <a:ext uri="{FF2B5EF4-FFF2-40B4-BE49-F238E27FC236}">
                <a16:creationId xmlns:a16="http://schemas.microsoft.com/office/drawing/2014/main" id="{7B326BEA-991B-46A3-9B20-7C20DF73B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88" y="1159829"/>
            <a:ext cx="4449336" cy="55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D41D-2644-4794-990C-7E4B2D57E1E9}"/>
              </a:ext>
            </a:extLst>
          </p:cNvPr>
          <p:cNvSpPr txBox="1"/>
          <p:nvPr/>
        </p:nvSpPr>
        <p:spPr>
          <a:xfrm>
            <a:off x="457186" y="301505"/>
            <a:ext cx="7471329" cy="23083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/>
            <a:r>
              <a:rPr lang="pt-BR" b="1" dirty="0"/>
              <a:t>1.1. Grande é o Senhor.</a:t>
            </a:r>
          </a:p>
          <a:p>
            <a:r>
              <a:rPr lang="pt-BR" dirty="0"/>
              <a:t>O Salmista escreveu que o Senhor é grande e tal grandeza não é possível conhece-la plenamente (Sl.145.5). Bem-aventurados são os que buscam se relacionar com Deus, Grande e Criador de todas as coisas. Apesar de tal grandeza Ele está interessado em relacionamento com o ser humano e age para tal (Is.57.15). Contudo, para que tal relacionamento ocorra, é preciso que o ser humano responda positivamente à manifestação da graça de Deus e Seu convite (Mt.23.37).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53849-9909-4FA3-85A7-6B16AC7DD78D}"/>
              </a:ext>
            </a:extLst>
          </p:cNvPr>
          <p:cNvSpPr txBox="1"/>
          <p:nvPr/>
        </p:nvSpPr>
        <p:spPr>
          <a:xfrm>
            <a:off x="457187" y="3105834"/>
            <a:ext cx="7471328" cy="1200329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1.2. A vitória é do povo de Deus.</a:t>
            </a:r>
          </a:p>
          <a:p>
            <a:r>
              <a:rPr lang="pt-BR" dirty="0"/>
              <a:t>Hamã sempre manifestou as características dos </a:t>
            </a:r>
            <a:r>
              <a:rPr lang="pt-BR" dirty="0" err="1"/>
              <a:t>amalequitas</a:t>
            </a:r>
            <a:r>
              <a:rPr lang="pt-BR" dirty="0"/>
              <a:t> em querer destruir o povo de Deus. Entretanto, a justiça divina sempre proverá salvação (Sl.71.2) e abrirá porta de escape, para que possamos suportar (1Co.10.13)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248E0F-D682-449D-A691-B9B20C2B23E2}"/>
              </a:ext>
            </a:extLst>
          </p:cNvPr>
          <p:cNvSpPr txBox="1"/>
          <p:nvPr/>
        </p:nvSpPr>
        <p:spPr>
          <a:xfrm>
            <a:off x="457186" y="4606324"/>
            <a:ext cx="7471329" cy="1200329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1.3 Deus tinha um plano com Mardoqueu.</a:t>
            </a:r>
          </a:p>
          <a:p>
            <a:r>
              <a:rPr lang="pt-BR" dirty="0"/>
              <a:t>Ai quem tocar em um servo do Senhor, mesmo que, aos olhos do homem, aquela pessoa seja tida como insignificante. Hamã olhava para o exterior de Mardoqueu, contudo o Senhor sondava o seu interior (1Sm.16.7 e 8)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79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cuperação judicial: uma tênue luz no fim do túnel">
            <a:extLst>
              <a:ext uri="{FF2B5EF4-FFF2-40B4-BE49-F238E27FC236}">
                <a16:creationId xmlns:a16="http://schemas.microsoft.com/office/drawing/2014/main" id="{8FCCE559-CB28-4CD2-961E-892AD1855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961" y="1243361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615EEF-3C24-4A5D-A402-FECD247776C5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pt-BR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Uma luz no fim do túnel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ABD2029-2EE4-4ACF-B44E-8BD56E86FD57}"/>
              </a:ext>
            </a:extLst>
          </p:cNvPr>
          <p:cNvSpPr txBox="1"/>
          <p:nvPr/>
        </p:nvSpPr>
        <p:spPr>
          <a:xfrm>
            <a:off x="5297065" y="295729"/>
            <a:ext cx="6094140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As pessoas devem ser resilientes, ou seja, que são capazes de superar momentos difíceis, como Mardoqueu adquirem o domínio de sua vida. Quando uma tragédia acontece, a pessoa é capaz de se manter equilibrada e de trabalhar seu caminho através dos contratempos. Suas atitudes podem ajudar a protegê-la da desesperança e de outros problemas.</a:t>
            </a:r>
          </a:p>
        </p:txBody>
      </p:sp>
    </p:spTree>
    <p:extLst>
      <p:ext uri="{BB962C8B-B14F-4D97-AF65-F5344CB8AC3E}">
        <p14:creationId xmlns:p14="http://schemas.microsoft.com/office/powerpoint/2010/main" val="5281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pic>
        <p:nvPicPr>
          <p:cNvPr id="4098" name="Picture 2" descr="ESTUDANDO A PALAVRA: O Socorro de Deus para livrar o Seu povo Lição 11 –  CPAD – Dez 2016">
            <a:extLst>
              <a:ext uri="{FF2B5EF4-FFF2-40B4-BE49-F238E27FC236}">
                <a16:creationId xmlns:a16="http://schemas.microsoft.com/office/drawing/2014/main" id="{EA06F25F-43D4-4AFF-8527-524EA51C4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" y="424116"/>
            <a:ext cx="11597183" cy="600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BD7AAEA-9BAC-4E39-9D2E-98E0AE63B134}"/>
              </a:ext>
            </a:extLst>
          </p:cNvPr>
          <p:cNvSpPr txBox="1"/>
          <p:nvPr/>
        </p:nvSpPr>
        <p:spPr>
          <a:xfrm>
            <a:off x="288348" y="364219"/>
            <a:ext cx="6991351" cy="135419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800" b="1" dirty="0"/>
              <a:t>2.1. O cristão é afrontado todos os dias.</a:t>
            </a:r>
          </a:p>
          <a:p>
            <a:r>
              <a:rPr lang="pt-BR" dirty="0"/>
              <a:t>Mardoqueu era um homem que não fazia mal a ninguém. Ainda assim, despertou o ódio e a atenção negativa de Hamã. Jesus disse: “E odiados de todos sereis por causa do meu nome; mas aquele que perseverar até o fim será salvo.” (Mt.10.22). Enfurecido pela recusa de Mardoqueu em se curvar diante dele, Hamã forjou o extermínio de todos os judeus no império persa.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pt-BR" sz="28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84EB3F-166A-4DC4-89AA-1480F0E8F4A7}"/>
              </a:ext>
            </a:extLst>
          </p:cNvPr>
          <p:cNvSpPr txBox="1"/>
          <p:nvPr/>
        </p:nvSpPr>
        <p:spPr>
          <a:xfrm>
            <a:off x="288347" y="2475255"/>
            <a:ext cx="6991351" cy="16953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800" b="1" dirty="0"/>
              <a:t>2.2. Momentos de perseguição.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dirty="0"/>
              <a:t>A perseguição é uma das tribulações que pode sobrevir durante nossa caminhada cristã. Era assim que Mardoqueu e os judeus da Pérsia estavam vivendo. Esta perseguição se deu em virtude de Mardoqueu ter a sua fé estabelecida em Deus.</a:t>
            </a:r>
            <a:endParaRPr lang="pt-BR" sz="2800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8F35AA-BC4D-4592-AFE6-5D070CA19DA3}"/>
              </a:ext>
            </a:extLst>
          </p:cNvPr>
          <p:cNvSpPr txBox="1"/>
          <p:nvPr/>
        </p:nvSpPr>
        <p:spPr>
          <a:xfrm>
            <a:off x="392193" y="4594764"/>
            <a:ext cx="6991351" cy="14654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t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pt-BR" sz="2600" b="1" dirty="0"/>
              <a:t>2.3. Uma atitude em meio à aflição. </a:t>
            </a:r>
          </a:p>
          <a:p>
            <a:pPr>
              <a:spcAft>
                <a:spcPts val="600"/>
              </a:spcAft>
            </a:pPr>
            <a:r>
              <a:rPr lang="pt-BR" dirty="0"/>
              <a:t>Mardoqueu passou por momento de aflição, a Bíblia relata: “Quando Mardoqueu soube tudo quanto se havia passado, rasgou Mardoqueu os seus vestidos, e vestiu-se de um saco com cinza, e saiu pelo meio da cidade, e clamou com grande e amargo clamor” (Et.4.1)</a:t>
            </a:r>
            <a:endParaRPr lang="pt-BR" sz="2600" b="1" dirty="0"/>
          </a:p>
          <a:p>
            <a:pPr>
              <a:spcAft>
                <a:spcPts val="600"/>
              </a:spcAft>
            </a:pP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166155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o funciona o programa de membros do YouTube">
            <a:extLst>
              <a:ext uri="{FF2B5EF4-FFF2-40B4-BE49-F238E27FC236}">
                <a16:creationId xmlns:a16="http://schemas.microsoft.com/office/drawing/2014/main" id="{8D98CF4A-6FB7-403C-B722-20BC3088A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42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F3188F-CE55-41A9-AD8D-9DB4C1EAE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53" y="5390015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SEJA MEMBRO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C41305-DC39-457D-98EA-2D8490464BCB}"/>
              </a:ext>
            </a:extLst>
          </p:cNvPr>
          <p:cNvSpPr txBox="1"/>
          <p:nvPr/>
        </p:nvSpPr>
        <p:spPr>
          <a:xfrm>
            <a:off x="326571" y="233032"/>
            <a:ext cx="4750337" cy="4664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z="3600" dirty="0">
                <a:solidFill>
                  <a:srgbClr val="0080FF"/>
                </a:solidFill>
                <a:latin typeface="FrutigerLTStd-BlackCn"/>
              </a:rPr>
              <a:t>3. 3.	A luta diária contra os nossos inimigos</a:t>
            </a:r>
          </a:p>
          <a:p>
            <a:r>
              <a:rPr lang="pt-BR" dirty="0"/>
              <a:t>Assim como nos dias de Mardoqueu, inimigos surgem de todos os lados para tentar destruir o povo de Deus, Satanás não é um inimigo imaginário, é real e suas artimanhas também. Ao estudarmos as escrituras, entendemos com nitidez o quanto Deus espera que Seus filhos tenham consciência de que existe uma guerra sendo travada pelo reino das trevas contra os santos. Entretanto, Ele promete guerrear juntamente conosco. </a:t>
            </a:r>
          </a:p>
        </p:txBody>
      </p:sp>
      <p:pic>
        <p:nvPicPr>
          <p:cNvPr id="7170" name="Picture 2" descr="A verdadeira batalha - Hora de Orar">
            <a:extLst>
              <a:ext uri="{FF2B5EF4-FFF2-40B4-BE49-F238E27FC236}">
                <a16:creationId xmlns:a16="http://schemas.microsoft.com/office/drawing/2014/main" id="{B2722AB7-16CC-4D06-A890-A4C470BF8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017" y="2806535"/>
            <a:ext cx="665216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2800F5E-7020-458E-88C2-14BCC9EBF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053" y="321623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70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CCD3A0-C75C-452A-9AD4-D882D5DADB80}"/>
              </a:ext>
            </a:extLst>
          </p:cNvPr>
          <p:cNvSpPr txBox="1"/>
          <p:nvPr/>
        </p:nvSpPr>
        <p:spPr>
          <a:xfrm>
            <a:off x="825500" y="2378650"/>
            <a:ext cx="5776022" cy="205978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000" b="1" dirty="0"/>
              <a:t>3.2. A igreja deve se manter fiel a Cristo.</a:t>
            </a:r>
          </a:p>
          <a:p>
            <a:r>
              <a:rPr lang="pt-BR" dirty="0"/>
              <a:t>Uma das coisas que devemos saber é que a fidelidade caminha junto com a dependência. Muito se tem ouvido falar sobre fidelidade, sobre ser fiel, porém poucos querem de fato ser submissos. Não existe fidelidade sem submissão. </a:t>
            </a:r>
            <a:endParaRPr lang="pt-BR" sz="20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CD5D95-5434-4423-9AAE-1AC3C3B3345A}"/>
              </a:ext>
            </a:extLst>
          </p:cNvPr>
          <p:cNvSpPr txBox="1"/>
          <p:nvPr/>
        </p:nvSpPr>
        <p:spPr>
          <a:xfrm>
            <a:off x="850246" y="517587"/>
            <a:ext cx="5751861" cy="15104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t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pt-BR" sz="2400" b="1" dirty="0"/>
              <a:t>3.1. Uma missão e uma exposição. </a:t>
            </a:r>
            <a:r>
              <a:rPr lang="pt-BR" dirty="0"/>
              <a:t>Milhares de vidas todos os dias estão sendo ceifadas por Satanás. Deus nos convoca para uma missão especial, como discípulos de Cristo: pregar o evangelho, para que estas pessoas conheçam o caminho para Deus.</a:t>
            </a:r>
          </a:p>
          <a:p>
            <a:pPr>
              <a:spcAft>
                <a:spcPts val="600"/>
              </a:spcAft>
            </a:pPr>
            <a:endParaRPr lang="pt-BR" sz="24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DFD3E7-BE27-49F6-99B2-B7D0BBC75923}"/>
              </a:ext>
            </a:extLst>
          </p:cNvPr>
          <p:cNvSpPr txBox="1"/>
          <p:nvPr/>
        </p:nvSpPr>
        <p:spPr>
          <a:xfrm>
            <a:off x="825500" y="4760306"/>
            <a:ext cx="5801355" cy="174499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pt-BR" sz="2800" b="1" dirty="0"/>
              <a:t>3.3. Nosso alvo é Cristo</a:t>
            </a:r>
          </a:p>
          <a:p>
            <a:r>
              <a:rPr lang="pt-BR" dirty="0"/>
              <a:t>O nosso alvo deve ser, em primeiro lugar, procurar achegar mais a Deus, tornando-nos imitadores de Cristo através de uma vida de santidade. Em nossa caminhada cristã, devemos anunciar a Cristo e tudo o que Ele representa em nossa vida. </a:t>
            </a:r>
          </a:p>
          <a:p>
            <a:pPr>
              <a:spcAft>
                <a:spcPts val="600"/>
              </a:spcAft>
            </a:pPr>
            <a:endParaRPr lang="pt-BR" sz="2800" b="1" dirty="0"/>
          </a:p>
        </p:txBody>
      </p:sp>
      <p:pic>
        <p:nvPicPr>
          <p:cNvPr id="2" name="Picture 2" descr="Sê Fiel até a Morte… | Frases de oração, Mensagens de inspiração, Frases  biblicas curtas">
            <a:extLst>
              <a:ext uri="{FF2B5EF4-FFF2-40B4-BE49-F238E27FC236}">
                <a16:creationId xmlns:a16="http://schemas.microsoft.com/office/drawing/2014/main" id="{71A888A0-7DFE-492E-A036-5192BFC75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779" y="288850"/>
            <a:ext cx="4752975" cy="627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249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0A1C8-571F-4E3B-97B5-92C2D18E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Para ajudar o canal Boa Semente, seja membro ou apoiador e receba conteúdos exclusivos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m 5" descr="Homem sentado ao lado de placa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9FD47B01-0C4B-47DF-80EF-9573BB79F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05" y="2663211"/>
            <a:ext cx="3408121" cy="3408121"/>
          </a:xfrm>
          <a:prstGeom prst="rect">
            <a:avLst/>
          </a:prstGeom>
        </p:spPr>
      </p:pic>
      <p:pic>
        <p:nvPicPr>
          <p:cNvPr id="4" name="Imagem 3" descr="Uma imagem contendo Forma&#10;&#10;Descrição gerada automaticamente">
            <a:hlinkClick r:id="rId4"/>
            <a:extLst>
              <a:ext uri="{FF2B5EF4-FFF2-40B4-BE49-F238E27FC236}">
                <a16:creationId xmlns:a16="http://schemas.microsoft.com/office/drawing/2014/main" id="{CC579452-864C-4D5F-8B5A-1078A3D45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23" y="496673"/>
            <a:ext cx="3052515" cy="29990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6F8274-7FB2-4DAD-8BFC-F4932923FE4B}"/>
              </a:ext>
            </a:extLst>
          </p:cNvPr>
          <p:cNvSpPr txBox="1"/>
          <p:nvPr/>
        </p:nvSpPr>
        <p:spPr>
          <a:xfrm>
            <a:off x="517016" y="4367271"/>
            <a:ext cx="5860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Para saber como, clique no ícone desejado e veja todas as informações </a:t>
            </a:r>
          </a:p>
        </p:txBody>
      </p:sp>
    </p:spTree>
    <p:extLst>
      <p:ext uri="{BB962C8B-B14F-4D97-AF65-F5344CB8AC3E}">
        <p14:creationId xmlns:p14="http://schemas.microsoft.com/office/powerpoint/2010/main" val="11595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AC1BDF-4D23-46AE-B927-BE0F65A21BB1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www.boasemente.store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A5125116-F2A8-45BD-97B9-3FA695E92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12" y="2426818"/>
            <a:ext cx="2998227" cy="399763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4ECF1FB2-20D6-451E-93A1-25C5635E3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44" y="2426818"/>
            <a:ext cx="3088174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2BB9477-E490-423C-9EA3-0069C842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Conclusão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C3B926B1-00D5-479E-8AD3-88C8DC1C5BED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Nesta lição fomos ensinados a convidar ao Senhor para fazer parte de nossa vida e de nossa família. Aprendemos que as dores permitem uma busca apurada por Sua presença. E que devemos lutar, para que os princípios éticos fundamentais da família sejam preservados dos ataques de Satanás.</a:t>
            </a:r>
            <a:endParaRPr lang="en-US" sz="2000" b="1"/>
          </a:p>
        </p:txBody>
      </p:sp>
      <p:pic>
        <p:nvPicPr>
          <p:cNvPr id="5" name="Imagem 4" descr="Quebra-cabeça branco com uma peça vermelha">
            <a:extLst>
              <a:ext uri="{FF2B5EF4-FFF2-40B4-BE49-F238E27FC236}">
                <a16:creationId xmlns:a16="http://schemas.microsoft.com/office/drawing/2014/main" id="{92F7B995-5A02-4D4C-A7E0-274B943FDF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2" r="2100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6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FA1E4C-B952-4FA3-A779-B7631B54BE23}"/>
              </a:ext>
            </a:extLst>
          </p:cNvPr>
          <p:cNvSpPr txBox="1"/>
          <p:nvPr/>
        </p:nvSpPr>
        <p:spPr>
          <a:xfrm>
            <a:off x="2562554" y="3257922"/>
            <a:ext cx="9346947" cy="327907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800" dirty="0"/>
              <a:t>Bíblia de estudo pentecostal, Almeida revista e corrigida, Rio de Janeiro, CPAD 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Bíblia do Culto - Editora Betel.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Revista BETEL - Lições Bíblicas Adultos. Tema: A Família Natural Segundo os Valores e Princípios Cristãos. Comentarista Bispo Abner Ferreira, 1 Trimestre 2020 - Ano 20 - ano. 114.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1176DE-FAEF-4F36-86A4-34AA8422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7BA35C-0C94-4C43-8C50-34D367A5C312}"/>
              </a:ext>
            </a:extLst>
          </p:cNvPr>
          <p:cNvSpPr txBox="1"/>
          <p:nvPr/>
        </p:nvSpPr>
        <p:spPr>
          <a:xfrm>
            <a:off x="4086225" y="787984"/>
            <a:ext cx="782327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2"/>
              </a:rPr>
              <a:t>https://juliocesarmedeiros.org/2021/01/02/quem-foi-ester/</a:t>
            </a:r>
          </a:p>
          <a:p>
            <a:r>
              <a:rPr lang="pt-BR" dirty="0">
                <a:hlinkClick r:id="rId2"/>
              </a:rPr>
              <a:t>https://juliocesarmedeiros.org/2019/12/14/o-que-as-brigas-dos-pais-podem-causar-na-vida-dos-filhosas/</a:t>
            </a:r>
            <a:r>
              <a:rPr lang="pt-BR" dirty="0"/>
              <a:t> </a:t>
            </a:r>
          </a:p>
          <a:p>
            <a:r>
              <a:rPr lang="pt-BR" dirty="0"/>
              <a:t> </a:t>
            </a:r>
            <a:r>
              <a:rPr lang="pt-BR" dirty="0">
                <a:hlinkClick r:id="rId3"/>
              </a:rPr>
              <a:t>https://biblia.com.br/perguntas-biblicas/o-que-a-biblia-diz-sobre-a-educacao-de-criancas/</a:t>
            </a:r>
            <a:r>
              <a:rPr lang="pt-BR" dirty="0"/>
              <a:t> </a:t>
            </a: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https://juliocesarmedeiros.org/2020/12/30/quem-foi-mardoqueu/</a:t>
            </a:r>
            <a:endParaRPr lang="pt-BR" sz="18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x-none" dirty="0">
                <a:hlinkClick r:id="rId5"/>
              </a:rPr>
              <a:t>https://www.estudosgospel.com.br/artigo-evangelico-reflexao-poesia-gospel-esboco-e-sermao/como-ser-fiel-em-tempos-modernos.html</a:t>
            </a:r>
            <a:endParaRPr lang="x-none" dirty="0"/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6F8615-F9CD-4A37-B00A-5E7B64381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73" y="5409223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1928</Words>
  <Application>Microsoft Office PowerPoint</Application>
  <PresentationFormat>Widescreen</PresentationFormat>
  <Paragraphs>105</Paragraphs>
  <Slides>24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FrutigerLTStd-BlackCn</vt:lpstr>
      <vt:lpstr>Roboto</vt:lpstr>
      <vt:lpstr>Times New Roman</vt:lpstr>
      <vt:lpstr>Titillium Web</vt:lpstr>
      <vt:lpstr>Tema do Office</vt:lpstr>
      <vt:lpstr>LIÇÃO 4 A FIDELIDADE DO CRISTÃO AO SENHOR.            </vt:lpstr>
      <vt:lpstr>Assista a vídeo aula do Pr. Júlio César aqui</vt:lpstr>
      <vt:lpstr>Pré-textual</vt:lpstr>
      <vt:lpstr>Verdade Aplicada</vt:lpstr>
      <vt:lpstr>Objetivos da lição: </vt:lpstr>
      <vt:lpstr>TEXTO BÍBLICO</vt:lpstr>
      <vt:lpstr>Introdução</vt:lpstr>
      <vt:lpstr>Subsidio ao professor</vt:lpstr>
      <vt:lpstr>A lição de hoje trata sobre Fidelidade</vt:lpstr>
      <vt:lpstr>Como Ser fiel?</vt:lpstr>
      <vt:lpstr>Exemplo de fidelidade no Novo Testamento:</vt:lpstr>
      <vt:lpstr>Para Saber mais!</vt:lpstr>
      <vt:lpstr>Introdução</vt:lpstr>
      <vt:lpstr>Apresentação do PowerPoint</vt:lpstr>
      <vt:lpstr>Apresentação do PowerPoint</vt:lpstr>
      <vt:lpstr>Apresentação do PowerPoint</vt:lpstr>
      <vt:lpstr>Apresentação do PowerPoint</vt:lpstr>
      <vt:lpstr>SEJA MEMBRO</vt:lpstr>
      <vt:lpstr>Apresentação do PowerPoint</vt:lpstr>
      <vt:lpstr>Apresentação do PowerPoint</vt:lpstr>
      <vt:lpstr>Para ajudar o canal Boa Semente, seja membro ou apoiador e receba conteúdos exclusivos</vt:lpstr>
      <vt:lpstr>Apresentação do PowerPoint</vt:lpstr>
      <vt:lpstr>Conclusão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4 A FIDELIDADE DO CRISTÃO AO SENHOR.</dc:title>
  <dc:creator>Julio César Pereira</dc:creator>
  <cp:lastModifiedBy>Julio César Pereira</cp:lastModifiedBy>
  <cp:revision>3</cp:revision>
  <dcterms:created xsi:type="dcterms:W3CDTF">2021-01-20T15:07:13Z</dcterms:created>
  <dcterms:modified xsi:type="dcterms:W3CDTF">2021-01-20T15:36:36Z</dcterms:modified>
</cp:coreProperties>
</file>