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66" r:id="rId2"/>
    <p:sldId id="295" r:id="rId3"/>
    <p:sldId id="256" r:id="rId4"/>
    <p:sldId id="257" r:id="rId5"/>
    <p:sldId id="258" r:id="rId6"/>
    <p:sldId id="296" r:id="rId7"/>
    <p:sldId id="297" r:id="rId8"/>
    <p:sldId id="259" r:id="rId9"/>
    <p:sldId id="260" r:id="rId10"/>
    <p:sldId id="290" r:id="rId11"/>
    <p:sldId id="261" r:id="rId12"/>
    <p:sldId id="262" r:id="rId13"/>
    <p:sldId id="298" r:id="rId14"/>
    <p:sldId id="292" r:id="rId15"/>
    <p:sldId id="263" r:id="rId16"/>
    <p:sldId id="264" r:id="rId17"/>
    <p:sldId id="294" r:id="rId18"/>
    <p:sldId id="265" r:id="rId19"/>
    <p:sldId id="283" r:id="rId20"/>
    <p:sldId id="289" r:id="rId21"/>
    <p:sldId id="273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10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5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32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2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01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54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98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27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919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14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4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://casaemusica.blogspot.com/2012/05/e-agora-jose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noticiasdatv.uol.com.br/noticia/series/veja-trailer-de-drama-da-netflix-sobre-caso-real-de-injustica-contra-negros-e-latinos-26163?cpid=tx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stiloadoracao.com/o-que-significa-fidelidade-na-biblia/" TargetMode="External"/><Relationship Id="rId2" Type="http://schemas.openxmlformats.org/officeDocument/2006/relationships/hyperlink" Target="https://iavec.com.br/eis-que-os-filhos-sao-heranca-do-senho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E8F08-D917-4F5E-B6BA-214619EB5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79"/>
            <a:ext cx="6251110" cy="4522935"/>
          </a:xfrm>
        </p:spPr>
        <p:txBody>
          <a:bodyPr anchor="b">
            <a:normAutofit/>
          </a:bodyPr>
          <a:lstStyle/>
          <a:p>
            <a:pPr algn="l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Lição 4.</a:t>
            </a:r>
            <a:b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Vencendo as injustiças da vida</a:t>
            </a:r>
            <a:b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F94DAD-0C60-4DD8-96DD-FF557488E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1" y="4636008"/>
            <a:ext cx="1471030" cy="527007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pt-BR" dirty="0"/>
              <a:t>EBD. COM</a:t>
            </a:r>
          </a:p>
        </p:txBody>
      </p:sp>
      <p:pic>
        <p:nvPicPr>
          <p:cNvPr id="1026" name="Picture 2" descr="Revista Escola Dominical, Lições Bíblicas Betel e CPAD - EBD Hoje">
            <a:extLst>
              <a:ext uri="{FF2B5EF4-FFF2-40B4-BE49-F238E27FC236}">
                <a16:creationId xmlns:a16="http://schemas.microsoft.com/office/drawing/2014/main" id="{B6EC78F1-8D0F-4B31-AF05-4A3B606BA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D001C4C-17D8-4B94-9202-9C30E3A9F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41" y="210312"/>
            <a:ext cx="2054032" cy="180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3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64CD7FE-A713-4F49-85A1-1288513C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45D1022-1095-4170-84E8-BBA5C08F1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1"/>
            <a:ext cx="502617" cy="515333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9BAAD23-0119-402F-8301-E5F5CD03F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0"/>
            <a:ext cx="2790967" cy="9007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AE3C22F-EDA2-4D06-924A-8184ADCD1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240684" y="0"/>
            <a:ext cx="3951316" cy="14685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ítulo 9">
            <a:extLst>
              <a:ext uri="{FF2B5EF4-FFF2-40B4-BE49-F238E27FC236}">
                <a16:creationId xmlns:a16="http://schemas.microsoft.com/office/drawing/2014/main" id="{BE814D16-861E-4DA7-92FE-E8ABC00B0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2" y="878573"/>
            <a:ext cx="9905998" cy="10040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Lições</a:t>
            </a:r>
            <a:r>
              <a:rPr lang="en-US" dirty="0"/>
              <a:t> do canal Boa </a:t>
            </a:r>
            <a:r>
              <a:rPr lang="en-US" dirty="0" err="1"/>
              <a:t>Semente</a:t>
            </a:r>
            <a:endParaRPr lang="en-US" dirty="0"/>
          </a:p>
        </p:txBody>
      </p:sp>
      <p:pic>
        <p:nvPicPr>
          <p:cNvPr id="9" name="Imagem 8" descr="Gráfico, Gráfico de pizza&#10;&#10;Descrição gerada automaticamente">
            <a:extLst>
              <a:ext uri="{FF2B5EF4-FFF2-40B4-BE49-F238E27FC236}">
                <a16:creationId xmlns:a16="http://schemas.microsoft.com/office/drawing/2014/main" id="{66E50EE5-5F7A-40C9-90D7-5767B1E34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21" y="1926015"/>
            <a:ext cx="4743758" cy="2668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FA1B04F5-D59D-43F8-A7DC-B82253C46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494" y="1805785"/>
            <a:ext cx="4702806" cy="2645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B92B40A-D71A-4D53-A8B2-41176E222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133513" y="0"/>
            <a:ext cx="1058487" cy="44014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3A89759-1F78-4414-80AF-0441C3F13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20500" y="1955968"/>
            <a:ext cx="571500" cy="490203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Mulher com raquete de tênis&#10;&#10;Descrição gerada automaticamente">
            <a:extLst>
              <a:ext uri="{FF2B5EF4-FFF2-40B4-BE49-F238E27FC236}">
                <a16:creationId xmlns:a16="http://schemas.microsoft.com/office/drawing/2014/main" id="{E3A08EA5-48A1-4170-B01D-D9BE780375F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929" y="3918249"/>
            <a:ext cx="4667424" cy="2625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12783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8A6CA1D-0673-4895-A38C-4E115D8E1EF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721881" y="5024244"/>
            <a:ext cx="10515600" cy="1500187"/>
          </a:xfrm>
        </p:spPr>
        <p:txBody>
          <a:bodyPr anchor="b">
            <a:normAutofit/>
          </a:bodyPr>
          <a:lstStyle/>
          <a:p>
            <a:r>
              <a:rPr lang="pt-BR" b="1" u="sng" dirty="0"/>
              <a:t>Texto de referência: Gênesis 41:9-13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DA1C5A7-358C-47EC-8E24-56D029B76EAE}"/>
              </a:ext>
            </a:extLst>
          </p:cNvPr>
          <p:cNvSpPr txBox="1"/>
          <p:nvPr/>
        </p:nvSpPr>
        <p:spPr>
          <a:xfrm>
            <a:off x="721881" y="1411264"/>
            <a:ext cx="563431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Gênesis 41:9-13</a:t>
            </a:r>
            <a:endParaRPr lang="pt-BR" sz="1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(9)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Então falou o copeiro-mor a Faraó, dizendo: Das minhas ofensas me lembro hoje:</a:t>
            </a: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(10)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Estando Faraó muito indignado contra os seus servos, e pondo-me sob prisão na casa do capitão da guarda, a mim e ao padeiro-mor,</a:t>
            </a: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(11)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Então tivemos um sonho na mesma noite, eu e ele; sonhamos, cada um conforme a interpretação do seu sonho.</a:t>
            </a: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(12)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E estava ali conosco um jovem hebreu, servo do capitão da guarda, e contamos-lhe os nossos sonhos e ele </a:t>
            </a:r>
            <a:r>
              <a:rPr lang="pt-BR" sz="1800" dirty="0" err="1">
                <a:solidFill>
                  <a:prstClr val="black"/>
                </a:solidFill>
                <a:latin typeface="Georgia" panose="02040502050405020303" pitchFamily="18" charset="0"/>
              </a:rPr>
              <a:t>no-los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interpretou, a cada um conforme o seu sonho.</a:t>
            </a: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(13)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E como ele nos interpretou, assim aconteceu; a mim me foi restituído o meu cargo, e ele foi enforcado.</a:t>
            </a:r>
          </a:p>
          <a:p>
            <a:endParaRPr lang="pt-BR" sz="1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endParaRPr lang="pt-BR" sz="1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1C5B61-6A68-48A3-8280-7D0C1EA69F6F}"/>
              </a:ext>
            </a:extLst>
          </p:cNvPr>
          <p:cNvSpPr txBox="1"/>
          <p:nvPr/>
        </p:nvSpPr>
        <p:spPr>
          <a:xfrm>
            <a:off x="5879804" y="6867980"/>
            <a:ext cx="63121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>
                <a:hlinkClick r:id="rId2" tooltip="http://casaemusica.blogspot.com/2012/05/e-agora-jose.html"/>
              </a:rPr>
              <a:t>Esta Foto</a:t>
            </a:r>
            <a:r>
              <a:rPr lang="pt-BR" sz="900"/>
              <a:t> de Autor Desconhecido está licenciado em </a:t>
            </a:r>
            <a:r>
              <a:rPr lang="pt-BR" sz="900">
                <a:hlinkClick r:id="rId3" tooltip="https://creativecommons.org/licenses/by-nc/3.0/"/>
              </a:rPr>
              <a:t>CC BY-NC</a:t>
            </a:r>
            <a:endParaRPr lang="pt-BR" sz="900"/>
          </a:p>
        </p:txBody>
      </p:sp>
      <p:pic>
        <p:nvPicPr>
          <p:cNvPr id="1028" name="Picture 4" descr="Copeiro esquece de José | Blog do seu Alipio">
            <a:extLst>
              <a:ext uri="{FF2B5EF4-FFF2-40B4-BE49-F238E27FC236}">
                <a16:creationId xmlns:a16="http://schemas.microsoft.com/office/drawing/2014/main" id="{23F5E75E-222E-4158-8238-C217D0B29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715" y="2066924"/>
            <a:ext cx="5548352" cy="332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504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0DCF275-2EC3-497D-B3B7-37091F3D3EA4}"/>
              </a:ext>
            </a:extLst>
          </p:cNvPr>
          <p:cNvSpPr/>
          <p:nvPr/>
        </p:nvSpPr>
        <p:spPr>
          <a:xfrm>
            <a:off x="177801" y="1079500"/>
            <a:ext cx="3924298" cy="5270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VERSÍCULO DO DIA</a:t>
            </a:r>
          </a:p>
          <a:p>
            <a:pPr algn="ctr"/>
            <a:endParaRPr lang="pt-BR" dirty="0"/>
          </a:p>
          <a:p>
            <a:pPr algn="ctr"/>
            <a:r>
              <a:rPr lang="pt-BR" b="0" i="0" dirty="0">
                <a:effectLst/>
                <a:latin typeface="Roboto"/>
              </a:rPr>
              <a:t>Gênesis 40:23</a:t>
            </a:r>
          </a:p>
          <a:p>
            <a:pPr algn="ctr"/>
            <a:r>
              <a:rPr lang="pt-BR" b="0" i="0" dirty="0">
                <a:effectLst/>
                <a:latin typeface="Roboto"/>
              </a:rPr>
              <a:t>(23)  O copeiro-mor, porém, não se lembrou de José, antes se esqueceu dele.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B933903-6525-495C-A5EE-8142B916E0E2}"/>
              </a:ext>
            </a:extLst>
          </p:cNvPr>
          <p:cNvSpPr/>
          <p:nvPr/>
        </p:nvSpPr>
        <p:spPr>
          <a:xfrm>
            <a:off x="4208077" y="1866900"/>
            <a:ext cx="3881826" cy="4483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OBJETIVOS DA LIÇÃO</a:t>
            </a:r>
          </a:p>
          <a:p>
            <a:pPr algn="ctr"/>
            <a:endParaRPr lang="pt-BR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/>
              <a:t>Estabelecer o lado pedagógico da injustiça;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/>
              <a:t>Compreender que Deus é o nosso juiz;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/>
              <a:t>Mostrar que os injustos serão envergonhados.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7C6D8-A36A-4317-94DD-61D70F1A6AE6}"/>
              </a:ext>
            </a:extLst>
          </p:cNvPr>
          <p:cNvSpPr/>
          <p:nvPr/>
        </p:nvSpPr>
        <p:spPr>
          <a:xfrm>
            <a:off x="8381999" y="3136900"/>
            <a:ext cx="3390900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VERDADE APLICADA</a:t>
            </a:r>
          </a:p>
          <a:p>
            <a:pPr algn="ctr"/>
            <a:r>
              <a:rPr lang="pt-BR" dirty="0"/>
              <a:t>Até mesmo nas injustiças da vida, Deus </a:t>
            </a:r>
            <a:r>
              <a:rPr lang="pt-BR" dirty="0" err="1"/>
              <a:t>trabalh</a:t>
            </a:r>
            <a:r>
              <a:rPr lang="pt-BR" dirty="0"/>
              <a:t> em nosso caráter</a:t>
            </a:r>
          </a:p>
        </p:txBody>
      </p:sp>
      <p:pic>
        <p:nvPicPr>
          <p:cNvPr id="2050" name="Picture 2" descr="Editais selecionam organizações para capacitação de jovens - Jornal Atual">
            <a:extLst>
              <a:ext uri="{FF2B5EF4-FFF2-40B4-BE49-F238E27FC236}">
                <a16:creationId xmlns:a16="http://schemas.microsoft.com/office/drawing/2014/main" id="{3A1EC969-7C9B-438D-870E-47C6457FC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9" y="570803"/>
            <a:ext cx="3341880" cy="2005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802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3969F2-ED52-4E5C-B3FC-01E01B8B9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4EAB08D-D80F-42D0-BB1B-E6D87E26E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1870" y="749595"/>
            <a:ext cx="5645888" cy="3902149"/>
          </a:xfrm>
        </p:spPr>
        <p:txBody>
          <a:bodyPr anchor="t">
            <a:normAutofit/>
          </a:bodyPr>
          <a:lstStyle/>
          <a:p>
            <a:pPr algn="l"/>
            <a:r>
              <a:rPr lang="pt-BR" sz="6100"/>
              <a:t>INTRODUÇÃO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55DE9D78-808D-43AC-8C9D-979BF2170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827" y="1897394"/>
            <a:ext cx="4890977" cy="999460"/>
          </a:xfrm>
        </p:spPr>
        <p:txBody>
          <a:bodyPr anchor="b">
            <a:normAutofit/>
          </a:bodyPr>
          <a:lstStyle/>
          <a:p>
            <a:pPr algn="l">
              <a:lnSpc>
                <a:spcPct val="110000"/>
              </a:lnSpc>
            </a:pPr>
            <a:r>
              <a:rPr lang="pt-BR" sz="1000" dirty="0"/>
              <a:t>O tema desta lição é como lidar com as injustiças de vida, através de lições da vida de </a:t>
            </a:r>
            <a:r>
              <a:rPr lang="pt-BR" sz="1000" dirty="0" err="1"/>
              <a:t>josé</a:t>
            </a:r>
            <a:r>
              <a:rPr lang="pt-BR" sz="1000" dirty="0"/>
              <a:t>. </a:t>
            </a:r>
          </a:p>
          <a:p>
            <a:pPr algn="l">
              <a:lnSpc>
                <a:spcPct val="110000"/>
              </a:lnSpc>
            </a:pPr>
            <a:r>
              <a:rPr lang="pt-BR" sz="1000" dirty="0"/>
              <a:t>Mesmo em adversidades ele guardou a fé e foi honrado por deus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C6A073F-2E3D-43AD-B07B-EEAA61610F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56" r="29555" b="-1"/>
          <a:stretch/>
        </p:blipFill>
        <p:spPr>
          <a:xfrm>
            <a:off x="5879804" y="-6350"/>
            <a:ext cx="6312196" cy="6874330"/>
          </a:xfrm>
          <a:custGeom>
            <a:avLst/>
            <a:gdLst/>
            <a:ahLst/>
            <a:cxnLst/>
            <a:rect l="l" t="t" r="r" b="b"/>
            <a:pathLst>
              <a:path w="6312196" h="6874330">
                <a:moveTo>
                  <a:pt x="2047193" y="0"/>
                </a:moveTo>
                <a:lnTo>
                  <a:pt x="6312196" y="0"/>
                </a:lnTo>
                <a:lnTo>
                  <a:pt x="6312196" y="6874330"/>
                </a:lnTo>
                <a:lnTo>
                  <a:pt x="0" y="6874330"/>
                </a:lnTo>
                <a:close/>
              </a:path>
            </a:pathLst>
          </a:cu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634715" y="0"/>
            <a:ext cx="914401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5A0B83B-7661-47FC-A873-0BF25B9DA010}"/>
              </a:ext>
            </a:extLst>
          </p:cNvPr>
          <p:cNvSpPr txBox="1"/>
          <p:nvPr/>
        </p:nvSpPr>
        <p:spPr>
          <a:xfrm>
            <a:off x="494166" y="3707542"/>
            <a:ext cx="6823984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dirty="0">
                <a:latin typeface="+mj-lt"/>
              </a:rPr>
              <a:t>Ponto Chave</a:t>
            </a:r>
            <a:endParaRPr lang="pt-BR">
              <a:latin typeface="+mj-lt"/>
            </a:endParaRPr>
          </a:p>
          <a:p>
            <a:pPr algn="ctr">
              <a:spcAft>
                <a:spcPts val="600"/>
              </a:spcAft>
            </a:pPr>
            <a:endParaRPr lang="pt-BR">
              <a:latin typeface="+mj-lt"/>
            </a:endParaRPr>
          </a:p>
          <a:p>
            <a:pPr algn="ctr">
              <a:spcAft>
                <a:spcPts val="600"/>
              </a:spcAft>
            </a:pPr>
            <a:r>
              <a:rPr lang="pt-BR" dirty="0">
                <a:latin typeface="+mj-lt"/>
              </a:rPr>
              <a:t>“Confiar na justiça de Deus é maior arma de se vencer as injustiças”</a:t>
            </a:r>
            <a:endParaRPr lang="pt-BR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4485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FA850E-8C55-41ED-A556-36BA22B8C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310385"/>
            <a:ext cx="9906000" cy="1382156"/>
          </a:xfrm>
        </p:spPr>
        <p:txBody>
          <a:bodyPr/>
          <a:lstStyle/>
          <a:p>
            <a:r>
              <a:rPr lang="pt-BR" dirty="0"/>
              <a:t>Discussão em grupo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63C2DD-6655-46F2-9730-F06EC9DDF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806" y="5030383"/>
            <a:ext cx="5499100" cy="1755606"/>
          </a:xfrm>
        </p:spPr>
        <p:txBody>
          <a:bodyPr>
            <a:normAutofit fontScale="85000" lnSpcReduction="10000"/>
          </a:bodyPr>
          <a:lstStyle/>
          <a:p>
            <a:r>
              <a:rPr lang="pt-BR" b="0" i="0" dirty="0">
                <a:solidFill>
                  <a:srgbClr val="212529"/>
                </a:solidFill>
                <a:effectLst/>
                <a:latin typeface="Fira Sans" panose="020B0503050000020004" pitchFamily="34" charset="0"/>
              </a:rPr>
              <a:t>When They </a:t>
            </a:r>
            <a:r>
              <a:rPr lang="pt-BR" b="0" i="0" dirty="0" err="1">
                <a:solidFill>
                  <a:srgbClr val="212529"/>
                </a:solidFill>
                <a:effectLst/>
                <a:latin typeface="Fira Sans" panose="020B0503050000020004" pitchFamily="34" charset="0"/>
              </a:rPr>
              <a:t>See</a:t>
            </a:r>
            <a:r>
              <a:rPr lang="pt-BR" b="0" i="0" dirty="0">
                <a:solidFill>
                  <a:srgbClr val="212529"/>
                </a:solidFill>
                <a:effectLst/>
                <a:latin typeface="Fira Sans" panose="020B0503050000020004" pitchFamily="34" charset="0"/>
              </a:rPr>
              <a:t> Us (Olhos Que Condenam... - Leia mais em </a:t>
            </a:r>
            <a:r>
              <a:rPr lang="pt-BR" b="0" i="0" dirty="0">
                <a:solidFill>
                  <a:srgbClr val="212529"/>
                </a:solidFill>
                <a:effectLst/>
                <a:latin typeface="Fira Sans" panose="020B0503050000020004" pitchFamily="34" charset="0"/>
                <a:hlinkClick r:id="rId2"/>
              </a:rPr>
              <a:t>https://noticiasdatv.uol.com.br/noticia/series/veja-trailer-de-drama-da-netflix-sobre-caso-real-de-injustica-contra-negros-e-latinos-26163?cpid=txt</a:t>
            </a:r>
            <a:r>
              <a:rPr lang="pt-BR" b="0" i="0" dirty="0">
                <a:solidFill>
                  <a:srgbClr val="212529"/>
                </a:solidFill>
                <a:effectLst/>
                <a:latin typeface="Fira Sans" panose="020B0503050000020004" pitchFamily="34" charset="0"/>
              </a:rPr>
              <a:t> v</a:t>
            </a:r>
            <a:endParaRPr lang="pt-BR" dirty="0"/>
          </a:p>
        </p:txBody>
      </p:sp>
      <p:pic>
        <p:nvPicPr>
          <p:cNvPr id="3074" name="Picture 2" descr="O jovem ator Caleel Harris em cena da minissérie When They See Us, que estreia na Netflix em 31 de maio - Divulgação/Netflix">
            <a:extLst>
              <a:ext uri="{FF2B5EF4-FFF2-40B4-BE49-F238E27FC236}">
                <a16:creationId xmlns:a16="http://schemas.microsoft.com/office/drawing/2014/main" id="{03E58996-F558-4B36-B530-1DFDB7710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827617"/>
            <a:ext cx="5122356" cy="320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F16A42A-77B3-4D0C-B883-96CE851F2993}"/>
              </a:ext>
            </a:extLst>
          </p:cNvPr>
          <p:cNvSpPr txBox="1"/>
          <p:nvPr/>
        </p:nvSpPr>
        <p:spPr>
          <a:xfrm>
            <a:off x="7446456" y="310385"/>
            <a:ext cx="4161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Como quebra gelo pergunte à classe se eles já assistiram a série da Netflix, “Olhos que condenam”</a:t>
            </a:r>
          </a:p>
          <a:p>
            <a:r>
              <a:rPr lang="pt-BR" dirty="0"/>
              <a:t>O tema abordado na história fala de injustiças e condenação erradas. Vale à pena conferir</a:t>
            </a: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9C17AF7-A877-4C1B-8645-68E6E48E0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6" y="1963430"/>
            <a:ext cx="6083300" cy="478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89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B8092E2-D77A-4CE6-BB2D-626978445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02CD835-4B0F-45D6-9B85-B049A100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3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5C981C-341E-4D08-94A1-D3E3041BF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511309"/>
            <a:ext cx="9577116" cy="1221957"/>
          </a:xfrm>
        </p:spPr>
        <p:txBody>
          <a:bodyPr anchor="ctr">
            <a:normAutofit/>
          </a:bodyPr>
          <a:lstStyle/>
          <a:p>
            <a:r>
              <a:rPr lang="pt-BR" dirty="0"/>
              <a:t>Em um segundo momento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971A1EC-5980-40B2-973F-0D3D6630D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0049A56-C4C2-4C0F-9F4F-D0E34391D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78117" y="0"/>
            <a:ext cx="340591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D02BE56-7EB5-4E62-B6E2-1C49E470A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1299548"/>
            <a:ext cx="1769035" cy="69557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629BBD-5BA6-4769-AD39-3BF5284A3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3" y="2420471"/>
            <a:ext cx="5479065" cy="388441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/>
              <a:t>Faça um paralelo entre a vida dos jovens retratados na série, e a vida de José apontando os seguintes aspectos:</a:t>
            </a:r>
          </a:p>
          <a:p>
            <a:endParaRPr lang="pt-BR" dirty="0"/>
          </a:p>
          <a:p>
            <a:r>
              <a:rPr lang="pt-BR" dirty="0"/>
              <a:t>Aspectos semelhantes;</a:t>
            </a:r>
          </a:p>
          <a:p>
            <a:r>
              <a:rPr lang="pt-BR" dirty="0"/>
              <a:t>Aspectos diferentes;</a:t>
            </a:r>
          </a:p>
          <a:p>
            <a:r>
              <a:rPr lang="pt-BR" dirty="0"/>
              <a:t>Desfecho de “olhos que Condenam”</a:t>
            </a:r>
          </a:p>
          <a:p>
            <a:r>
              <a:rPr lang="pt-BR" dirty="0"/>
              <a:t>Desfecho da vida de José</a:t>
            </a:r>
          </a:p>
        </p:txBody>
      </p:sp>
      <p:pic>
        <p:nvPicPr>
          <p:cNvPr id="4098" name="Picture 2" descr="Educação: seminário debate as oportunidades e os desafios de inclusão de  jovens no mercado de trabalho">
            <a:extLst>
              <a:ext uri="{FF2B5EF4-FFF2-40B4-BE49-F238E27FC236}">
                <a16:creationId xmlns:a16="http://schemas.microsoft.com/office/drawing/2014/main" id="{148AE9E5-7607-4178-A172-1F93B5A047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r="18785"/>
          <a:stretch/>
        </p:blipFill>
        <p:spPr bwMode="auto">
          <a:xfrm>
            <a:off x="7225552" y="1995117"/>
            <a:ext cx="4966447" cy="486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4595B06-EDA5-4E45-BED4-7891E7E0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1150" y="1171094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79C9A5D-F572-476A-99A9-700077150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968704" y="0"/>
            <a:ext cx="2147217" cy="199511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9592DA5-68A4-46A6-90EA-F0304FF8E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94353" y="-14436"/>
            <a:ext cx="239059" cy="20095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847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7A8E80-C869-4B72-8E6F-2614B818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>
            <a:normAutofit/>
          </a:bodyPr>
          <a:lstStyle/>
          <a:p>
            <a:r>
              <a:rPr lang="pt-BR" sz="3700" dirty="0"/>
              <a:t>1. Crescendo diante das injustiças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8B5494-3F85-468D-A686-547D07639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205038"/>
            <a:ext cx="4405314" cy="41195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Infelizmente, não temos como evitar as injustiças na vida, mas podemos escolher como enfrentar tais situações 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827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1FBE127-D2A6-4FA3-A6B9-B8FD1DE4B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DD9C044-4B08-47CC-852C-B22B09675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4948518" cy="13245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033687E-2F83-4E90-B11A-4B998C154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292DBC3-1A72-41ED-8432-D0D64FD63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2743200"/>
            <a:ext cx="4477872" cy="4114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50A778-30E2-4B52-9616-6A7386D47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1789" y="736601"/>
            <a:ext cx="4572428" cy="3125376"/>
          </a:xfrm>
        </p:spPr>
        <p:txBody>
          <a:bodyPr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t-BR" sz="2200" b="1" dirty="0"/>
              <a:t>1.1. Enfrentando a hostilidade dos irmãos: O</a:t>
            </a:r>
            <a:r>
              <a:rPr lang="pt-BR" sz="2200" dirty="0"/>
              <a:t>s irmãos de José os invejavam, como vimos anteriormente e por isto tramaram por sua morte.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t-BR" sz="2200" dirty="0"/>
              <a:t>No entanto, José não tinha culpa de ter sido amado por seu pai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9309E4A-5F81-4CAB-B5DB-AB4EB90C7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7" y="2548218"/>
            <a:ext cx="589522" cy="43097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Injustiça - Dicio, Dicionário Online de Português">
            <a:extLst>
              <a:ext uri="{FF2B5EF4-FFF2-40B4-BE49-F238E27FC236}">
                <a16:creationId xmlns:a16="http://schemas.microsoft.com/office/drawing/2014/main" id="{E310E854-33EF-4F9C-893C-34B408F05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11" y="586785"/>
            <a:ext cx="5772150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ireito é injustiça: ponto">
            <a:extLst>
              <a:ext uri="{FF2B5EF4-FFF2-40B4-BE49-F238E27FC236}">
                <a16:creationId xmlns:a16="http://schemas.microsoft.com/office/drawing/2014/main" id="{67B4AB46-E893-499A-8691-34A5B6C81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347" y="3073399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43DBEDE-41C3-452C-93CB-C3335032A2A6}"/>
              </a:ext>
            </a:extLst>
          </p:cNvPr>
          <p:cNvSpPr txBox="1"/>
          <p:nvPr/>
        </p:nvSpPr>
        <p:spPr>
          <a:xfrm>
            <a:off x="304313" y="5284403"/>
            <a:ext cx="4687954" cy="120032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#ficaadica:</a:t>
            </a:r>
          </a:p>
          <a:p>
            <a:r>
              <a:rPr lang="pt-BR" dirty="0"/>
              <a:t>Existem situações que nos trazem prejuízo ou benefícios, mas nós, muitas vezes não temos controle sobre isto, sobretudo no ambiente familiar</a:t>
            </a:r>
          </a:p>
        </p:txBody>
      </p:sp>
    </p:spTree>
    <p:extLst>
      <p:ext uri="{BB962C8B-B14F-4D97-AF65-F5344CB8AC3E}">
        <p14:creationId xmlns:p14="http://schemas.microsoft.com/office/powerpoint/2010/main" val="1184950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B78D151-52A1-46B3-8374-570DA802E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23">
            <a:extLst>
              <a:ext uri="{FF2B5EF4-FFF2-40B4-BE49-F238E27FC236}">
                <a16:creationId xmlns:a16="http://schemas.microsoft.com/office/drawing/2014/main" id="{6C745475-F6E1-4944-B2F1-A82F3444F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8942"/>
            <a:ext cx="4135478" cy="6895884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  <a:gd name="connsiteX0" fmla="*/ 2023235 w 6699211"/>
              <a:gd name="connsiteY0" fmla="*/ 0 h 6869951"/>
              <a:gd name="connsiteX1" fmla="*/ 6699211 w 6699211"/>
              <a:gd name="connsiteY1" fmla="*/ 11953 h 6869951"/>
              <a:gd name="connsiteX2" fmla="*/ 6699211 w 6699211"/>
              <a:gd name="connsiteY2" fmla="*/ 6869951 h 6869951"/>
              <a:gd name="connsiteX3" fmla="*/ 0 w 6699211"/>
              <a:gd name="connsiteY3" fmla="*/ 6856303 h 6869951"/>
              <a:gd name="connsiteX4" fmla="*/ 2023235 w 6699211"/>
              <a:gd name="connsiteY4" fmla="*/ 0 h 6869951"/>
              <a:gd name="connsiteX0" fmla="*/ 2702995 w 6699211"/>
              <a:gd name="connsiteY0" fmla="*/ 42638 h 6857998"/>
              <a:gd name="connsiteX1" fmla="*/ 6699211 w 6699211"/>
              <a:gd name="connsiteY1" fmla="*/ 0 h 6857998"/>
              <a:gd name="connsiteX2" fmla="*/ 6699211 w 6699211"/>
              <a:gd name="connsiteY2" fmla="*/ 6857998 h 6857998"/>
              <a:gd name="connsiteX3" fmla="*/ 0 w 6699211"/>
              <a:gd name="connsiteY3" fmla="*/ 6844350 h 6857998"/>
              <a:gd name="connsiteX4" fmla="*/ 2702995 w 6699211"/>
              <a:gd name="connsiteY4" fmla="*/ 42638 h 6857998"/>
              <a:gd name="connsiteX0" fmla="*/ 2323794 w 6699211"/>
              <a:gd name="connsiteY0" fmla="*/ 54619 h 6857998"/>
              <a:gd name="connsiteX1" fmla="*/ 6699211 w 6699211"/>
              <a:gd name="connsiteY1" fmla="*/ 0 h 6857998"/>
              <a:gd name="connsiteX2" fmla="*/ 6699211 w 6699211"/>
              <a:gd name="connsiteY2" fmla="*/ 6857998 h 6857998"/>
              <a:gd name="connsiteX3" fmla="*/ 0 w 6699211"/>
              <a:gd name="connsiteY3" fmla="*/ 6844350 h 6857998"/>
              <a:gd name="connsiteX4" fmla="*/ 2323794 w 6699211"/>
              <a:gd name="connsiteY4" fmla="*/ 54619 h 6857998"/>
              <a:gd name="connsiteX0" fmla="*/ 2323794 w 6699211"/>
              <a:gd name="connsiteY0" fmla="*/ 18674 h 6822053"/>
              <a:gd name="connsiteX1" fmla="*/ 6699211 w 6699211"/>
              <a:gd name="connsiteY1" fmla="*/ 0 h 6822053"/>
              <a:gd name="connsiteX2" fmla="*/ 6699211 w 6699211"/>
              <a:gd name="connsiteY2" fmla="*/ 6822053 h 6822053"/>
              <a:gd name="connsiteX3" fmla="*/ 0 w 6699211"/>
              <a:gd name="connsiteY3" fmla="*/ 6808405 h 6822053"/>
              <a:gd name="connsiteX4" fmla="*/ 2323794 w 6699211"/>
              <a:gd name="connsiteY4" fmla="*/ 18674 h 6822053"/>
              <a:gd name="connsiteX0" fmla="*/ 3105369 w 7480786"/>
              <a:gd name="connsiteY0" fmla="*/ 18674 h 6822053"/>
              <a:gd name="connsiteX1" fmla="*/ 7480786 w 7480786"/>
              <a:gd name="connsiteY1" fmla="*/ 0 h 6822053"/>
              <a:gd name="connsiteX2" fmla="*/ 7480786 w 7480786"/>
              <a:gd name="connsiteY2" fmla="*/ 6822053 h 6822053"/>
              <a:gd name="connsiteX3" fmla="*/ 0 w 7480786"/>
              <a:gd name="connsiteY3" fmla="*/ 6820387 h 6822053"/>
              <a:gd name="connsiteX4" fmla="*/ 3105369 w 7480786"/>
              <a:gd name="connsiteY4" fmla="*/ 18674 h 682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0786" h="6822053">
                <a:moveTo>
                  <a:pt x="3105369" y="18674"/>
                </a:moveTo>
                <a:lnTo>
                  <a:pt x="7480786" y="0"/>
                </a:lnTo>
                <a:lnTo>
                  <a:pt x="7480786" y="6822053"/>
                </a:lnTo>
                <a:lnTo>
                  <a:pt x="0" y="6820387"/>
                </a:lnTo>
                <a:lnTo>
                  <a:pt x="3105369" y="186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Gráfico 5" descr="Lâmpada com preenchimento sólido">
            <a:extLst>
              <a:ext uri="{FF2B5EF4-FFF2-40B4-BE49-F238E27FC236}">
                <a16:creationId xmlns:a16="http://schemas.microsoft.com/office/drawing/2014/main" id="{D9427178-EF10-4C98-A067-E0EB341AE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0077" y="533400"/>
            <a:ext cx="2720408" cy="2720408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2F61726-9292-4844-9EBF-341051AAF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44996"/>
            <a:ext cx="4651744" cy="26130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oluna de Abner Ferreira - Gospel Prime">
            <a:extLst>
              <a:ext uri="{FF2B5EF4-FFF2-40B4-BE49-F238E27FC236}">
                <a16:creationId xmlns:a16="http://schemas.microsoft.com/office/drawing/2014/main" id="{6DB3342E-8113-4159-93E7-B76AD4C19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1689" y="3604193"/>
            <a:ext cx="2720408" cy="272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50A778-30E2-4B52-9616-6A7386D47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8900" y="134721"/>
            <a:ext cx="8293099" cy="37514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1.2</a:t>
            </a:r>
            <a:r>
              <a:rPr lang="pt-BR" dirty="0"/>
              <a:t> </a:t>
            </a:r>
            <a:r>
              <a:rPr lang="pt-BR" b="1" u="sng" dirty="0"/>
              <a:t>Amadurecendo diante das calúnias</a:t>
            </a:r>
          </a:p>
          <a:p>
            <a:pPr marL="0" indent="0">
              <a:buNone/>
            </a:pPr>
            <a:r>
              <a:rPr lang="pt-BR" dirty="0"/>
              <a:t>Primeiro José sofreu com seus irmãos, depois foi caluniado pela mulher de </a:t>
            </a:r>
            <a:r>
              <a:rPr lang="pt-BR" dirty="0" err="1"/>
              <a:t>Potifá</a:t>
            </a:r>
            <a:r>
              <a:rPr lang="pt-BR" dirty="0"/>
              <a:t>, as adversidades nos preparam e nos preparam para a superação de obstáculos maiores que enfrentaremos no futuro, mas não devemos sucumbir diante das adversidades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EC963C-4ED6-42FD-B3E0-62FEF50DA692}"/>
              </a:ext>
            </a:extLst>
          </p:cNvPr>
          <p:cNvSpPr txBox="1"/>
          <p:nvPr/>
        </p:nvSpPr>
        <p:spPr>
          <a:xfrm>
            <a:off x="3606242" y="5140418"/>
            <a:ext cx="5893921" cy="143116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REFLETINDO:</a:t>
            </a:r>
            <a:endParaRPr lang="pt-BR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pt-BR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algn="ctr">
              <a:spcAft>
                <a:spcPts val="600"/>
              </a:spcAft>
            </a:pPr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“ Um bom cristão precisa preocupar-se com o exemplo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  <a:latin typeface="+mj-lt"/>
              </a:rPr>
              <a:t>qu</a:t>
            </a:r>
            <a:endParaRPr lang="pt-BR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algn="ctr">
              <a:spcAft>
                <a:spcPts val="600"/>
              </a:spcAft>
            </a:pPr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Dá para todos a sua volta”</a:t>
            </a:r>
            <a:endParaRPr lang="pt-BR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7329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1FBE127-D2A6-4FA3-A6B9-B8FD1DE4B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C41390-8A79-4B54-B7BF-EE4625E95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988" y="533400"/>
            <a:ext cx="4496228" cy="1690687"/>
          </a:xfrm>
        </p:spPr>
        <p:txBody>
          <a:bodyPr>
            <a:normAutofit/>
          </a:bodyPr>
          <a:lstStyle/>
          <a:p>
            <a:r>
              <a:rPr lang="pt-BR" sz="4100"/>
              <a:t>2. Crendo na justiça divina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DD9C044-4B08-47CC-852C-B22B09675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4948518" cy="13245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033687E-2F83-4E90-B11A-4B998C154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292DBC3-1A72-41ED-8432-D0D64FD63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2743200"/>
            <a:ext cx="4477872" cy="4114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Isaías 64:6 NVI - Nova Bíblia Online">
            <a:extLst>
              <a:ext uri="{FF2B5EF4-FFF2-40B4-BE49-F238E27FC236}">
                <a16:creationId xmlns:a16="http://schemas.microsoft.com/office/drawing/2014/main" id="{9A6B2302-F275-4132-B8EF-0B4A0F2F3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647699"/>
            <a:ext cx="55626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E7B5E9-C5E4-487E-AF72-38CFD4D22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1789" y="2290763"/>
            <a:ext cx="4572428" cy="113823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t-BR" dirty="0"/>
              <a:t>Não devemos buscar a vingança e sim esperar pelo Senhor.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9309E4A-5F81-4CAB-B5DB-AB4EB90C7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7" y="2548218"/>
            <a:ext cx="589522" cy="43097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 descr="Salmos 11.7:7 - Bíblia Sagrada Online Falada +DOWNLOAD ÁUDIO MP3  (Atualizado 2017)">
            <a:extLst>
              <a:ext uri="{FF2B5EF4-FFF2-40B4-BE49-F238E27FC236}">
                <a16:creationId xmlns:a16="http://schemas.microsoft.com/office/drawing/2014/main" id="{755375D0-A0F9-4680-B491-A73406BD3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974" y="3669506"/>
            <a:ext cx="5549271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259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8E914C-7D12-4876-B4E4-6D309F69C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52" y="896938"/>
            <a:ext cx="4405314" cy="178276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t-BR" sz="1800" b="1" u="sng" dirty="0"/>
              <a:t>2.1 O tempo e a justiça divina</a:t>
            </a:r>
          </a:p>
          <a:p>
            <a:pPr marL="0" indent="0">
              <a:lnSpc>
                <a:spcPct val="90000"/>
              </a:lnSpc>
              <a:buNone/>
            </a:pPr>
            <a:endParaRPr lang="pt-BR" sz="1800" dirty="0"/>
          </a:p>
          <a:p>
            <a:pPr marL="0" indent="0">
              <a:lnSpc>
                <a:spcPct val="90000"/>
              </a:lnSpc>
              <a:buNone/>
            </a:pPr>
            <a:r>
              <a:rPr lang="pt-BR" sz="1800" dirty="0"/>
              <a:t>Após 13 anos, a justiça foi feita. José esperou pela justiça divina ao invés de buscar a revanche ou a punição, mesmo quando tinha poder para tal </a:t>
            </a:r>
            <a:endParaRPr lang="pt-BR" sz="15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50 frases sobre a justiça de Deus para você demostrar toda sua confiança">
            <a:extLst>
              <a:ext uri="{FF2B5EF4-FFF2-40B4-BE49-F238E27FC236}">
                <a16:creationId xmlns:a16="http://schemas.microsoft.com/office/drawing/2014/main" id="{6BDE51C6-1CB6-45D7-92A8-FC629F29C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818" y="-3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66EE8A8-5C47-4ADD-9AE9-CD6DFEA97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87" y="3363912"/>
            <a:ext cx="500062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617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A6DFD3-845E-42BD-9D6D-D35E06B00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Aprofundando – José como um tipo de Cristo</a:t>
            </a:r>
          </a:p>
        </p:txBody>
      </p:sp>
      <p:pic>
        <p:nvPicPr>
          <p:cNvPr id="9218" name="Picture 2" descr="Teologia do AT tipologia">
            <a:extLst>
              <a:ext uri="{FF2B5EF4-FFF2-40B4-BE49-F238E27FC236}">
                <a16:creationId xmlns:a16="http://schemas.microsoft.com/office/drawing/2014/main" id="{C8F1EE08-16E8-4FBD-88CB-AA812FF0F2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9" b="13302"/>
          <a:stretch/>
        </p:blipFill>
        <p:spPr bwMode="auto">
          <a:xfrm>
            <a:off x="806450" y="2616200"/>
            <a:ext cx="3740150" cy="20714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8FDACF4-1366-4CBF-948C-2E774C2F5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00" y="1555205"/>
            <a:ext cx="5899151" cy="4877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9320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8E914C-7D12-4876-B4E4-6D309F69C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365" y="149438"/>
            <a:ext cx="5268639" cy="297290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t-BR" sz="4000" dirty="0"/>
          </a:p>
          <a:p>
            <a:pPr marL="0" indent="0">
              <a:buNone/>
            </a:pPr>
            <a:r>
              <a:rPr lang="pt-BR" sz="3600" b="1" u="sng" dirty="0"/>
              <a:t>2.2 É Deus que nos justifica:</a:t>
            </a:r>
          </a:p>
          <a:p>
            <a:pPr marL="0" indent="0">
              <a:buNone/>
            </a:pPr>
            <a:r>
              <a:rPr lang="pt-BR" sz="3600" dirty="0"/>
              <a:t>Deus é nossa testemunha assim como foi de José. Só Ele, às vezes, pode nos justificar</a:t>
            </a:r>
          </a:p>
        </p:txBody>
      </p:sp>
      <p:pic>
        <p:nvPicPr>
          <p:cNvPr id="4100" name="Picture 4" descr="Vem Espírito Santo! | Pomba da paz, Fotos de pomba, Imagens religiosas">
            <a:extLst>
              <a:ext uri="{FF2B5EF4-FFF2-40B4-BE49-F238E27FC236}">
                <a16:creationId xmlns:a16="http://schemas.microsoft.com/office/drawing/2014/main" id="{1CF967B8-EF94-4445-81A9-8D88909EEEF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350" y="149438"/>
            <a:ext cx="1395761" cy="209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5DBAA92-CAFD-4DA2-BDC6-6C2A7C1EDA82}"/>
              </a:ext>
            </a:extLst>
          </p:cNvPr>
          <p:cNvSpPr txBox="1"/>
          <p:nvPr/>
        </p:nvSpPr>
        <p:spPr>
          <a:xfrm>
            <a:off x="612389" y="4343620"/>
            <a:ext cx="6127594" cy="181588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Romanos 8:33 - NVI Quem intentará acusação contra os escolhidos de Deus? É Deus quem os justifica. Romanos 8:33 - Almeida Corrigida Fiel</a:t>
            </a:r>
          </a:p>
        </p:txBody>
      </p:sp>
      <p:pic>
        <p:nvPicPr>
          <p:cNvPr id="10244" name="Picture 4" descr="Mary Vagliengo - DEUS TE JUSTIFICA! | Facebook">
            <a:extLst>
              <a:ext uri="{FF2B5EF4-FFF2-40B4-BE49-F238E27FC236}">
                <a16:creationId xmlns:a16="http://schemas.microsoft.com/office/drawing/2014/main" id="{605E2F38-25AA-4295-90C1-80FEE319B5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 bwMode="auto">
          <a:xfrm>
            <a:off x="7666424" y="2765538"/>
            <a:ext cx="3913187" cy="369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582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84D62A6-335E-485F-B0DB-141F66C1B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00" y="774699"/>
            <a:ext cx="11531600" cy="1950571"/>
          </a:xfrm>
        </p:spPr>
        <p:txBody>
          <a:bodyPr>
            <a:normAutofit/>
          </a:bodyPr>
          <a:lstStyle/>
          <a:p>
            <a:r>
              <a:rPr lang="pt-BR" dirty="0"/>
              <a:t>3. O destino dos justos</a:t>
            </a: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C69369EC-2694-4B37-ABC9-5C68A9732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3639" y="2997202"/>
            <a:ext cx="9144000" cy="1135529"/>
          </a:xfrm>
          <a:effectLst>
            <a:reflection blurRad="6350" stA="50000" endA="300" endPos="90000" dist="50800" dir="5400000" sy="-100000" algn="bl" rotWithShape="0"/>
          </a:effectLst>
        </p:spPr>
        <p:txBody>
          <a:bodyPr>
            <a:normAutofit/>
          </a:bodyPr>
          <a:lstStyle/>
          <a:p>
            <a:r>
              <a:rPr lang="pt-BR" dirty="0"/>
              <a:t>Todos os que se se levantam contra os santos do Senhor experimentarão o peso da mão do altíssimo. Deus não tem prazer em puni-los, mas que cheguem ao arrependimento</a:t>
            </a:r>
          </a:p>
        </p:txBody>
      </p:sp>
    </p:spTree>
    <p:extLst>
      <p:ext uri="{BB962C8B-B14F-4D97-AF65-F5344CB8AC3E}">
        <p14:creationId xmlns:p14="http://schemas.microsoft.com/office/powerpoint/2010/main" val="267580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1775E6C-9FE7-4AE4-ABE7-2568D95DE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id="{8CECB99A-E2AB-482F-A307-487955310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650"/>
            <a:ext cx="5676966" cy="6869953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0885" h="6869951">
                <a:moveTo>
                  <a:pt x="1754909" y="0"/>
                </a:moveTo>
                <a:lnTo>
                  <a:pt x="6430885" y="11953"/>
                </a:lnTo>
                <a:lnTo>
                  <a:pt x="6430885" y="6869951"/>
                </a:lnTo>
                <a:lnTo>
                  <a:pt x="0" y="6869951"/>
                </a:lnTo>
                <a:lnTo>
                  <a:pt x="1754909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C3F2F8-59BB-4FB8-8AF2-7A3A37F0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5753" y="533400"/>
            <a:ext cx="5458046" cy="57912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b="1" u="sng"/>
              <a:t>3.1 Os irmãos de José:</a:t>
            </a:r>
            <a:r>
              <a:rPr lang="pt-BR"/>
              <a:t>.</a:t>
            </a:r>
          </a:p>
          <a:p>
            <a:pPr marL="0" indent="0">
              <a:buNone/>
            </a:pPr>
            <a:r>
              <a:rPr lang="pt-BR"/>
              <a:t>Quando José se dá a conhecer a seus irmãos, o passado vem à tona e agora os seus irmãos teriam que contar toda a verdade para seu pai.</a:t>
            </a:r>
          </a:p>
          <a:p>
            <a:pPr marL="0" indent="0">
              <a:buNone/>
            </a:pPr>
            <a:r>
              <a:rPr lang="pt-BR"/>
              <a:t>O perdão liberado por José e o arrependimento de sues irmãos possibilitaram o reencontro da família do patriarca Jacó</a:t>
            </a:r>
          </a:p>
          <a:p>
            <a:pPr marL="0" indent="0">
              <a:buNone/>
            </a:pPr>
            <a:endParaRPr lang="pt-BR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A66062-E0FE-4EE7-9840-EC05B87AC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4541520"/>
            <a:ext cx="5895754" cy="23105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3B4C179-2540-4304-9C9C-2AAAA53EF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2988236"/>
            <a:ext cx="2418079" cy="388769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9A058C7A-2CDC-47E1-A278-19A794A8E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42" y="2101246"/>
            <a:ext cx="4283075" cy="265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50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C3F2F8-59BB-4FB8-8AF2-7A3A37F0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899" y="381244"/>
            <a:ext cx="5191202" cy="4235748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b="1" u="sng" dirty="0">
                <a:solidFill>
                  <a:schemeClr val="bg1">
                    <a:lumMod val="95000"/>
                  </a:schemeClr>
                </a:solidFill>
              </a:rPr>
              <a:t>3.2 A mulher de </a:t>
            </a:r>
            <a:r>
              <a:rPr lang="pt-BR" b="1" u="sng" dirty="0" err="1">
                <a:solidFill>
                  <a:schemeClr val="bg1">
                    <a:lumMod val="95000"/>
                  </a:schemeClr>
                </a:solidFill>
              </a:rPr>
              <a:t>Potifar</a:t>
            </a:r>
            <a:r>
              <a:rPr lang="pt-BR" b="1" u="sng" dirty="0">
                <a:solidFill>
                  <a:schemeClr val="bg1">
                    <a:lumMod val="9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bg1">
                    <a:lumMod val="95000"/>
                  </a:schemeClr>
                </a:solidFill>
              </a:rPr>
              <a:t>As atitudes de uma mulher com seu ego ferido causou desgosto e sofrimento na vida José que, injustamente, foi punido. 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bg1">
                    <a:lumMod val="95000"/>
                  </a:schemeClr>
                </a:solidFill>
              </a:rPr>
              <a:t>No entanto, ela teve que assistir, mais tarde, José ser alçado ao ao cargo de governador tendo que respeitá-lo diante de todos.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4096A0-E4F5-41BA-9C65-6427AE9EAB8F}"/>
              </a:ext>
            </a:extLst>
          </p:cNvPr>
          <p:cNvSpPr txBox="1"/>
          <p:nvPr/>
        </p:nvSpPr>
        <p:spPr>
          <a:xfrm>
            <a:off x="434899" y="4880388"/>
            <a:ext cx="5191202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bg1">
                    <a:lumMod val="95000"/>
                  </a:schemeClr>
                </a:solidFill>
              </a:rPr>
              <a:t>É assim que Deus faz, ele não mata nossos adversários, ele lhes dá vida para vejam o amor de Deus em nossas vidas</a:t>
            </a:r>
            <a:endParaRPr lang="pt-BR" sz="2400" dirty="0"/>
          </a:p>
        </p:txBody>
      </p:sp>
      <p:pic>
        <p:nvPicPr>
          <p:cNvPr id="11266" name="Picture 2" descr="Romanos 12:20-21 Portanto, se o teu inimigo tiver fome, dá-lhe de comer; se  tiver sede, dá-lhe de beber; porque, fazendo isto, amontoarás brasas de  fogo sobre a sua cabeça. Não te deixes">
            <a:extLst>
              <a:ext uri="{FF2B5EF4-FFF2-40B4-BE49-F238E27FC236}">
                <a16:creationId xmlns:a16="http://schemas.microsoft.com/office/drawing/2014/main" id="{57F4A527-4AA2-42F3-9250-B0A51931A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244"/>
            <a:ext cx="5829055" cy="569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239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ns Jovem | Vetores, fotos de arquivo e PSD grátis">
            <a:extLst>
              <a:ext uri="{FF2B5EF4-FFF2-40B4-BE49-F238E27FC236}">
                <a16:creationId xmlns:a16="http://schemas.microsoft.com/office/drawing/2014/main" id="{F77BB2B1-D1E6-4D98-AC81-82DDA32A0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475" y="1437316"/>
            <a:ext cx="8137525" cy="542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BAE3632-10EF-480F-B858-C205AA6D9641}"/>
              </a:ext>
            </a:extLst>
          </p:cNvPr>
          <p:cNvSpPr txBox="1"/>
          <p:nvPr/>
        </p:nvSpPr>
        <p:spPr>
          <a:xfrm>
            <a:off x="990600" y="1450366"/>
            <a:ext cx="6127750" cy="3970318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>Subsidio Bíblico Teológico</a:t>
            </a:r>
          </a:p>
          <a:p>
            <a:pPr algn="ctr"/>
            <a:endParaRPr lang="pt-BR" sz="2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> o primeiro sentimento diante da injustiça é a vingança, ou seja, a ação da ira, o que contrário a Tiago 1.20.</a:t>
            </a:r>
          </a:p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>Deus odeia a injustiça, </a:t>
            </a:r>
            <a:r>
              <a:rPr lang="pt-BR" sz="2800" dirty="0" err="1">
                <a:solidFill>
                  <a:schemeClr val="bg1">
                    <a:lumMod val="95000"/>
                  </a:schemeClr>
                </a:solidFill>
              </a:rPr>
              <a:t>Sl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>. 5.4. </a:t>
            </a:r>
          </a:p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>Que possamos entregar nossos ofensores nas mãos de Deus</a:t>
            </a:r>
          </a:p>
          <a:p>
            <a:r>
              <a:rPr lang="pt-BR" sz="2800" dirty="0" err="1">
                <a:solidFill>
                  <a:schemeClr val="bg1">
                    <a:lumMod val="95000"/>
                  </a:schemeClr>
                </a:solidFill>
              </a:rPr>
              <a:t>Lc</a:t>
            </a:r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>. 22.34</a:t>
            </a:r>
          </a:p>
        </p:txBody>
      </p:sp>
      <p:pic>
        <p:nvPicPr>
          <p:cNvPr id="11" name="Gráfico 10" descr="Ponto de exclamação com preenchimento sólido">
            <a:extLst>
              <a:ext uri="{FF2B5EF4-FFF2-40B4-BE49-F238E27FC236}">
                <a16:creationId xmlns:a16="http://schemas.microsoft.com/office/drawing/2014/main" id="{10F0C84B-34BF-4E83-9D52-1DFD7BC5D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6585" y="294939"/>
            <a:ext cx="1985415" cy="198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89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16D220E9-2B77-4DBF-8F78-273ACBE2E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Conclusão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Mulher de negócios">
            <a:extLst>
              <a:ext uri="{FF2B5EF4-FFF2-40B4-BE49-F238E27FC236}">
                <a16:creationId xmlns:a16="http://schemas.microsoft.com/office/drawing/2014/main" id="{F038B130-5513-4C12-B581-42B1FE25F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208" y="342900"/>
            <a:ext cx="4628992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B4B6027-2E4E-4426-AC99-BB5CA2DEB231}"/>
              </a:ext>
            </a:extLst>
          </p:cNvPr>
          <p:cNvSpPr txBox="1"/>
          <p:nvPr/>
        </p:nvSpPr>
        <p:spPr>
          <a:xfrm rot="21219884">
            <a:off x="6600222" y="1658796"/>
            <a:ext cx="4206485" cy="17783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spcAft>
                <a:spcPts val="600"/>
              </a:spcAft>
              <a:buSzPct val="80000"/>
            </a:pPr>
            <a:r>
              <a:rPr lang="en-US" sz="2400" dirty="0">
                <a:solidFill>
                  <a:schemeClr val="tx2"/>
                </a:solidFill>
              </a:rPr>
              <a:t>José </a:t>
            </a:r>
            <a:r>
              <a:rPr lang="en-US" sz="2400" dirty="0" err="1">
                <a:solidFill>
                  <a:schemeClr val="tx2"/>
                </a:solidFill>
              </a:rPr>
              <a:t>não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permitiu</a:t>
            </a:r>
            <a:r>
              <a:rPr lang="en-US" sz="2400" dirty="0">
                <a:solidFill>
                  <a:schemeClr val="tx2"/>
                </a:solidFill>
              </a:rPr>
              <a:t> que o </a:t>
            </a:r>
            <a:r>
              <a:rPr lang="en-US" sz="2400" dirty="0" err="1">
                <a:solidFill>
                  <a:schemeClr val="tx2"/>
                </a:solidFill>
              </a:rPr>
              <a:t>sofrimento</a:t>
            </a:r>
            <a:r>
              <a:rPr lang="en-US" sz="2400" dirty="0">
                <a:solidFill>
                  <a:schemeClr val="tx2"/>
                </a:solidFill>
              </a:rPr>
              <a:t> e </a:t>
            </a:r>
            <a:r>
              <a:rPr lang="en-US" sz="2400" dirty="0" err="1">
                <a:solidFill>
                  <a:schemeClr val="tx2"/>
                </a:solidFill>
              </a:rPr>
              <a:t>mágoa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os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conduzissem</a:t>
            </a:r>
            <a:r>
              <a:rPr lang="en-US" sz="2400" dirty="0">
                <a:solidFill>
                  <a:schemeClr val="tx2"/>
                </a:solidFill>
              </a:rPr>
              <a:t>  à </a:t>
            </a:r>
            <a:r>
              <a:rPr lang="en-US" sz="2400" dirty="0" err="1">
                <a:solidFill>
                  <a:schemeClr val="tx2"/>
                </a:solidFill>
              </a:rPr>
              <a:t>vingança</a:t>
            </a:r>
            <a:r>
              <a:rPr lang="en-US" sz="2400" dirty="0">
                <a:solidFill>
                  <a:schemeClr val="tx2"/>
                </a:solidFill>
              </a:rPr>
              <a:t>. </a:t>
            </a:r>
            <a:r>
              <a:rPr lang="en-US" sz="2400" dirty="0" err="1">
                <a:solidFill>
                  <a:schemeClr val="tx2"/>
                </a:solidFill>
              </a:rPr>
              <a:t>Ele</a:t>
            </a:r>
            <a:r>
              <a:rPr lang="en-US" sz="2400" dirty="0">
                <a:solidFill>
                  <a:schemeClr val="tx2"/>
                </a:solidFill>
              </a:rPr>
              <a:t> se </a:t>
            </a:r>
            <a:r>
              <a:rPr lang="en-US" sz="2400" dirty="0" err="1">
                <a:solidFill>
                  <a:schemeClr val="tx2"/>
                </a:solidFill>
              </a:rPr>
              <a:t>manteve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fiel</a:t>
            </a:r>
            <a:r>
              <a:rPr lang="en-US" sz="2400" dirty="0">
                <a:solidFill>
                  <a:schemeClr val="tx2"/>
                </a:solidFill>
              </a:rPr>
              <a:t> a Deus, </a:t>
            </a:r>
            <a:r>
              <a:rPr lang="en-US" sz="2400" dirty="0" err="1">
                <a:solidFill>
                  <a:schemeClr val="tx2"/>
                </a:solidFill>
              </a:rPr>
              <a:t>aos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seus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principios</a:t>
            </a:r>
            <a:r>
              <a:rPr lang="en-US" sz="2400" dirty="0">
                <a:solidFill>
                  <a:schemeClr val="tx2"/>
                </a:solidFill>
              </a:rPr>
              <a:t> e </a:t>
            </a:r>
            <a:r>
              <a:rPr lang="en-US" sz="2400" dirty="0" err="1">
                <a:solidFill>
                  <a:schemeClr val="tx2"/>
                </a:solidFill>
              </a:rPr>
              <a:t>tornou</a:t>
            </a:r>
            <a:r>
              <a:rPr lang="en-US" sz="2400" dirty="0">
                <a:solidFill>
                  <a:schemeClr val="tx2"/>
                </a:solidFill>
              </a:rPr>
              <a:t>-se um </a:t>
            </a:r>
            <a:r>
              <a:rPr lang="en-US" sz="2400" dirty="0" err="1">
                <a:solidFill>
                  <a:schemeClr val="tx2"/>
                </a:solidFill>
              </a:rPr>
              <a:t>herói</a:t>
            </a:r>
            <a:r>
              <a:rPr lang="en-US" sz="2400" dirty="0">
                <a:solidFill>
                  <a:schemeClr val="tx2"/>
                </a:solidFill>
              </a:rPr>
              <a:t> da </a:t>
            </a:r>
            <a:r>
              <a:rPr lang="en-US" sz="2400" dirty="0" err="1">
                <a:solidFill>
                  <a:schemeClr val="tx2"/>
                </a:solidFill>
              </a:rPr>
              <a:t>fé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463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442" y="511495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42" y="0"/>
            <a:ext cx="4823815" cy="6736398"/>
          </a:xfrm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5E390518-AF89-4EA0-8423-33C96BB4D5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5" y="2094777"/>
            <a:ext cx="3544328" cy="4241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42" y="2318990"/>
            <a:ext cx="4400800" cy="431990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44948E2E-8CF8-4250-8652-0C3C0631CD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7" y="903481"/>
            <a:ext cx="953037" cy="119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90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921A2-8643-4219-AFE2-5DB656DE0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5685263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Referencias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bibliográficas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05BCA3-5917-4D5C-AFBD-EEA47FF5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5777" y="3033131"/>
            <a:ext cx="7214838" cy="274320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dirty="0">
              <a:hlinkClick r:id="" action="ppaction://noaction"/>
            </a:endParaRPr>
          </a:p>
          <a:p>
            <a:r>
              <a:rPr lang="en-US" sz="2000" dirty="0">
                <a:hlinkClick r:id="" action="ppaction://noaction"/>
              </a:rPr>
              <a:t>http://educafe.com.br/origem-dos-judeus/</a:t>
            </a:r>
            <a:endParaRPr lang="en-US" sz="2000" dirty="0"/>
          </a:p>
          <a:p>
            <a:r>
              <a:rPr lang="en-US" sz="2000" dirty="0">
                <a:hlinkClick r:id="rId2"/>
              </a:rPr>
              <a:t>https://iavec.com.br/eis-que-os-filhos-sao-heranca-do-senhor/</a:t>
            </a:r>
            <a:r>
              <a:rPr lang="en-US" sz="2000" dirty="0"/>
              <a:t> </a:t>
            </a:r>
          </a:p>
          <a:p>
            <a:r>
              <a:rPr lang="en-US" sz="2000" dirty="0"/>
              <a:t> </a:t>
            </a:r>
            <a:r>
              <a:rPr lang="en-US" sz="2000" dirty="0">
                <a:hlinkClick r:id="rId3"/>
              </a:rPr>
              <a:t>https://estiloadoracao.com/o-que-significa-fidelidade-na-biblia/</a:t>
            </a:r>
            <a:endParaRPr lang="en-US" sz="2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8E2678-A873-4737-A7EA-AC6639C7F9EB}"/>
              </a:ext>
            </a:extLst>
          </p:cNvPr>
          <p:cNvSpPr txBox="1"/>
          <p:nvPr/>
        </p:nvSpPr>
        <p:spPr>
          <a:xfrm>
            <a:off x="8451604" y="1412489"/>
            <a:ext cx="3197701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Revista Conectar+ jovens, Editora Betel domincal, 1º trimestre de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3BA32D8-CC17-456C-B02E-3A2B0DFEF6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83" y="5148169"/>
            <a:ext cx="1427239" cy="1256325"/>
          </a:xfrm>
          <a:prstGeom prst="rect">
            <a:avLst/>
          </a:prstGeom>
        </p:spPr>
      </p:pic>
      <p:pic>
        <p:nvPicPr>
          <p:cNvPr id="10" name="Imagem 9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5DE844DA-0711-4D06-920D-E1DDCA7FA7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700" y="3699802"/>
            <a:ext cx="2412065" cy="301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64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970</Words>
  <Application>Microsoft Office PowerPoint</Application>
  <PresentationFormat>Widescreen</PresentationFormat>
  <Paragraphs>87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9" baseType="lpstr">
      <vt:lpstr>Arial</vt:lpstr>
      <vt:lpstr>Calibri</vt:lpstr>
      <vt:lpstr>Fira Sans</vt:lpstr>
      <vt:lpstr>Georgia</vt:lpstr>
      <vt:lpstr>Roboto</vt:lpstr>
      <vt:lpstr>Univers Condensed Light</vt:lpstr>
      <vt:lpstr>Walbaum Display Light</vt:lpstr>
      <vt:lpstr>AngleLinesVTI</vt:lpstr>
      <vt:lpstr>Lição 4. Vencendo as injustiças da vida </vt:lpstr>
      <vt:lpstr>Lições do canal Boa Semente</vt:lpstr>
      <vt:lpstr>Apresentação do PowerPoint</vt:lpstr>
      <vt:lpstr>Apresentação do PowerPoint</vt:lpstr>
      <vt:lpstr>INTRODUÇÃO</vt:lpstr>
      <vt:lpstr>Discussão em grupo</vt:lpstr>
      <vt:lpstr>Em um segundo momento</vt:lpstr>
      <vt:lpstr>1. Crescendo diante das injustiças</vt:lpstr>
      <vt:lpstr>Apresentação do PowerPoint</vt:lpstr>
      <vt:lpstr>Apresentação do PowerPoint</vt:lpstr>
      <vt:lpstr>2. Crendo na justiça divina</vt:lpstr>
      <vt:lpstr>Apresentação do PowerPoint</vt:lpstr>
      <vt:lpstr>Aprofundando – José como um tipo de Cristo</vt:lpstr>
      <vt:lpstr>Apresentação do PowerPoint</vt:lpstr>
      <vt:lpstr>3. O destino dos justos</vt:lpstr>
      <vt:lpstr>Apresentação do PowerPoint</vt:lpstr>
      <vt:lpstr>Apresentação do PowerPoint</vt:lpstr>
      <vt:lpstr>Apresentação do PowerPoint</vt:lpstr>
      <vt:lpstr>Conclusão  </vt:lpstr>
      <vt:lpstr>Apresentação do PowerPoint</vt:lpstr>
      <vt:lpstr>Referencias bibliográficas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4. Vencendo as injustiças da vida</dc:title>
  <dc:creator>Julio César Pereira</dc:creator>
  <cp:lastModifiedBy>Julio César Pereira</cp:lastModifiedBy>
  <cp:revision>4</cp:revision>
  <dcterms:created xsi:type="dcterms:W3CDTF">2021-01-21T18:53:24Z</dcterms:created>
  <dcterms:modified xsi:type="dcterms:W3CDTF">2021-01-21T19:40:43Z</dcterms:modified>
</cp:coreProperties>
</file>