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66" r:id="rId2"/>
    <p:sldId id="295" r:id="rId3"/>
    <p:sldId id="256" r:id="rId4"/>
    <p:sldId id="257" r:id="rId5"/>
    <p:sldId id="258" r:id="rId6"/>
    <p:sldId id="296" r:id="rId7"/>
    <p:sldId id="309" r:id="rId8"/>
    <p:sldId id="298" r:id="rId9"/>
    <p:sldId id="259" r:id="rId10"/>
    <p:sldId id="299" r:id="rId11"/>
    <p:sldId id="307" r:id="rId12"/>
    <p:sldId id="300" r:id="rId13"/>
    <p:sldId id="263" r:id="rId14"/>
    <p:sldId id="302" r:id="rId15"/>
    <p:sldId id="303" r:id="rId16"/>
    <p:sldId id="308" r:id="rId17"/>
    <p:sldId id="301" r:id="rId18"/>
    <p:sldId id="304" r:id="rId19"/>
    <p:sldId id="305" r:id="rId20"/>
    <p:sldId id="306" r:id="rId21"/>
    <p:sldId id="283" r:id="rId22"/>
    <p:sldId id="289" r:id="rId23"/>
    <p:sldId id="273" r:id="rId2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86" d="100"/>
          <a:sy n="86" d="100"/>
        </p:scale>
        <p:origin x="41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ctr">
              <a:defRPr sz="6600"/>
            </a:lvl1pPr>
          </a:lstStyle>
          <a:p>
            <a:r>
              <a:rPr lang="en-US" dirty="0"/>
              <a:t>Click to edit Master title style</a:t>
            </a:r>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p:nvPr>
        </p:nvSpPr>
        <p:spPr>
          <a:xfrm>
            <a:off x="1524000" y="4386729"/>
            <a:ext cx="9144000" cy="1135529"/>
          </a:xfrm>
        </p:spPr>
        <p:txBody>
          <a:bodyPr>
            <a:normAutofit/>
          </a:bodyPr>
          <a:lstStyle>
            <a:lvl1pPr marL="0" indent="0" algn="ctr">
              <a:lnSpc>
                <a:spcPct val="12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5237F11-76DB-4DD9-9747-3F38D05BA0FE}"/>
              </a:ext>
            </a:extLst>
          </p:cNvPr>
          <p:cNvSpPr>
            <a:spLocks noGrp="1"/>
          </p:cNvSpPr>
          <p:nvPr>
            <p:ph type="dt" sz="half" idx="10"/>
          </p:nvPr>
        </p:nvSpPr>
        <p:spPr/>
        <p:txBody>
          <a:bodyPr/>
          <a:lstStyle/>
          <a:p>
            <a:fld id="{11EAACC7-3B3F-47D1-959A-EF58926E955E}" type="datetimeFigureOut">
              <a:rPr lang="en-US" smtClean="0"/>
              <a:t>1/28/2021</a:t>
            </a:fld>
            <a:endParaRPr lang="en-US"/>
          </a:p>
        </p:txBody>
      </p:sp>
      <p:sp>
        <p:nvSpPr>
          <p:cNvPr id="5" name="Footer Placeholder 4">
            <a:extLst>
              <a:ext uri="{FF2B5EF4-FFF2-40B4-BE49-F238E27FC236}">
                <a16:creationId xmlns:a16="http://schemas.microsoft.com/office/drawing/2014/main" id="{3059F581-81B0-44B3-ABA5-A25CA4BAE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0D591-ADCF-4300-8282-72AE357F3D2D}"/>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2741010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55E4A6B-1966-4E57-9FB8-8B111E97BC11}"/>
              </a:ext>
            </a:extLst>
          </p:cNvPr>
          <p:cNvSpPr>
            <a:spLocks noGrp="1"/>
          </p:cNvSpPr>
          <p:nvPr>
            <p:ph type="dt" sz="half" idx="10"/>
          </p:nvPr>
        </p:nvSpPr>
        <p:spPr/>
        <p:txBody>
          <a:bodyPr/>
          <a:lstStyle/>
          <a:p>
            <a:fld id="{11EAACC7-3B3F-47D1-959A-EF58926E955E}" type="datetimeFigureOut">
              <a:rPr lang="en-US" smtClean="0"/>
              <a:t>1/28/2021</a:t>
            </a:fld>
            <a:endParaRPr lang="en-US" dirty="0"/>
          </a:p>
        </p:txBody>
      </p:sp>
      <p:sp>
        <p:nvSpPr>
          <p:cNvPr id="5" name="Footer Placeholder 4">
            <a:extLst>
              <a:ext uri="{FF2B5EF4-FFF2-40B4-BE49-F238E27FC236}">
                <a16:creationId xmlns:a16="http://schemas.microsoft.com/office/drawing/2014/main" id="{133FC3DD-F2BE-41FF-895B-00129AAB1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924150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7C9F8F-EC48-4D16-B4C6-023A7B607BE6}"/>
              </a:ext>
            </a:extLst>
          </p:cNvPr>
          <p:cNvSpPr>
            <a:spLocks noGrp="1"/>
          </p:cNvSpPr>
          <p:nvPr>
            <p:ph type="dt" sz="half" idx="10"/>
          </p:nvPr>
        </p:nvSpPr>
        <p:spPr/>
        <p:txBody>
          <a:bodyPr/>
          <a:lstStyle/>
          <a:p>
            <a:fld id="{11EAACC7-3B3F-47D1-959A-EF58926E955E}" type="datetimeFigureOut">
              <a:rPr lang="en-US" smtClean="0"/>
              <a:t>1/28/2021</a:t>
            </a:fld>
            <a:endParaRPr lang="en-US"/>
          </a:p>
        </p:txBody>
      </p:sp>
      <p:sp>
        <p:nvSpPr>
          <p:cNvPr id="5" name="Footer Placeholder 4">
            <a:extLst>
              <a:ext uri="{FF2B5EF4-FFF2-40B4-BE49-F238E27FC236}">
                <a16:creationId xmlns:a16="http://schemas.microsoft.com/office/drawing/2014/main" id="{B79FA5B3-F726-417B-932A-B93E0C8F5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D21F1-1A24-43EA-AB09-3024C491E8FB}"/>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3282132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CFA3AA-3FC1-4B98-8F99-1726F1AC0A38}"/>
              </a:ext>
            </a:extLst>
          </p:cNvPr>
          <p:cNvSpPr>
            <a:spLocks noGrp="1"/>
          </p:cNvSpPr>
          <p:nvPr>
            <p:ph type="dt" sz="half" idx="10"/>
          </p:nvPr>
        </p:nvSpPr>
        <p:spPr/>
        <p:txBody>
          <a:bodyPr/>
          <a:lstStyle/>
          <a:p>
            <a:fld id="{11EAACC7-3B3F-47D1-959A-EF58926E955E}" type="datetimeFigureOut">
              <a:rPr lang="en-US" smtClean="0"/>
              <a:t>1/28/2021</a:t>
            </a:fld>
            <a:endParaRPr lang="en-US"/>
          </a:p>
        </p:txBody>
      </p:sp>
      <p:sp>
        <p:nvSpPr>
          <p:cNvPr id="6" name="Footer Placeholder 5">
            <a:extLst>
              <a:ext uri="{FF2B5EF4-FFF2-40B4-BE49-F238E27FC236}">
                <a16:creationId xmlns:a16="http://schemas.microsoft.com/office/drawing/2014/main" id="{1CE10883-BACC-41A1-9067-ECFDB937D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1547923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p:nvPr>
        </p:nvSpPr>
        <p:spPr>
          <a:xfrm>
            <a:off x="839788" y="1734325"/>
            <a:ext cx="5157787"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p:nvPr>
        </p:nvSpPr>
        <p:spPr>
          <a:xfrm>
            <a:off x="6172200" y="1734325"/>
            <a:ext cx="5183188"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942CFB-FE12-494A-9C41-3CB90F07BDAA}"/>
              </a:ext>
            </a:extLst>
          </p:cNvPr>
          <p:cNvSpPr>
            <a:spLocks noGrp="1"/>
          </p:cNvSpPr>
          <p:nvPr>
            <p:ph type="dt" sz="half" idx="10"/>
          </p:nvPr>
        </p:nvSpPr>
        <p:spPr/>
        <p:txBody>
          <a:bodyPr/>
          <a:lstStyle/>
          <a:p>
            <a:fld id="{11EAACC7-3B3F-47D1-959A-EF58926E955E}" type="datetimeFigureOut">
              <a:rPr lang="en-US" smtClean="0"/>
              <a:t>1/28/2021</a:t>
            </a:fld>
            <a:endParaRPr lang="en-US"/>
          </a:p>
        </p:txBody>
      </p:sp>
      <p:sp>
        <p:nvSpPr>
          <p:cNvPr id="8" name="Footer Placeholder 7">
            <a:extLst>
              <a:ext uri="{FF2B5EF4-FFF2-40B4-BE49-F238E27FC236}">
                <a16:creationId xmlns:a16="http://schemas.microsoft.com/office/drawing/2014/main" id="{6C3A07E3-59E1-4EBD-9687-4B6ABE96AC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24071014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8152BF-92C7-4BF5-A9DB-16A0BF0F5F5D}"/>
              </a:ext>
            </a:extLst>
          </p:cNvPr>
          <p:cNvSpPr>
            <a:spLocks noGrp="1"/>
          </p:cNvSpPr>
          <p:nvPr>
            <p:ph type="dt" sz="half" idx="10"/>
          </p:nvPr>
        </p:nvSpPr>
        <p:spPr/>
        <p:txBody>
          <a:bodyPr/>
          <a:lstStyle/>
          <a:p>
            <a:fld id="{11EAACC7-3B3F-47D1-959A-EF58926E955E}" type="datetimeFigureOut">
              <a:rPr lang="en-US" smtClean="0"/>
              <a:t>1/28/2021</a:t>
            </a:fld>
            <a:endParaRPr lang="en-US"/>
          </a:p>
        </p:txBody>
      </p:sp>
      <p:sp>
        <p:nvSpPr>
          <p:cNvPr id="4" name="Footer Placeholder 3">
            <a:extLst>
              <a:ext uri="{FF2B5EF4-FFF2-40B4-BE49-F238E27FC236}">
                <a16:creationId xmlns:a16="http://schemas.microsoft.com/office/drawing/2014/main" id="{C1289DB7-F492-4037-A439-D70F7E5565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14229543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fld id="{11EAACC7-3B3F-47D1-959A-EF58926E955E}" type="datetimeFigureOut">
              <a:rPr lang="en-US" smtClean="0"/>
              <a:t>1/28/2021</a:t>
            </a:fld>
            <a:endParaRPr lang="en-US"/>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10687989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0115D-61B3-46D0-B4D3-30C374B526CF}"/>
              </a:ext>
            </a:extLst>
          </p:cNvPr>
          <p:cNvSpPr>
            <a:spLocks noGrp="1"/>
          </p:cNvSpPr>
          <p:nvPr>
            <p:ph type="dt" sz="half" idx="10"/>
          </p:nvPr>
        </p:nvSpPr>
        <p:spPr/>
        <p:txBody>
          <a:bodyPr/>
          <a:lstStyle/>
          <a:p>
            <a:fld id="{11EAACC7-3B3F-47D1-959A-EF58926E955E}" type="datetimeFigureOut">
              <a:rPr lang="en-US" smtClean="0"/>
              <a:t>1/28/2021</a:t>
            </a:fld>
            <a:endParaRPr lang="en-US"/>
          </a:p>
        </p:txBody>
      </p:sp>
      <p:sp>
        <p:nvSpPr>
          <p:cNvPr id="6" name="Footer Placeholder 5">
            <a:extLst>
              <a:ext uri="{FF2B5EF4-FFF2-40B4-BE49-F238E27FC236}">
                <a16:creationId xmlns:a16="http://schemas.microsoft.com/office/drawing/2014/main" id="{EF3C2AFC-D0F8-469F-B1E0-123C2E066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833627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FF4C5-82A8-4AD8-B7E2-2882F657683C}"/>
              </a:ext>
            </a:extLst>
          </p:cNvPr>
          <p:cNvSpPr>
            <a:spLocks noGrp="1"/>
          </p:cNvSpPr>
          <p:nvPr>
            <p:ph type="dt" sz="half" idx="10"/>
          </p:nvPr>
        </p:nvSpPr>
        <p:spPr/>
        <p:txBody>
          <a:bodyPr/>
          <a:lstStyle/>
          <a:p>
            <a:fld id="{11EAACC7-3B3F-47D1-959A-EF58926E955E}" type="datetimeFigureOut">
              <a:rPr lang="en-US" smtClean="0"/>
              <a:t>1/28/2021</a:t>
            </a:fld>
            <a:endParaRPr lang="en-US"/>
          </a:p>
        </p:txBody>
      </p:sp>
      <p:sp>
        <p:nvSpPr>
          <p:cNvPr id="6" name="Footer Placeholder 5">
            <a:extLst>
              <a:ext uri="{FF2B5EF4-FFF2-40B4-BE49-F238E27FC236}">
                <a16:creationId xmlns:a16="http://schemas.microsoft.com/office/drawing/2014/main" id="{3860B401-B64F-417B-8AD6-581A22E5E0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38799192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0D493-D1E7-4358-95E9-B5B80A49E603}"/>
              </a:ext>
            </a:extLst>
          </p:cNvPr>
          <p:cNvSpPr>
            <a:spLocks noGrp="1"/>
          </p:cNvSpPr>
          <p:nvPr>
            <p:ph type="dt" sz="half" idx="10"/>
          </p:nvPr>
        </p:nvSpPr>
        <p:spPr/>
        <p:txBody>
          <a:bodyPr/>
          <a:lstStyle/>
          <a:p>
            <a:fld id="{11EAACC7-3B3F-47D1-959A-EF58926E955E}" type="datetimeFigureOut">
              <a:rPr lang="en-US" smtClean="0"/>
              <a:t>1/28/2021</a:t>
            </a:fld>
            <a:endParaRPr lang="en-US"/>
          </a:p>
        </p:txBody>
      </p:sp>
      <p:sp>
        <p:nvSpPr>
          <p:cNvPr id="5" name="Footer Placeholder 4">
            <a:extLst>
              <a:ext uri="{FF2B5EF4-FFF2-40B4-BE49-F238E27FC236}">
                <a16:creationId xmlns:a16="http://schemas.microsoft.com/office/drawing/2014/main" id="{A6E98326-3276-4B9E-960F-10C6677BF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3014314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DA2A4-FD34-4E17-908F-4367B1E644C3}"/>
              </a:ext>
            </a:extLst>
          </p:cNvPr>
          <p:cNvSpPr>
            <a:spLocks noGrp="1"/>
          </p:cNvSpPr>
          <p:nvPr>
            <p:ph type="dt" sz="half" idx="10"/>
          </p:nvPr>
        </p:nvSpPr>
        <p:spPr/>
        <p:txBody>
          <a:bodyPr/>
          <a:lstStyle/>
          <a:p>
            <a:fld id="{11EAACC7-3B3F-47D1-959A-EF58926E955E}" type="datetimeFigureOut">
              <a:rPr lang="en-US" smtClean="0"/>
              <a:t>1/28/2021</a:t>
            </a:fld>
            <a:endParaRPr lang="en-US"/>
          </a:p>
        </p:txBody>
      </p:sp>
      <p:sp>
        <p:nvSpPr>
          <p:cNvPr id="5" name="Footer Placeholder 4">
            <a:extLst>
              <a:ext uri="{FF2B5EF4-FFF2-40B4-BE49-F238E27FC236}">
                <a16:creationId xmlns:a16="http://schemas.microsoft.com/office/drawing/2014/main" id="{93B87AE3-776D-451D-AA52-C06B74724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28948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1143000" y="533401"/>
            <a:ext cx="9906000" cy="13821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1143000" y="2009554"/>
            <a:ext cx="9906000" cy="402442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1F192A7-D622-449D-9FC2-48FDE4D690F1}"/>
              </a:ext>
            </a:extLst>
          </p:cNvPr>
          <p:cNvSpPr>
            <a:spLocks noGrp="1"/>
          </p:cNvSpPr>
          <p:nvPr>
            <p:ph type="dt" sz="half" idx="2"/>
          </p:nvPr>
        </p:nvSpPr>
        <p:spPr>
          <a:xfrm>
            <a:off x="7337102" y="6398878"/>
            <a:ext cx="4193908"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11EAACC7-3B3F-47D1-959A-EF58926E955E}" type="datetimeFigureOut">
              <a:rPr lang="en-US" smtClean="0"/>
              <a:t>1/28/2021</a:t>
            </a:fld>
            <a:endParaRPr lang="en-US"/>
          </a:p>
        </p:txBody>
      </p:sp>
      <p:sp>
        <p:nvSpPr>
          <p:cNvPr id="5" name="Footer Placeholder 4">
            <a:extLst>
              <a:ext uri="{FF2B5EF4-FFF2-40B4-BE49-F238E27FC236}">
                <a16:creationId xmlns:a16="http://schemas.microsoft.com/office/drawing/2014/main" id="{8435B93C-2BE9-4847-BFE5-D3CBCC6E948C}"/>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1" spc="30" baseline="0">
                <a:solidFill>
                  <a:schemeClr val="tx2"/>
                </a:solidFill>
                <a:latin typeface="+mj-lt"/>
              </a:defRPr>
            </a:lvl1pPr>
          </a:lstStyle>
          <a:p>
            <a:endParaRPr lang="en-US" dirty="0"/>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312CC964-A50B-4C29-B4E4-2C30BB34CCF3}" type="slidenum">
              <a:rPr lang="en-US" smtClean="0"/>
              <a:t>‹nº›</a:t>
            </a:fld>
            <a:endParaRPr lang="en-US"/>
          </a:p>
        </p:txBody>
      </p:sp>
    </p:spTree>
    <p:extLst>
      <p:ext uri="{BB962C8B-B14F-4D97-AF65-F5344CB8AC3E}">
        <p14:creationId xmlns:p14="http://schemas.microsoft.com/office/powerpoint/2010/main" val="56484237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creativecommons.org/licenses/by-nc/3.0/" TargetMode="External"/><Relationship Id="rId2" Type="http://schemas.openxmlformats.org/officeDocument/2006/relationships/hyperlink" Target="http://casaemusica.blogspot.com/2012/05/e-agora-jose.html" TargetMode="Externa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ideo" Target="https://www.youtube.com/embed/RTWxhv5ojIg?feature=oembed" TargetMode="Externa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gif"/><Relationship Id="rId1" Type="http://schemas.openxmlformats.org/officeDocument/2006/relationships/slideLayout" Target="../slideLayouts/slideLayout2.xml"/><Relationship Id="rId6" Type="http://schemas.openxmlformats.org/officeDocument/2006/relationships/image" Target="../media/image28.gif"/><Relationship Id="rId5" Type="http://schemas.openxmlformats.org/officeDocument/2006/relationships/image" Target="../media/image27.jpg"/><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adveracruzfranca.com.br/estudos.php?id=132" TargetMode="External"/><Relationship Id="rId1" Type="http://schemas.openxmlformats.org/officeDocument/2006/relationships/slideLayout" Target="../slideLayouts/slideLayout2.xml"/><Relationship Id="rId4" Type="http://schemas.openxmlformats.org/officeDocument/2006/relationships/image" Target="../media/image28.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4E8F08-D917-4F5E-B6BA-214619EB540C}"/>
              </a:ext>
            </a:extLst>
          </p:cNvPr>
          <p:cNvSpPr>
            <a:spLocks noGrp="1"/>
          </p:cNvSpPr>
          <p:nvPr>
            <p:ph type="ctrTitle"/>
          </p:nvPr>
        </p:nvSpPr>
        <p:spPr>
          <a:xfrm>
            <a:off x="5297762" y="640079"/>
            <a:ext cx="6251110" cy="4522935"/>
          </a:xfrm>
        </p:spPr>
        <p:txBody>
          <a:bodyPr anchor="b">
            <a:normAutofit/>
          </a:bodyPr>
          <a:lstStyle/>
          <a:p>
            <a:pPr algn="l"/>
            <a:r>
              <a:rPr lang="pt-BR" sz="5400" b="1" dirty="0">
                <a:latin typeface="Arial" panose="020B0604020202020204" pitchFamily="34" charset="0"/>
                <a:cs typeface="Arial" panose="020B0604020202020204" pitchFamily="34" charset="0"/>
              </a:rPr>
              <a:t>Lição 5. Um jovem sonhador</a:t>
            </a:r>
            <a:br>
              <a:rPr lang="pt-BR" sz="5400" b="1" dirty="0">
                <a:latin typeface="Arial" panose="020B0604020202020204" pitchFamily="34" charset="0"/>
                <a:cs typeface="Arial" panose="020B0604020202020204" pitchFamily="34" charset="0"/>
              </a:rPr>
            </a:br>
            <a:endParaRPr lang="pt-BR" sz="5400" b="1" dirty="0">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25F94DAD-0C60-4DD8-96DD-FF557488E190}"/>
              </a:ext>
            </a:extLst>
          </p:cNvPr>
          <p:cNvSpPr>
            <a:spLocks noGrp="1"/>
          </p:cNvSpPr>
          <p:nvPr>
            <p:ph type="subTitle" idx="1"/>
          </p:nvPr>
        </p:nvSpPr>
        <p:spPr>
          <a:xfrm>
            <a:off x="5297761" y="4636008"/>
            <a:ext cx="1471030" cy="527007"/>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algn="l"/>
            <a:r>
              <a:rPr lang="pt-BR" dirty="0"/>
              <a:t>EBD. COM</a:t>
            </a:r>
          </a:p>
        </p:txBody>
      </p:sp>
      <p:pic>
        <p:nvPicPr>
          <p:cNvPr id="1026" name="Picture 2" descr="Revista Escola Dominical, Lições Bíblicas Betel e CPAD - EBD Hoje">
            <a:extLst>
              <a:ext uri="{FF2B5EF4-FFF2-40B4-BE49-F238E27FC236}">
                <a16:creationId xmlns:a16="http://schemas.microsoft.com/office/drawing/2014/main" id="{B6EC78F1-8D0F-4B31-AF05-4A3B606BA18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709"/>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pic>
        <p:nvPicPr>
          <p:cNvPr id="5" name="Imagem 4">
            <a:extLst>
              <a:ext uri="{FF2B5EF4-FFF2-40B4-BE49-F238E27FC236}">
                <a16:creationId xmlns:a16="http://schemas.microsoft.com/office/drawing/2014/main" id="{8D001C4C-17D8-4B94-9202-9C30E3A9FD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4841" y="210312"/>
            <a:ext cx="2054032" cy="1808059"/>
          </a:xfrm>
          <a:prstGeom prst="rect">
            <a:avLst/>
          </a:prstGeom>
        </p:spPr>
      </p:pic>
    </p:spTree>
    <p:extLst>
      <p:ext uri="{BB962C8B-B14F-4D97-AF65-F5344CB8AC3E}">
        <p14:creationId xmlns:p14="http://schemas.microsoft.com/office/powerpoint/2010/main" val="88303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useBgFill="1">
        <p:nvSpPr>
          <p:cNvPr id="29" name="Rectangle 28">
            <a:extLst>
              <a:ext uri="{FF2B5EF4-FFF2-40B4-BE49-F238E27FC236}">
                <a16:creationId xmlns:a16="http://schemas.microsoft.com/office/drawing/2014/main" id="{B64CD7FE-A713-4F49-85A1-1288513C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945D1022-1095-4170-84E8-BBA5C08F19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1"/>
            <a:ext cx="502617" cy="5153339"/>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9BAAD23-0119-402F-8301-E5F5CD03FF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0"/>
            <a:ext cx="2790967" cy="90075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E3C22F-EDA2-4D06-924A-8184ADCD1C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8240684" y="0"/>
            <a:ext cx="3951316" cy="1468582"/>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10" name="Título 9">
            <a:extLst>
              <a:ext uri="{FF2B5EF4-FFF2-40B4-BE49-F238E27FC236}">
                <a16:creationId xmlns:a16="http://schemas.microsoft.com/office/drawing/2014/main" id="{BE814D16-861E-4DA7-92FE-E8ABC00B0F5B}"/>
              </a:ext>
            </a:extLst>
          </p:cNvPr>
          <p:cNvSpPr>
            <a:spLocks noGrp="1"/>
          </p:cNvSpPr>
          <p:nvPr>
            <p:ph type="title"/>
          </p:nvPr>
        </p:nvSpPr>
        <p:spPr>
          <a:xfrm>
            <a:off x="1143002" y="878573"/>
            <a:ext cx="9905998" cy="1004048"/>
          </a:xfrm>
        </p:spPr>
        <p:txBody>
          <a:bodyPr vert="horz" lIns="91440" tIns="45720" rIns="91440" bIns="45720" rtlCol="0" anchor="ctr">
            <a:normAutofit/>
          </a:bodyPr>
          <a:lstStyle/>
          <a:p>
            <a:r>
              <a:rPr lang="en-US" dirty="0" err="1"/>
              <a:t>Lições</a:t>
            </a:r>
            <a:r>
              <a:rPr lang="en-US" dirty="0"/>
              <a:t> do canal Boa </a:t>
            </a:r>
            <a:r>
              <a:rPr lang="en-US" dirty="0" err="1"/>
              <a:t>Semente</a:t>
            </a:r>
            <a:endParaRPr lang="en-US" dirty="0"/>
          </a:p>
        </p:txBody>
      </p:sp>
      <p:pic>
        <p:nvPicPr>
          <p:cNvPr id="9" name="Imagem 8" descr="Gráfico, Gráfico de pizza&#10;&#10;Descrição gerada automaticamente">
            <a:extLst>
              <a:ext uri="{FF2B5EF4-FFF2-40B4-BE49-F238E27FC236}">
                <a16:creationId xmlns:a16="http://schemas.microsoft.com/office/drawing/2014/main" id="{66E50EE5-5F7A-40C9-90D7-5767B1E34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621" y="1926015"/>
            <a:ext cx="4743758" cy="2668364"/>
          </a:xfrm>
          <a:prstGeom prst="rect">
            <a:avLst/>
          </a:prstGeom>
          <a:ln>
            <a:noFill/>
          </a:ln>
          <a:effectLst>
            <a:outerShdw blurRad="292100" dist="139700" dir="2700000" algn="tl" rotWithShape="0">
              <a:srgbClr val="333333">
                <a:alpha val="65000"/>
              </a:srgbClr>
            </a:outerShdw>
          </a:effectLst>
        </p:spPr>
      </p:pic>
      <p:pic>
        <p:nvPicPr>
          <p:cNvPr id="7" name="Imagem 6" descr="Interface gráfica do usuário, Site&#10;&#10;Descrição gerada automaticamente">
            <a:extLst>
              <a:ext uri="{FF2B5EF4-FFF2-40B4-BE49-F238E27FC236}">
                <a16:creationId xmlns:a16="http://schemas.microsoft.com/office/drawing/2014/main" id="{FA1B04F5-D59D-43F8-A7DC-B82253C465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3494" y="1805785"/>
            <a:ext cx="4702806" cy="2645328"/>
          </a:xfrm>
          <a:prstGeom prst="rect">
            <a:avLst/>
          </a:prstGeom>
          <a:ln>
            <a:noFill/>
          </a:ln>
          <a:effectLst>
            <a:outerShdw blurRad="292100" dist="139700" dir="2700000" algn="tl" rotWithShape="0">
              <a:srgbClr val="333333">
                <a:alpha val="65000"/>
              </a:srgbClr>
            </a:outerShdw>
          </a:effectLst>
        </p:spPr>
      </p:pic>
      <p:cxnSp>
        <p:nvCxnSpPr>
          <p:cNvPr id="37" name="Straight Connector 36">
            <a:extLst>
              <a:ext uri="{FF2B5EF4-FFF2-40B4-BE49-F238E27FC236}">
                <a16:creationId xmlns:a16="http://schemas.microsoft.com/office/drawing/2014/main" id="{3B92B40A-D71A-4D53-A8B2-41176E222C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133513" y="0"/>
            <a:ext cx="1058487" cy="440140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3A89759-1F78-4414-80AF-0441C3F13F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620500" y="1955968"/>
            <a:ext cx="571500" cy="490203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5" name="Espaço Reservado para Conteúdo 4" descr="Mulher com raquete de tênis&#10;&#10;Descrição gerada automaticamente">
            <a:extLst>
              <a:ext uri="{FF2B5EF4-FFF2-40B4-BE49-F238E27FC236}">
                <a16:creationId xmlns:a16="http://schemas.microsoft.com/office/drawing/2014/main" id="{E3A08EA5-48A1-4170-B01D-D9BE780375F6}"/>
              </a:ext>
            </a:extLst>
          </p:cNvPr>
          <p:cNvPicPr>
            <a:picLocks noGrp="1" noChangeAspect="1"/>
          </p:cNvPicPr>
          <p:nvPr>
            <p:ph idx="4294967295"/>
          </p:nvPr>
        </p:nvPicPr>
        <p:blipFill>
          <a:blip r:embed="rId4">
            <a:extLst>
              <a:ext uri="{28A0092B-C50C-407E-A947-70E740481C1C}">
                <a14:useLocalDpi xmlns:a14="http://schemas.microsoft.com/office/drawing/2010/main" val="0"/>
              </a:ext>
            </a:extLst>
          </a:blip>
          <a:stretch>
            <a:fillRect/>
          </a:stretch>
        </p:blipFill>
        <p:spPr>
          <a:xfrm>
            <a:off x="4231929" y="3918249"/>
            <a:ext cx="4667424" cy="26254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127836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D8A6CA1D-0673-4895-A38C-4E115D8E1EFA}"/>
              </a:ext>
            </a:extLst>
          </p:cNvPr>
          <p:cNvSpPr>
            <a:spLocks noGrp="1"/>
          </p:cNvSpPr>
          <p:nvPr>
            <p:ph type="body" idx="4294967295"/>
          </p:nvPr>
        </p:nvSpPr>
        <p:spPr>
          <a:xfrm>
            <a:off x="922603" y="0"/>
            <a:ext cx="4708763" cy="1137732"/>
          </a:xfrm>
        </p:spPr>
        <p:txBody>
          <a:bodyPr anchor="b">
            <a:normAutofit/>
          </a:bodyPr>
          <a:lstStyle/>
          <a:p>
            <a:r>
              <a:rPr lang="pt-BR" b="1" u="sng" dirty="0"/>
              <a:t>Texto de referência: Gênesis 41:9-13</a:t>
            </a:r>
          </a:p>
        </p:txBody>
      </p:sp>
      <p:sp>
        <p:nvSpPr>
          <p:cNvPr id="9" name="CaixaDeTexto 8">
            <a:extLst>
              <a:ext uri="{FF2B5EF4-FFF2-40B4-BE49-F238E27FC236}">
                <a16:creationId xmlns:a16="http://schemas.microsoft.com/office/drawing/2014/main" id="{7DA1C5A7-358C-47EC-8E24-56D029B76EAE}"/>
              </a:ext>
            </a:extLst>
          </p:cNvPr>
          <p:cNvSpPr txBox="1"/>
          <p:nvPr/>
        </p:nvSpPr>
        <p:spPr>
          <a:xfrm>
            <a:off x="766103" y="1417460"/>
            <a:ext cx="5634314" cy="4801314"/>
          </a:xfrm>
          <a:prstGeom prst="rect">
            <a:avLst/>
          </a:prstGeom>
          <a:noFill/>
        </p:spPr>
        <p:txBody>
          <a:bodyPr wrap="square">
            <a:spAutoFit/>
          </a:bodyPr>
          <a:lstStyle/>
          <a:p>
            <a:r>
              <a:rPr lang="pt-BR" sz="1800" dirty="0">
                <a:solidFill>
                  <a:srgbClr val="008080"/>
                </a:solidFill>
                <a:latin typeface="Georgia" panose="02040502050405020303" pitchFamily="18" charset="0"/>
              </a:rPr>
              <a:t>Gênesis 37:6-9</a:t>
            </a:r>
            <a:endParaRPr lang="pt-BR" sz="1800" dirty="0">
              <a:solidFill>
                <a:prstClr val="black"/>
              </a:solidFill>
              <a:latin typeface="Georgia" panose="02040502050405020303" pitchFamily="18" charset="0"/>
            </a:endParaRPr>
          </a:p>
          <a:p>
            <a:r>
              <a:rPr lang="pt-BR" sz="1800" dirty="0">
                <a:solidFill>
                  <a:srgbClr val="008080"/>
                </a:solidFill>
                <a:latin typeface="Georgia" panose="02040502050405020303" pitchFamily="18" charset="0"/>
              </a:rPr>
              <a:t>(6)</a:t>
            </a:r>
            <a:r>
              <a:rPr lang="pt-BR" sz="1800" dirty="0">
                <a:solidFill>
                  <a:prstClr val="black"/>
                </a:solidFill>
                <a:latin typeface="Georgia" panose="02040502050405020303" pitchFamily="18" charset="0"/>
              </a:rPr>
              <a:t>  E disse-lhes: Ouvi, peço-vos, este sonho, que tenho sonhado:</a:t>
            </a:r>
          </a:p>
          <a:p>
            <a:r>
              <a:rPr lang="pt-BR" sz="1800" dirty="0">
                <a:solidFill>
                  <a:srgbClr val="008080"/>
                </a:solidFill>
                <a:latin typeface="Georgia" panose="02040502050405020303" pitchFamily="18" charset="0"/>
              </a:rPr>
              <a:t>(7)</a:t>
            </a:r>
            <a:r>
              <a:rPr lang="pt-BR" sz="1800" dirty="0">
                <a:solidFill>
                  <a:prstClr val="black"/>
                </a:solidFill>
                <a:latin typeface="Georgia" panose="02040502050405020303" pitchFamily="18" charset="0"/>
              </a:rPr>
              <a:t>  Eis que estávamos atando molhos no meio do campo, e eis que o meu molho se levantava, e também ficava em pé, e eis que os vossos molhos o rodeavam, e se inclinavam ao meu molho.</a:t>
            </a:r>
          </a:p>
          <a:p>
            <a:r>
              <a:rPr lang="pt-BR" sz="1800" dirty="0">
                <a:solidFill>
                  <a:srgbClr val="008080"/>
                </a:solidFill>
                <a:latin typeface="Georgia" panose="02040502050405020303" pitchFamily="18" charset="0"/>
              </a:rPr>
              <a:t>(8)</a:t>
            </a:r>
            <a:r>
              <a:rPr lang="pt-BR" sz="1800" dirty="0">
                <a:solidFill>
                  <a:prstClr val="black"/>
                </a:solidFill>
                <a:latin typeface="Georgia" panose="02040502050405020303" pitchFamily="18" charset="0"/>
              </a:rPr>
              <a:t>  Então lhe disseram seus irmãos: Tu, pois, deveras reinarás sobre nós? Tu deveras terás domínio sobre nós? Por isso ainda mais o odiavam por seus sonhos e por suas palavras.</a:t>
            </a:r>
          </a:p>
          <a:p>
            <a:r>
              <a:rPr lang="pt-BR" sz="1800" dirty="0">
                <a:solidFill>
                  <a:srgbClr val="008080"/>
                </a:solidFill>
                <a:latin typeface="Georgia" panose="02040502050405020303" pitchFamily="18" charset="0"/>
              </a:rPr>
              <a:t>(9)</a:t>
            </a:r>
            <a:r>
              <a:rPr lang="pt-BR" sz="1800" dirty="0">
                <a:solidFill>
                  <a:prstClr val="black"/>
                </a:solidFill>
                <a:latin typeface="Georgia" panose="02040502050405020303" pitchFamily="18" charset="0"/>
              </a:rPr>
              <a:t>  E teve José outro sonho, e o contou a seus irmãos, e disse: Eis que tive ainda outro sonho; e eis que o sol, e a lua, e onze estrelas se inclinavam a mim.</a:t>
            </a:r>
          </a:p>
          <a:p>
            <a:endParaRPr lang="pt-BR" sz="1800" dirty="0">
              <a:solidFill>
                <a:prstClr val="black"/>
              </a:solidFill>
              <a:latin typeface="Georgia" panose="02040502050405020303" pitchFamily="18" charset="0"/>
            </a:endParaRPr>
          </a:p>
          <a:p>
            <a:r>
              <a:rPr lang="pt-BR" sz="1800" dirty="0">
                <a:solidFill>
                  <a:prstClr val="black"/>
                </a:solidFill>
                <a:latin typeface="Georgia" panose="02040502050405020303" pitchFamily="18" charset="0"/>
              </a:rPr>
              <a:t>enforcado.</a:t>
            </a:r>
          </a:p>
          <a:p>
            <a:endParaRPr lang="pt-BR" sz="1800" dirty="0">
              <a:solidFill>
                <a:prstClr val="black"/>
              </a:solidFill>
              <a:latin typeface="Georgia" panose="02040502050405020303" pitchFamily="18" charset="0"/>
            </a:endParaRPr>
          </a:p>
        </p:txBody>
      </p:sp>
      <p:sp>
        <p:nvSpPr>
          <p:cNvPr id="6" name="CaixaDeTexto 5">
            <a:extLst>
              <a:ext uri="{FF2B5EF4-FFF2-40B4-BE49-F238E27FC236}">
                <a16:creationId xmlns:a16="http://schemas.microsoft.com/office/drawing/2014/main" id="{F01C5B61-6A68-48A3-8280-7D0C1EA69F6F}"/>
              </a:ext>
            </a:extLst>
          </p:cNvPr>
          <p:cNvSpPr txBox="1"/>
          <p:nvPr/>
        </p:nvSpPr>
        <p:spPr>
          <a:xfrm>
            <a:off x="5879804" y="6867980"/>
            <a:ext cx="6312196" cy="230832"/>
          </a:xfrm>
          <a:prstGeom prst="rect">
            <a:avLst/>
          </a:prstGeom>
          <a:noFill/>
        </p:spPr>
        <p:txBody>
          <a:bodyPr wrap="square" rtlCol="0">
            <a:spAutoFit/>
          </a:bodyPr>
          <a:lstStyle/>
          <a:p>
            <a:r>
              <a:rPr lang="pt-BR" sz="900">
                <a:hlinkClick r:id="rId2" tooltip="http://casaemusica.blogspot.com/2012/05/e-agora-jose.html"/>
              </a:rPr>
              <a:t>Esta Foto</a:t>
            </a:r>
            <a:r>
              <a:rPr lang="pt-BR" sz="900"/>
              <a:t> de Autor Desconhecido está licenciado em </a:t>
            </a:r>
            <a:r>
              <a:rPr lang="pt-BR" sz="900">
                <a:hlinkClick r:id="rId3" tooltip="https://creativecommons.org/licenses/by-nc/3.0/"/>
              </a:rPr>
              <a:t>CC BY-NC</a:t>
            </a:r>
            <a:endParaRPr lang="pt-BR" sz="900"/>
          </a:p>
        </p:txBody>
      </p:sp>
      <p:pic>
        <p:nvPicPr>
          <p:cNvPr id="1028" name="Picture 4" descr="Copeiro esquece de José | Blog do seu Alipio">
            <a:extLst>
              <a:ext uri="{FF2B5EF4-FFF2-40B4-BE49-F238E27FC236}">
                <a16:creationId xmlns:a16="http://schemas.microsoft.com/office/drawing/2014/main" id="{23F5E75E-222E-4158-8238-C217D0B292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4715" y="2066924"/>
            <a:ext cx="5548352" cy="3329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504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Cantos Arredondados 3">
            <a:extLst>
              <a:ext uri="{FF2B5EF4-FFF2-40B4-BE49-F238E27FC236}">
                <a16:creationId xmlns:a16="http://schemas.microsoft.com/office/drawing/2014/main" id="{D0DCF275-2EC3-497D-B3B7-37091F3D3EA4}"/>
              </a:ext>
            </a:extLst>
          </p:cNvPr>
          <p:cNvSpPr/>
          <p:nvPr/>
        </p:nvSpPr>
        <p:spPr>
          <a:xfrm>
            <a:off x="177801" y="1079500"/>
            <a:ext cx="3924298" cy="52705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VERSÍCULO DO DIA</a:t>
            </a:r>
          </a:p>
          <a:p>
            <a:pPr algn="ctr"/>
            <a:endParaRPr lang="pt-BR" dirty="0"/>
          </a:p>
          <a:p>
            <a:pPr algn="just"/>
            <a:r>
              <a:rPr lang="pt-BR" dirty="0">
                <a:effectLst/>
              </a:rPr>
              <a:t>"Vinde, pois, agora, e matemo-lo, e lancemo-lo numa destas covas, e diremos: Uma fera o comeu; e veremos o que será dos seus sonhos." </a:t>
            </a:r>
            <a:r>
              <a:rPr lang="pt-BR" b="1" dirty="0" err="1">
                <a:effectLst/>
              </a:rPr>
              <a:t>Gn</a:t>
            </a:r>
            <a:r>
              <a:rPr lang="pt-BR" b="1" dirty="0">
                <a:effectLst/>
              </a:rPr>
              <a:t> 37.20</a:t>
            </a:r>
            <a:endParaRPr lang="pt-BR" dirty="0">
              <a:effectLst/>
            </a:endParaRPr>
          </a:p>
          <a:p>
            <a:br>
              <a:rPr lang="pt-BR" dirty="0">
                <a:effectLst/>
              </a:rPr>
            </a:br>
            <a:endParaRPr lang="pt-BR" b="0" i="0" dirty="0">
              <a:effectLst/>
              <a:latin typeface="Roboto"/>
            </a:endParaRPr>
          </a:p>
        </p:txBody>
      </p:sp>
      <p:sp>
        <p:nvSpPr>
          <p:cNvPr id="7" name="Retângulo: Cantos Arredondados 6">
            <a:extLst>
              <a:ext uri="{FF2B5EF4-FFF2-40B4-BE49-F238E27FC236}">
                <a16:creationId xmlns:a16="http://schemas.microsoft.com/office/drawing/2014/main" id="{7B933903-6525-495C-A5EE-8142B916E0E2}"/>
              </a:ext>
            </a:extLst>
          </p:cNvPr>
          <p:cNvSpPr/>
          <p:nvPr/>
        </p:nvSpPr>
        <p:spPr>
          <a:xfrm>
            <a:off x="4208077" y="1866900"/>
            <a:ext cx="3881826" cy="44831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OBJETIVOS DA LIÇÃO</a:t>
            </a:r>
          </a:p>
          <a:p>
            <a:pPr algn="ctr"/>
            <a:r>
              <a:rPr lang="pt-BR" dirty="0"/>
              <a:t>- Ensinar que os sonhos de Deus são maiores que os nossos;</a:t>
            </a:r>
          </a:p>
          <a:p>
            <a:pPr algn="ctr"/>
            <a:r>
              <a:rPr lang="pt-BR" dirty="0"/>
              <a:t>- Aprender que devemos confiar nos propósitos de Deus para nós;</a:t>
            </a:r>
          </a:p>
          <a:p>
            <a:pPr algn="ctr"/>
            <a:r>
              <a:rPr lang="pt-BR" dirty="0"/>
              <a:t>- Mostrar que os sonhos de Deus nos levarão a uma vida feliz e abençoada.</a:t>
            </a:r>
          </a:p>
        </p:txBody>
      </p:sp>
      <p:sp>
        <p:nvSpPr>
          <p:cNvPr id="8" name="Retângulo: Cantos Arredondados 7">
            <a:extLst>
              <a:ext uri="{FF2B5EF4-FFF2-40B4-BE49-F238E27FC236}">
                <a16:creationId xmlns:a16="http://schemas.microsoft.com/office/drawing/2014/main" id="{7CB7C6D8-A36A-4317-94DD-61D70F1A6AE6}"/>
              </a:ext>
            </a:extLst>
          </p:cNvPr>
          <p:cNvSpPr/>
          <p:nvPr/>
        </p:nvSpPr>
        <p:spPr>
          <a:xfrm>
            <a:off x="8381999" y="3136900"/>
            <a:ext cx="3390900" cy="304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VERDADE APLICADA</a:t>
            </a:r>
          </a:p>
          <a:p>
            <a:pPr algn="ctr"/>
            <a:r>
              <a:rPr lang="pt-BR" dirty="0"/>
              <a:t>Os sonhos de Deus têm tempo e hora marcados para acontecer.</a:t>
            </a:r>
          </a:p>
        </p:txBody>
      </p:sp>
      <p:pic>
        <p:nvPicPr>
          <p:cNvPr id="2050" name="Picture 2" descr="Editais selecionam organizações para capacitação de jovens - Jornal Atual">
            <a:extLst>
              <a:ext uri="{FF2B5EF4-FFF2-40B4-BE49-F238E27FC236}">
                <a16:creationId xmlns:a16="http://schemas.microsoft.com/office/drawing/2014/main" id="{3A1EC969-7C9B-438D-870E-47C6457FC6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1999" y="570803"/>
            <a:ext cx="3341880" cy="20051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8020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2096EABF-579F-4307-8952-04905085F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omo eu posso superar as dificuldades? | Os Jovens Perguntam">
            <a:extLst>
              <a:ext uri="{FF2B5EF4-FFF2-40B4-BE49-F238E27FC236}">
                <a16:creationId xmlns:a16="http://schemas.microsoft.com/office/drawing/2014/main" id="{28BF02F4-BE12-4F40-864E-F02D973DF9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914" r="-1" b="-1"/>
          <a:stretch/>
        </p:blipFill>
        <p:spPr bwMode="auto">
          <a:xfrm>
            <a:off x="-33559" y="-3643"/>
            <a:ext cx="12225558" cy="6861643"/>
          </a:xfrm>
          <a:prstGeom prst="rect">
            <a:avLst/>
          </a:prstGeom>
          <a:noFill/>
          <a:extLst>
            <a:ext uri="{909E8E84-426E-40DD-AFC4-6F175D3DCCD1}">
              <a14:hiddenFill xmlns:a14="http://schemas.microsoft.com/office/drawing/2010/main">
                <a:solidFill>
                  <a:srgbClr val="FFFFFF"/>
                </a:solidFill>
              </a14:hiddenFill>
            </a:ext>
          </a:extLst>
        </p:spPr>
      </p:pic>
      <p:sp>
        <p:nvSpPr>
          <p:cNvPr id="137" name="Rectangle 23">
            <a:extLst>
              <a:ext uri="{FF2B5EF4-FFF2-40B4-BE49-F238E27FC236}">
                <a16:creationId xmlns:a16="http://schemas.microsoft.com/office/drawing/2014/main" id="{233D9D3E-2FB8-42AA-B5E5-1EAB4DA920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3556" y="-14280"/>
            <a:ext cx="4615080" cy="6872278"/>
          </a:xfrm>
          <a:custGeom>
            <a:avLst/>
            <a:gdLst>
              <a:gd name="connsiteX0" fmla="*/ 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0 w 5803153"/>
              <a:gd name="connsiteY4" fmla="*/ 0 h 6857998"/>
              <a:gd name="connsiteX0" fmla="*/ 101600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1016000 w 5803153"/>
              <a:gd name="connsiteY4" fmla="*/ 0 h 6857998"/>
              <a:gd name="connsiteX0" fmla="*/ 1338729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338729 w 6125882"/>
              <a:gd name="connsiteY4" fmla="*/ 0 h 6857998"/>
              <a:gd name="connsiteX0" fmla="*/ 1697317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697317 w 6125882"/>
              <a:gd name="connsiteY4" fmla="*/ 0 h 6857998"/>
              <a:gd name="connsiteX0" fmla="*/ 2702091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2702091 w 6125882"/>
              <a:gd name="connsiteY4" fmla="*/ 0 h 6857998"/>
              <a:gd name="connsiteX0" fmla="*/ 2240216 w 5664007"/>
              <a:gd name="connsiteY0" fmla="*/ 0 h 6857998"/>
              <a:gd name="connsiteX1" fmla="*/ 5664007 w 5664007"/>
              <a:gd name="connsiteY1" fmla="*/ 0 h 6857998"/>
              <a:gd name="connsiteX2" fmla="*/ 5664007 w 5664007"/>
              <a:gd name="connsiteY2" fmla="*/ 6857998 h 6857998"/>
              <a:gd name="connsiteX3" fmla="*/ 0 w 5664007"/>
              <a:gd name="connsiteY3" fmla="*/ 6846045 h 6857998"/>
              <a:gd name="connsiteX4" fmla="*/ 2240216 w 5664007"/>
              <a:gd name="connsiteY4" fmla="*/ 0 h 6857998"/>
              <a:gd name="connsiteX0" fmla="*/ 2170935 w 5594726"/>
              <a:gd name="connsiteY0" fmla="*/ 0 h 6865085"/>
              <a:gd name="connsiteX1" fmla="*/ 5594726 w 5594726"/>
              <a:gd name="connsiteY1" fmla="*/ 0 h 6865085"/>
              <a:gd name="connsiteX2" fmla="*/ 5594726 w 5594726"/>
              <a:gd name="connsiteY2" fmla="*/ 6857998 h 6865085"/>
              <a:gd name="connsiteX3" fmla="*/ 0 w 5594726"/>
              <a:gd name="connsiteY3" fmla="*/ 6865085 h 6865085"/>
              <a:gd name="connsiteX4" fmla="*/ 2170935 w 5594726"/>
              <a:gd name="connsiteY4" fmla="*/ 0 h 6865085"/>
              <a:gd name="connsiteX0" fmla="*/ 2170935 w 5594726"/>
              <a:gd name="connsiteY0" fmla="*/ 0 h 6868625"/>
              <a:gd name="connsiteX1" fmla="*/ 5594726 w 5594726"/>
              <a:gd name="connsiteY1" fmla="*/ 0 h 6868625"/>
              <a:gd name="connsiteX2" fmla="*/ 5594726 w 5594726"/>
              <a:gd name="connsiteY2" fmla="*/ 6868625 h 6868625"/>
              <a:gd name="connsiteX3" fmla="*/ 0 w 5594726"/>
              <a:gd name="connsiteY3" fmla="*/ 6865085 h 6868625"/>
              <a:gd name="connsiteX4" fmla="*/ 2170935 w 5594726"/>
              <a:gd name="connsiteY4" fmla="*/ 0 h 6868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94726" h="6868625">
                <a:moveTo>
                  <a:pt x="2170935" y="0"/>
                </a:moveTo>
                <a:lnTo>
                  <a:pt x="5594726" y="0"/>
                </a:lnTo>
                <a:lnTo>
                  <a:pt x="5594726" y="6868625"/>
                </a:lnTo>
                <a:lnTo>
                  <a:pt x="0" y="6865085"/>
                </a:lnTo>
                <a:lnTo>
                  <a:pt x="2170935"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ítulo 4">
            <a:extLst>
              <a:ext uri="{FF2B5EF4-FFF2-40B4-BE49-F238E27FC236}">
                <a16:creationId xmlns:a16="http://schemas.microsoft.com/office/drawing/2014/main" id="{64EAB08D-D80F-42D0-BB1B-E6D87E26EC1E}"/>
              </a:ext>
            </a:extLst>
          </p:cNvPr>
          <p:cNvSpPr>
            <a:spLocks noGrp="1"/>
          </p:cNvSpPr>
          <p:nvPr>
            <p:ph type="ctrTitle"/>
          </p:nvPr>
        </p:nvSpPr>
        <p:spPr>
          <a:xfrm>
            <a:off x="533399" y="1040003"/>
            <a:ext cx="3281149" cy="1118997"/>
          </a:xfrm>
        </p:spPr>
        <p:txBody>
          <a:bodyPr anchor="t">
            <a:normAutofit/>
          </a:bodyPr>
          <a:lstStyle/>
          <a:p>
            <a:pPr algn="l"/>
            <a:r>
              <a:rPr lang="pt-BR" sz="3400"/>
              <a:t>INTRODUÇÃO</a:t>
            </a:r>
          </a:p>
        </p:txBody>
      </p:sp>
      <p:sp>
        <p:nvSpPr>
          <p:cNvPr id="6" name="Subtítulo 5">
            <a:extLst>
              <a:ext uri="{FF2B5EF4-FFF2-40B4-BE49-F238E27FC236}">
                <a16:creationId xmlns:a16="http://schemas.microsoft.com/office/drawing/2014/main" id="{55DE9D78-808D-43AC-8C9D-979BF21706E9}"/>
              </a:ext>
            </a:extLst>
          </p:cNvPr>
          <p:cNvSpPr>
            <a:spLocks noGrp="1"/>
          </p:cNvSpPr>
          <p:nvPr>
            <p:ph type="subTitle" idx="1"/>
          </p:nvPr>
        </p:nvSpPr>
        <p:spPr>
          <a:xfrm>
            <a:off x="133208" y="1736090"/>
            <a:ext cx="3891215" cy="2124709"/>
          </a:xfrm>
        </p:spPr>
        <p:txBody>
          <a:bodyPr>
            <a:normAutofit/>
          </a:bodyPr>
          <a:lstStyle/>
          <a:p>
            <a:pPr algn="l">
              <a:lnSpc>
                <a:spcPct val="110000"/>
              </a:lnSpc>
            </a:pPr>
            <a:r>
              <a:rPr lang="pt-BR" sz="1200" b="0" i="0" dirty="0">
                <a:effectLst/>
                <a:latin typeface="Georgia" panose="02040502050405020303" pitchFamily="18" charset="0"/>
              </a:rPr>
              <a:t>A história de José é sinônimo de sonhos: os sonhos o tiraram da casa de seus pais e a interpretação dos sonhos na prisão o levaram a presença de Faraó. Os sonhos de Deus em nossa vida devem ser inegociáveis. É uma questão de tempo para que todos eles se cumpram.</a:t>
            </a:r>
            <a:endParaRPr lang="pt-BR" sz="1200" dirty="0"/>
          </a:p>
        </p:txBody>
      </p:sp>
      <p:cxnSp>
        <p:nvCxnSpPr>
          <p:cNvPr id="139" name="Straight Connector 138">
            <a:extLst>
              <a:ext uri="{FF2B5EF4-FFF2-40B4-BE49-F238E27FC236}">
                <a16:creationId xmlns:a16="http://schemas.microsoft.com/office/drawing/2014/main" id="{69FBE6D3-8499-4BE7-8C12-1BA9F0150E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3558" y="0"/>
            <a:ext cx="6705601" cy="80962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E35C1B90-3208-4854-BFDE-310A02639FF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514060" y="1"/>
            <a:ext cx="510363" cy="6857998"/>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BFB20B9B-B58D-4A05-87A2-6F8C78BD7C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602477" y="365123"/>
            <a:ext cx="589522" cy="6492877"/>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18CC7CE6-73AD-436F-BC95-066CC95065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9340702" y="-10737"/>
            <a:ext cx="2851297" cy="1680049"/>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0192C383-6990-4C74-A5FF-EAB4A1EA29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33557" y="6045958"/>
            <a:ext cx="6876857" cy="812042"/>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10" name="CaixaDeTexto 9">
            <a:extLst>
              <a:ext uri="{FF2B5EF4-FFF2-40B4-BE49-F238E27FC236}">
                <a16:creationId xmlns:a16="http://schemas.microsoft.com/office/drawing/2014/main" id="{25A0B83B-7661-47FC-A873-0BF25B9DA010}"/>
              </a:ext>
            </a:extLst>
          </p:cNvPr>
          <p:cNvSpPr txBox="1"/>
          <p:nvPr/>
        </p:nvSpPr>
        <p:spPr>
          <a:xfrm>
            <a:off x="871870" y="4400654"/>
            <a:ext cx="6917110" cy="1354217"/>
          </a:xfrm>
          <a:prstGeom prst="rect">
            <a:avLst/>
          </a:prstGeom>
          <a:solidFill>
            <a:schemeClr val="accent6">
              <a:lumMod val="60000"/>
              <a:lumOff val="40000"/>
            </a:schemeClr>
          </a:solidFill>
          <a:effectLst>
            <a:outerShdw blurRad="76200" dist="12700" dir="2700000" sy="-23000" kx="-800400" algn="bl" rotWithShape="0">
              <a:prstClr val="black">
                <a:alpha val="20000"/>
              </a:prstClr>
            </a:outerShdw>
          </a:effectLst>
        </p:spPr>
        <p:txBody>
          <a:bodyPr wrap="square" rtlCol="0">
            <a:spAutoFit/>
          </a:bodyPr>
          <a:lstStyle/>
          <a:p>
            <a:pPr algn="ctr">
              <a:spcAft>
                <a:spcPts val="600"/>
              </a:spcAft>
            </a:pPr>
            <a:r>
              <a:rPr lang="pt-BR" dirty="0">
                <a:latin typeface="+mj-lt"/>
              </a:rPr>
              <a:t>Ponto Chave</a:t>
            </a:r>
          </a:p>
          <a:p>
            <a:pPr algn="ctr">
              <a:spcAft>
                <a:spcPts val="600"/>
              </a:spcAft>
            </a:pPr>
            <a:endParaRPr lang="pt-BR" dirty="0">
              <a:latin typeface="+mj-lt"/>
            </a:endParaRPr>
          </a:p>
          <a:p>
            <a:pPr algn="ctr">
              <a:spcAft>
                <a:spcPts val="600"/>
              </a:spcAft>
            </a:pPr>
            <a:r>
              <a:rPr lang="pt-BR" b="0" i="0" dirty="0">
                <a:solidFill>
                  <a:srgbClr val="222222"/>
                </a:solidFill>
                <a:effectLst/>
                <a:latin typeface="Georgia" panose="02040502050405020303" pitchFamily="18" charset="0"/>
              </a:rPr>
              <a:t>"Por mais que passemos por lutas e adversidades, precisamos crer nos sonhos de Deus para nós"</a:t>
            </a:r>
            <a:endParaRPr lang="pt-BR" dirty="0">
              <a:latin typeface="+mj-lt"/>
            </a:endParaRPr>
          </a:p>
        </p:txBody>
      </p:sp>
    </p:spTree>
    <p:extLst>
      <p:ext uri="{BB962C8B-B14F-4D97-AF65-F5344CB8AC3E}">
        <p14:creationId xmlns:p14="http://schemas.microsoft.com/office/powerpoint/2010/main" val="29244852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2" name="Rectangle 70">
            <a:extLst>
              <a:ext uri="{FF2B5EF4-FFF2-40B4-BE49-F238E27FC236}">
                <a16:creationId xmlns:a16="http://schemas.microsoft.com/office/drawing/2014/main" id="{8B2BAECB-35E2-4DD9-8B8C-22D215DD0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Dinâmica Para Jovens | Um Jeito Descontráido De Falar Sério">
            <a:extLst>
              <a:ext uri="{FF2B5EF4-FFF2-40B4-BE49-F238E27FC236}">
                <a16:creationId xmlns:a16="http://schemas.microsoft.com/office/drawing/2014/main" id="{33DF9901-EB80-42A0-9A57-290322AE1D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996" r="22661" b="-1"/>
          <a:stretch/>
        </p:blipFill>
        <p:spPr bwMode="auto">
          <a:xfrm>
            <a:off x="6938682" y="10"/>
            <a:ext cx="5253320" cy="6857990"/>
          </a:xfrm>
          <a:custGeom>
            <a:avLst/>
            <a:gdLst/>
            <a:ahLst/>
            <a:cxnLst/>
            <a:rect l="l" t="t" r="r" b="b"/>
            <a:pathLst>
              <a:path w="5253320" h="6858000">
                <a:moveTo>
                  <a:pt x="722088" y="0"/>
                </a:moveTo>
                <a:lnTo>
                  <a:pt x="5253320" y="0"/>
                </a:lnTo>
                <a:lnTo>
                  <a:pt x="525332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16FA850E-8C55-41ED-A556-36BA22B8CAC4}"/>
              </a:ext>
            </a:extLst>
          </p:cNvPr>
          <p:cNvSpPr>
            <a:spLocks noGrp="1"/>
          </p:cNvSpPr>
          <p:nvPr>
            <p:ph type="title"/>
          </p:nvPr>
        </p:nvSpPr>
        <p:spPr>
          <a:xfrm>
            <a:off x="1104901" y="467834"/>
            <a:ext cx="6132605" cy="1738422"/>
          </a:xfrm>
        </p:spPr>
        <p:txBody>
          <a:bodyPr>
            <a:normAutofit/>
          </a:bodyPr>
          <a:lstStyle/>
          <a:p>
            <a:r>
              <a:rPr lang="pt-BR" dirty="0"/>
              <a:t>Dinâmica de grupo</a:t>
            </a:r>
          </a:p>
        </p:txBody>
      </p:sp>
      <p:cxnSp>
        <p:nvCxnSpPr>
          <p:cNvPr id="2053" name="Straight Connector 72">
            <a:extLst>
              <a:ext uri="{FF2B5EF4-FFF2-40B4-BE49-F238E27FC236}">
                <a16:creationId xmlns:a16="http://schemas.microsoft.com/office/drawing/2014/main" id="{13AC671C-E66F-43C5-A66A-C477339DD2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5528235" y="0"/>
            <a:ext cx="6663765" cy="99209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7" name="Espaço Reservado para Conteúdo 6">
            <a:extLst>
              <a:ext uri="{FF2B5EF4-FFF2-40B4-BE49-F238E27FC236}">
                <a16:creationId xmlns:a16="http://schemas.microsoft.com/office/drawing/2014/main" id="{DF351F5B-3BF2-4F80-9BCF-A9FA79E50272}"/>
              </a:ext>
            </a:extLst>
          </p:cNvPr>
          <p:cNvSpPr>
            <a:spLocks noGrp="1"/>
          </p:cNvSpPr>
          <p:nvPr>
            <p:ph idx="1"/>
          </p:nvPr>
        </p:nvSpPr>
        <p:spPr>
          <a:xfrm>
            <a:off x="368300" y="1651001"/>
            <a:ext cx="6223748" cy="5105400"/>
          </a:xfrm>
        </p:spPr>
        <p:txBody>
          <a:bodyPr>
            <a:normAutofit/>
          </a:bodyPr>
          <a:lstStyle/>
          <a:p>
            <a:pPr>
              <a:lnSpc>
                <a:spcPct val="90000"/>
              </a:lnSpc>
            </a:pPr>
            <a:r>
              <a:rPr lang="pt-BR" sz="1600" b="1" i="0" dirty="0">
                <a:effectLst/>
                <a:latin typeface="Helvetica Neue"/>
              </a:rPr>
              <a:t>Material:</a:t>
            </a:r>
            <a:r>
              <a:rPr lang="pt-BR" sz="1600" b="0" i="0" dirty="0">
                <a:effectLst/>
                <a:latin typeface="Helvetica Neue"/>
              </a:rPr>
              <a:t> Pedaços de papel e caneta.</a:t>
            </a:r>
          </a:p>
          <a:p>
            <a:pPr>
              <a:lnSpc>
                <a:spcPct val="90000"/>
              </a:lnSpc>
            </a:pPr>
            <a:br>
              <a:rPr lang="pt-BR" sz="1600" b="0" i="0" dirty="0">
                <a:effectLst/>
                <a:latin typeface="Helvetica Neue"/>
              </a:rPr>
            </a:br>
            <a:r>
              <a:rPr lang="pt-BR" sz="1600" b="1" i="0" dirty="0">
                <a:effectLst/>
                <a:latin typeface="Helvetica Neue"/>
              </a:rPr>
              <a:t>Desenvolvimento: </a:t>
            </a:r>
            <a:r>
              <a:rPr lang="pt-BR" sz="1600" b="0" i="0" dirty="0">
                <a:effectLst/>
                <a:latin typeface="Helvetica Neue"/>
              </a:rPr>
              <a:t>Distribui-se um pedaço de papel para cada um.</a:t>
            </a:r>
            <a:br>
              <a:rPr lang="pt-BR" sz="1600" b="0" i="0" dirty="0">
                <a:effectLst/>
                <a:latin typeface="Helvetica Neue"/>
              </a:rPr>
            </a:br>
            <a:r>
              <a:rPr lang="pt-BR" sz="1600" b="0" i="0" dirty="0">
                <a:effectLst/>
                <a:latin typeface="Helvetica Neue"/>
              </a:rPr>
              <a:t>Diz a todos o seguinte: Somos todos irmãos não é? Portanto, ninguém aqui vai ficar chateado se receber um castigo do irmão. Então vocês vão escolher uma pessoa, e dar um castigo a ela.</a:t>
            </a:r>
            <a:br>
              <a:rPr lang="pt-BR" sz="1600" b="0" i="0" dirty="0">
                <a:effectLst/>
                <a:latin typeface="Helvetica Neue"/>
              </a:rPr>
            </a:br>
            <a:r>
              <a:rPr lang="pt-BR" sz="1600" b="0" i="0" dirty="0">
                <a:effectLst/>
                <a:latin typeface="Helvetica Neue"/>
              </a:rPr>
              <a:t>Isso será feito da seguinte forma: no papel deverá ser escrito o nome de quem vai dar o castigo, o castigo e o nome de quem vai realizar o castigo.</a:t>
            </a:r>
            <a:br>
              <a:rPr lang="pt-BR" sz="1600" b="0" i="0" dirty="0">
                <a:effectLst/>
                <a:latin typeface="Helvetica Neue"/>
              </a:rPr>
            </a:br>
            <a:r>
              <a:rPr lang="pt-BR" sz="1600" b="0" i="0" dirty="0">
                <a:effectLst/>
                <a:latin typeface="Helvetica Neue"/>
              </a:rPr>
              <a:t>Após recolher todos os papéis o animador fala o desfecho da dinâmica:</a:t>
            </a:r>
            <a:br>
              <a:rPr lang="pt-BR" sz="1600" b="0" i="0" dirty="0">
                <a:effectLst/>
                <a:latin typeface="Helvetica Neue"/>
              </a:rPr>
            </a:br>
            <a:r>
              <a:rPr lang="pt-BR" sz="1600" b="0" i="0" dirty="0">
                <a:effectLst/>
                <a:latin typeface="Helvetica Neue"/>
              </a:rPr>
              <a:t>Acontece que o feitiço virou contra o feiticeiro, portanto quem deu o castigo é que vai realizá-lo.</a:t>
            </a:r>
          </a:p>
          <a:p>
            <a:pPr>
              <a:lnSpc>
                <a:spcPct val="90000"/>
              </a:lnSpc>
            </a:pPr>
            <a:br>
              <a:rPr lang="pt-BR" sz="1600" b="0" i="0" dirty="0">
                <a:effectLst/>
                <a:latin typeface="Helvetica Neue"/>
              </a:rPr>
            </a:br>
            <a:r>
              <a:rPr lang="pt-BR" sz="1600" b="0" i="0" dirty="0" err="1">
                <a:effectLst/>
                <a:latin typeface="Helvetica Neue"/>
              </a:rPr>
              <a:t>Obs</a:t>
            </a:r>
            <a:r>
              <a:rPr lang="pt-BR" sz="1600" b="0" i="0" dirty="0">
                <a:effectLst/>
                <a:latin typeface="Helvetica Neue"/>
              </a:rPr>
              <a:t>: Caso a pessoa não queira realizar o castigo ela receberá um castigo do grupo todo.</a:t>
            </a:r>
          </a:p>
          <a:p>
            <a:pPr>
              <a:lnSpc>
                <a:spcPct val="90000"/>
              </a:lnSpc>
            </a:pPr>
            <a:br>
              <a:rPr lang="pt-BR" sz="1600" b="0" i="0" dirty="0">
                <a:effectLst/>
                <a:latin typeface="Helvetica Neue"/>
              </a:rPr>
            </a:br>
            <a:r>
              <a:rPr lang="pt-BR" sz="1600" b="1" i="0" dirty="0">
                <a:effectLst/>
                <a:latin typeface="Helvetica Neue"/>
              </a:rPr>
              <a:t>Mensagem:</a:t>
            </a:r>
            <a:r>
              <a:rPr lang="pt-BR" sz="1600" b="0" i="0" dirty="0">
                <a:effectLst/>
                <a:latin typeface="Helvetica Neue"/>
              </a:rPr>
              <a:t> O que não queremos para nós, não desejamos para os outros.</a:t>
            </a:r>
          </a:p>
          <a:p>
            <a:pPr>
              <a:lnSpc>
                <a:spcPct val="90000"/>
              </a:lnSpc>
            </a:pPr>
            <a:endParaRPr lang="pt-BR" sz="1500" dirty="0"/>
          </a:p>
        </p:txBody>
      </p:sp>
    </p:spTree>
    <p:extLst>
      <p:ext uri="{BB962C8B-B14F-4D97-AF65-F5344CB8AC3E}">
        <p14:creationId xmlns:p14="http://schemas.microsoft.com/office/powerpoint/2010/main" val="28236899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5B2CBE-D791-4F2E-BB71-A3CDA44174A0}"/>
              </a:ext>
            </a:extLst>
          </p:cNvPr>
          <p:cNvSpPr>
            <a:spLocks noGrp="1"/>
          </p:cNvSpPr>
          <p:nvPr>
            <p:ph type="title"/>
          </p:nvPr>
        </p:nvSpPr>
        <p:spPr/>
        <p:txBody>
          <a:bodyPr/>
          <a:lstStyle/>
          <a:p>
            <a:r>
              <a:rPr lang="pt-BR" dirty="0"/>
              <a:t>Hino sugerido</a:t>
            </a:r>
          </a:p>
        </p:txBody>
      </p:sp>
      <p:pic>
        <p:nvPicPr>
          <p:cNvPr id="5" name="Imagem 4">
            <a:extLst>
              <a:ext uri="{FF2B5EF4-FFF2-40B4-BE49-F238E27FC236}">
                <a16:creationId xmlns:a16="http://schemas.microsoft.com/office/drawing/2014/main" id="{18D0AB2E-D967-4261-8999-C2E211B4C9D3}"/>
              </a:ext>
            </a:extLst>
          </p:cNvPr>
          <p:cNvPicPr>
            <a:picLocks noChangeAspect="1"/>
          </p:cNvPicPr>
          <p:nvPr/>
        </p:nvPicPr>
        <p:blipFill>
          <a:blip r:embed="rId3"/>
          <a:stretch>
            <a:fillRect/>
          </a:stretch>
        </p:blipFill>
        <p:spPr>
          <a:xfrm>
            <a:off x="15124" y="2032810"/>
            <a:ext cx="6741275" cy="4728073"/>
          </a:xfrm>
          <a:prstGeom prst="rect">
            <a:avLst/>
          </a:prstGeom>
        </p:spPr>
      </p:pic>
      <p:pic>
        <p:nvPicPr>
          <p:cNvPr id="6" name="Mídia Online 5" title="Elaine Martins - Volte a Sonhar (COM LETRA) | Gospel Hits">
            <a:hlinkClick r:id="" action="ppaction://media"/>
            <a:extLst>
              <a:ext uri="{FF2B5EF4-FFF2-40B4-BE49-F238E27FC236}">
                <a16:creationId xmlns:a16="http://schemas.microsoft.com/office/drawing/2014/main" id="{A6D70456-6224-4CEF-A786-B493FEE5C96B}"/>
              </a:ext>
            </a:extLst>
          </p:cNvPr>
          <p:cNvPicPr>
            <a:picLocks noGrp="1" noRot="1" noChangeAspect="1"/>
          </p:cNvPicPr>
          <p:nvPr>
            <p:ph idx="1"/>
            <a:videoFile r:link="rId1"/>
          </p:nvPr>
        </p:nvPicPr>
        <p:blipFill>
          <a:blip r:embed="rId4"/>
          <a:stretch>
            <a:fillRect/>
          </a:stretch>
        </p:blipFill>
        <p:spPr>
          <a:xfrm>
            <a:off x="5434639" y="1427719"/>
            <a:ext cx="6221131" cy="3514725"/>
          </a:xfrm>
          <a:prstGeom prst="rect">
            <a:avLst/>
          </a:prstGeom>
        </p:spPr>
      </p:pic>
    </p:spTree>
    <p:extLst>
      <p:ext uri="{BB962C8B-B14F-4D97-AF65-F5344CB8AC3E}">
        <p14:creationId xmlns:p14="http://schemas.microsoft.com/office/powerpoint/2010/main" val="1167715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A6DFD3-845E-42BD-9D6D-D35E06B003EB}"/>
              </a:ext>
            </a:extLst>
          </p:cNvPr>
          <p:cNvSpPr>
            <a:spLocks noGrp="1"/>
          </p:cNvSpPr>
          <p:nvPr>
            <p:ph type="title"/>
          </p:nvPr>
        </p:nvSpPr>
        <p:spPr/>
        <p:txBody>
          <a:bodyPr/>
          <a:lstStyle/>
          <a:p>
            <a:r>
              <a:rPr lang="pt-BR" dirty="0"/>
              <a:t>Aprofundando – José como um tipo de Cristo</a:t>
            </a:r>
          </a:p>
        </p:txBody>
      </p:sp>
      <p:pic>
        <p:nvPicPr>
          <p:cNvPr id="9218" name="Picture 2" descr="Teologia do AT tipologia">
            <a:extLst>
              <a:ext uri="{FF2B5EF4-FFF2-40B4-BE49-F238E27FC236}">
                <a16:creationId xmlns:a16="http://schemas.microsoft.com/office/drawing/2014/main" id="{C8F1EE08-16E8-4FBD-88CB-AA812FF0F24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2589" b="13302"/>
          <a:stretch/>
        </p:blipFill>
        <p:spPr bwMode="auto">
          <a:xfrm>
            <a:off x="806450" y="2616200"/>
            <a:ext cx="3740150" cy="207146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 name="Imagem 3">
            <a:extLst>
              <a:ext uri="{FF2B5EF4-FFF2-40B4-BE49-F238E27FC236}">
                <a16:creationId xmlns:a16="http://schemas.microsoft.com/office/drawing/2014/main" id="{38FDACF4-1366-4CBF-948C-2E774C2F55E0}"/>
              </a:ext>
            </a:extLst>
          </p:cNvPr>
          <p:cNvPicPr>
            <a:picLocks noChangeAspect="1"/>
          </p:cNvPicPr>
          <p:nvPr/>
        </p:nvPicPr>
        <p:blipFill>
          <a:blip r:embed="rId3"/>
          <a:stretch>
            <a:fillRect/>
          </a:stretch>
        </p:blipFill>
        <p:spPr>
          <a:xfrm>
            <a:off x="5778500" y="1555205"/>
            <a:ext cx="5899151" cy="48773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893203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ppt_x"/>
                                          </p:val>
                                        </p:tav>
                                        <p:tav tm="100000">
                                          <p:val>
                                            <p:strVal val="#ppt_x"/>
                                          </p:val>
                                        </p:tav>
                                      </p:tavLst>
                                    </p:anim>
                                    <p:anim calcmode="lin" valueType="num">
                                      <p:cBhvr additive="base">
                                        <p:cTn id="8"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21FBE127-D2A6-4FA3-A6B9-B8FD1DE4B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77A8E80-C869-4B72-8E6F-2614B81892D8}"/>
              </a:ext>
            </a:extLst>
          </p:cNvPr>
          <p:cNvSpPr>
            <a:spLocks noGrp="1"/>
          </p:cNvSpPr>
          <p:nvPr>
            <p:ph type="title"/>
          </p:nvPr>
        </p:nvSpPr>
        <p:spPr>
          <a:xfrm>
            <a:off x="6757988" y="533400"/>
            <a:ext cx="4496228" cy="1690687"/>
          </a:xfrm>
        </p:spPr>
        <p:txBody>
          <a:bodyPr>
            <a:normAutofit/>
          </a:bodyPr>
          <a:lstStyle/>
          <a:p>
            <a:r>
              <a:rPr lang="pt-BR" sz="3700"/>
              <a:t>1. . Os sonhos de Deus na vida de José</a:t>
            </a:r>
          </a:p>
        </p:txBody>
      </p:sp>
      <p:cxnSp>
        <p:nvCxnSpPr>
          <p:cNvPr id="193" name="Straight Connector 192">
            <a:extLst>
              <a:ext uri="{FF2B5EF4-FFF2-40B4-BE49-F238E27FC236}">
                <a16:creationId xmlns:a16="http://schemas.microsoft.com/office/drawing/2014/main" id="{DDD9C044-4B08-47CC-852C-B22B09675A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4948518" cy="132453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5033687E-2F83-4E90-B11A-4B998C1540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818708" cy="642738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D292DBC3-1A72-41ED-8432-D0D64FD6314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 y="2743200"/>
            <a:ext cx="4477872" cy="4114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2050" name="Picture 2" descr="sonhador">
            <a:extLst>
              <a:ext uri="{FF2B5EF4-FFF2-40B4-BE49-F238E27FC236}">
                <a16:creationId xmlns:a16="http://schemas.microsoft.com/office/drawing/2014/main" id="{E7CFFFF5-135C-40EB-A13F-60C5E59D1AE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3400" y="1482089"/>
            <a:ext cx="5562600" cy="3893820"/>
          </a:xfrm>
          <a:prstGeom prst="rect">
            <a:avLst/>
          </a:prstGeom>
          <a:noFill/>
          <a:extLst>
            <a:ext uri="{909E8E84-426E-40DD-AFC4-6F175D3DCCD1}">
              <a14:hiddenFill xmlns:a14="http://schemas.microsoft.com/office/drawing/2010/main">
                <a:solidFill>
                  <a:srgbClr val="FFFFFF"/>
                </a:solidFill>
              </a14:hiddenFill>
            </a:ext>
          </a:extLst>
        </p:spPr>
      </p:pic>
      <p:sp>
        <p:nvSpPr>
          <p:cNvPr id="3" name="Espaço Reservado para Conteúdo 2">
            <a:extLst>
              <a:ext uri="{FF2B5EF4-FFF2-40B4-BE49-F238E27FC236}">
                <a16:creationId xmlns:a16="http://schemas.microsoft.com/office/drawing/2014/main" id="{5E8B5494-3F85-468D-A686-547D0763973C}"/>
              </a:ext>
            </a:extLst>
          </p:cNvPr>
          <p:cNvSpPr>
            <a:spLocks noGrp="1"/>
          </p:cNvSpPr>
          <p:nvPr>
            <p:ph idx="1"/>
          </p:nvPr>
        </p:nvSpPr>
        <p:spPr>
          <a:xfrm>
            <a:off x="6681789" y="2290762"/>
            <a:ext cx="4572428" cy="4033837"/>
          </a:xfrm>
        </p:spPr>
        <p:txBody>
          <a:bodyPr anchor="t">
            <a:normAutofit/>
          </a:bodyPr>
          <a:lstStyle/>
          <a:p>
            <a:pPr marL="0" indent="0">
              <a:buNone/>
            </a:pPr>
            <a:r>
              <a:rPr lang="pt-BR" b="0" i="0">
                <a:effectLst/>
                <a:latin typeface="Georgia" panose="02040502050405020303" pitchFamily="18" charset="0"/>
              </a:rPr>
              <a:t>Os sonhos que José teve foram proféticos e dados por Deus. A narrativa de Gênesis não mostra os objetivos estabelecidos por José para sua vida mas, ele vivia na dependência de Deus, por isso, sabia que haviam propósitos divinos em sua vida</a:t>
            </a:r>
            <a:endParaRPr lang="pt-BR" dirty="0"/>
          </a:p>
        </p:txBody>
      </p:sp>
      <p:cxnSp>
        <p:nvCxnSpPr>
          <p:cNvPr id="196" name="Straight Connector 195">
            <a:extLst>
              <a:ext uri="{FF2B5EF4-FFF2-40B4-BE49-F238E27FC236}">
                <a16:creationId xmlns:a16="http://schemas.microsoft.com/office/drawing/2014/main" id="{99309E4A-5F81-4CAB-B5DB-AB4EB90C71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602477" y="2548218"/>
            <a:ext cx="589522" cy="4309782"/>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28275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2A8941-9989-4F6B-9F13-2CD2C25DFB71}"/>
              </a:ext>
            </a:extLst>
          </p:cNvPr>
          <p:cNvSpPr>
            <a:spLocks noGrp="1"/>
          </p:cNvSpPr>
          <p:nvPr>
            <p:ph type="title"/>
          </p:nvPr>
        </p:nvSpPr>
        <p:spPr/>
        <p:txBody>
          <a:bodyPr/>
          <a:lstStyle/>
          <a:p>
            <a:r>
              <a:rPr lang="pt-BR" b="1" i="0" dirty="0">
                <a:solidFill>
                  <a:srgbClr val="222222"/>
                </a:solidFill>
                <a:effectLst/>
                <a:latin typeface="Georgia" panose="02040502050405020303" pitchFamily="18" charset="0"/>
              </a:rPr>
              <a:t>1.1 Os sonhos dos molhos</a:t>
            </a:r>
            <a:endParaRPr lang="pt-BR" dirty="0"/>
          </a:p>
        </p:txBody>
      </p:sp>
      <p:sp>
        <p:nvSpPr>
          <p:cNvPr id="3" name="Espaço Reservado para Conteúdo 2">
            <a:extLst>
              <a:ext uri="{FF2B5EF4-FFF2-40B4-BE49-F238E27FC236}">
                <a16:creationId xmlns:a16="http://schemas.microsoft.com/office/drawing/2014/main" id="{ED1AC11A-0337-4559-8356-1E4C7B76E26F}"/>
              </a:ext>
            </a:extLst>
          </p:cNvPr>
          <p:cNvSpPr>
            <a:spLocks noGrp="1"/>
          </p:cNvSpPr>
          <p:nvPr>
            <p:ph idx="1"/>
          </p:nvPr>
        </p:nvSpPr>
        <p:spPr>
          <a:xfrm>
            <a:off x="1143000" y="2009554"/>
            <a:ext cx="6752063" cy="1692651"/>
          </a:xfrm>
        </p:spPr>
        <p:txBody>
          <a:bodyPr>
            <a:normAutofit/>
          </a:bodyPr>
          <a:lstStyle/>
          <a:p>
            <a:r>
              <a:rPr lang="pt-BR" sz="2000" b="0" i="0" dirty="0">
                <a:solidFill>
                  <a:srgbClr val="222222"/>
                </a:solidFill>
                <a:effectLst/>
                <a:latin typeface="Georgia" panose="02040502050405020303" pitchFamily="18" charset="0"/>
              </a:rPr>
              <a:t>O primeiro sonho que é relatado em Gênesis 37.7-8, fala sobre os molhos de seus irmãos se inclinando sobre o molho de José, que estava de pé. Os irmãos de José não interpretaram este sonho na dimensão divina, o que gerou descontentamento e inveja.</a:t>
            </a:r>
            <a:endParaRPr lang="pt-BR" sz="2000" dirty="0"/>
          </a:p>
        </p:txBody>
      </p:sp>
      <p:sp>
        <p:nvSpPr>
          <p:cNvPr id="5" name="CaixaDeTexto 4">
            <a:extLst>
              <a:ext uri="{FF2B5EF4-FFF2-40B4-BE49-F238E27FC236}">
                <a16:creationId xmlns:a16="http://schemas.microsoft.com/office/drawing/2014/main" id="{3FB42E03-FFCA-490E-A84B-AE6EA7B68C3B}"/>
              </a:ext>
            </a:extLst>
          </p:cNvPr>
          <p:cNvSpPr txBox="1"/>
          <p:nvPr/>
        </p:nvSpPr>
        <p:spPr>
          <a:xfrm>
            <a:off x="320598" y="3444326"/>
            <a:ext cx="6127594" cy="12003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pt-BR" b="0" i="0" dirty="0">
                <a:solidFill>
                  <a:srgbClr val="222222"/>
                </a:solidFill>
                <a:effectLst/>
                <a:latin typeface="Georgia" panose="02040502050405020303" pitchFamily="18" charset="0"/>
              </a:rPr>
              <a:t>#pontochave:</a:t>
            </a:r>
          </a:p>
          <a:p>
            <a:r>
              <a:rPr lang="pt-BR" b="0" i="0" dirty="0">
                <a:solidFill>
                  <a:srgbClr val="222222"/>
                </a:solidFill>
                <a:effectLst/>
                <a:latin typeface="Georgia" panose="02040502050405020303" pitchFamily="18" charset="0"/>
              </a:rPr>
              <a:t>Por mais doloroso que seja o nosso caminho e a perseguição dos invejosos, os sonhos de Deus se cumprirão cabalmente.</a:t>
            </a:r>
            <a:endParaRPr lang="pt-BR" dirty="0"/>
          </a:p>
        </p:txBody>
      </p:sp>
      <p:sp>
        <p:nvSpPr>
          <p:cNvPr id="7" name="CaixaDeTexto 6">
            <a:extLst>
              <a:ext uri="{FF2B5EF4-FFF2-40B4-BE49-F238E27FC236}">
                <a16:creationId xmlns:a16="http://schemas.microsoft.com/office/drawing/2014/main" id="{381EC1D6-B7A3-46BB-AF9E-4A3F73A8126C}"/>
              </a:ext>
            </a:extLst>
          </p:cNvPr>
          <p:cNvSpPr txBox="1"/>
          <p:nvPr/>
        </p:nvSpPr>
        <p:spPr>
          <a:xfrm>
            <a:off x="4524608" y="4826675"/>
            <a:ext cx="6752063" cy="2031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pt-BR" dirty="0"/>
              <a:t>OS CAMINHOS PELOS QUAIS JOSÉ PASSOU:</a:t>
            </a:r>
          </a:p>
          <a:p>
            <a:endParaRPr lang="pt-BR" dirty="0"/>
          </a:p>
          <a:p>
            <a:r>
              <a:rPr lang="pt-BR" dirty="0"/>
              <a:t>Da casa do pai à cisterna (Gn. 37:1-24),</a:t>
            </a:r>
          </a:p>
          <a:p>
            <a:r>
              <a:rPr lang="pt-BR" dirty="0"/>
              <a:t>Da cisterna ao mercado de escravos (Gn. 37:24-28),</a:t>
            </a:r>
          </a:p>
          <a:p>
            <a:r>
              <a:rPr lang="pt-BR" dirty="0"/>
              <a:t>Do mercado de escravos ao serviço na casa de </a:t>
            </a:r>
            <a:r>
              <a:rPr lang="pt-BR" dirty="0" err="1"/>
              <a:t>Potifar</a:t>
            </a:r>
            <a:r>
              <a:rPr lang="pt-BR" dirty="0"/>
              <a:t> (Gn. 37:28-36),</a:t>
            </a:r>
          </a:p>
          <a:p>
            <a:r>
              <a:rPr lang="pt-BR" dirty="0"/>
              <a:t>Do escravo livre ao escravo e prisioneiro (Gn. 39:1-20)</a:t>
            </a:r>
          </a:p>
          <a:p>
            <a:r>
              <a:rPr lang="pt-BR" dirty="0"/>
              <a:t>De prisioneiro à governador (</a:t>
            </a:r>
            <a:r>
              <a:rPr lang="pt-BR" dirty="0" err="1"/>
              <a:t>Gn</a:t>
            </a:r>
            <a:r>
              <a:rPr lang="pt-BR" dirty="0"/>
              <a:t> 40:1-41:41).</a:t>
            </a:r>
          </a:p>
        </p:txBody>
      </p:sp>
    </p:spTree>
    <p:extLst>
      <p:ext uri="{BB962C8B-B14F-4D97-AF65-F5344CB8AC3E}">
        <p14:creationId xmlns:p14="http://schemas.microsoft.com/office/powerpoint/2010/main" val="165137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ço Reservado para Conteúdo 6" descr="Mulher de negócios segurando uma placa">
            <a:extLst>
              <a:ext uri="{FF2B5EF4-FFF2-40B4-BE49-F238E27FC236}">
                <a16:creationId xmlns:a16="http://schemas.microsoft.com/office/drawing/2014/main" id="{770977EE-0C08-45B4-AFE9-3B60BEA4E043}"/>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723900" y="480132"/>
            <a:ext cx="6972300" cy="10609113"/>
          </a:xfrm>
        </p:spPr>
      </p:pic>
      <p:pic>
        <p:nvPicPr>
          <p:cNvPr id="5" name="Imagem 4">
            <a:extLst>
              <a:ext uri="{FF2B5EF4-FFF2-40B4-BE49-F238E27FC236}">
                <a16:creationId xmlns:a16="http://schemas.microsoft.com/office/drawing/2014/main" id="{6B64045A-0035-4AD5-8DD8-F561882ED95C}"/>
              </a:ext>
            </a:extLst>
          </p:cNvPr>
          <p:cNvPicPr>
            <a:picLocks noChangeAspect="1"/>
          </p:cNvPicPr>
          <p:nvPr/>
        </p:nvPicPr>
        <p:blipFill>
          <a:blip r:embed="rId3"/>
          <a:stretch>
            <a:fillRect/>
          </a:stretch>
        </p:blipFill>
        <p:spPr>
          <a:xfrm rot="21383439">
            <a:off x="2983189" y="2584609"/>
            <a:ext cx="5449611" cy="2901789"/>
          </a:xfrm>
          <a:prstGeom prst="rect">
            <a:avLst/>
          </a:prstGeom>
        </p:spPr>
      </p:pic>
      <p:sp>
        <p:nvSpPr>
          <p:cNvPr id="8" name="CaixaDeTexto 7">
            <a:extLst>
              <a:ext uri="{FF2B5EF4-FFF2-40B4-BE49-F238E27FC236}">
                <a16:creationId xmlns:a16="http://schemas.microsoft.com/office/drawing/2014/main" id="{35661D4E-B0EF-4C6D-BA7A-0E117A163F1F}"/>
              </a:ext>
            </a:extLst>
          </p:cNvPr>
          <p:cNvSpPr txBox="1"/>
          <p:nvPr/>
        </p:nvSpPr>
        <p:spPr>
          <a:xfrm>
            <a:off x="4013200" y="480132"/>
            <a:ext cx="3101278" cy="584775"/>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pt-BR" sz="3200" dirty="0"/>
              <a:t>APROFUNDANDO!</a:t>
            </a:r>
          </a:p>
        </p:txBody>
      </p:sp>
    </p:spTree>
    <p:extLst>
      <p:ext uri="{BB962C8B-B14F-4D97-AF65-F5344CB8AC3E}">
        <p14:creationId xmlns:p14="http://schemas.microsoft.com/office/powerpoint/2010/main" val="1617365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2A8941-9989-4F6B-9F13-2CD2C25DFB71}"/>
              </a:ext>
            </a:extLst>
          </p:cNvPr>
          <p:cNvSpPr>
            <a:spLocks noGrp="1"/>
          </p:cNvSpPr>
          <p:nvPr>
            <p:ph type="title"/>
          </p:nvPr>
        </p:nvSpPr>
        <p:spPr/>
        <p:txBody>
          <a:bodyPr>
            <a:normAutofit/>
          </a:bodyPr>
          <a:lstStyle/>
          <a:p>
            <a:pPr algn="just"/>
            <a:r>
              <a:rPr lang="pt-BR" b="1" i="0" dirty="0">
                <a:solidFill>
                  <a:srgbClr val="222222"/>
                </a:solidFill>
                <a:effectLst/>
                <a:latin typeface="Georgia" panose="02040502050405020303" pitchFamily="18" charset="0"/>
              </a:rPr>
              <a:t>1.2. O sonho com o sol, a lua e as estrelas</a:t>
            </a:r>
            <a:endParaRPr lang="pt-BR" dirty="0"/>
          </a:p>
        </p:txBody>
      </p:sp>
      <p:sp>
        <p:nvSpPr>
          <p:cNvPr id="3" name="Espaço Reservado para Conteúdo 2">
            <a:extLst>
              <a:ext uri="{FF2B5EF4-FFF2-40B4-BE49-F238E27FC236}">
                <a16:creationId xmlns:a16="http://schemas.microsoft.com/office/drawing/2014/main" id="{ED1AC11A-0337-4559-8356-1E4C7B76E26F}"/>
              </a:ext>
            </a:extLst>
          </p:cNvPr>
          <p:cNvSpPr>
            <a:spLocks noGrp="1"/>
          </p:cNvSpPr>
          <p:nvPr>
            <p:ph idx="1"/>
          </p:nvPr>
        </p:nvSpPr>
        <p:spPr/>
        <p:txBody>
          <a:bodyPr/>
          <a:lstStyle/>
          <a:p>
            <a:r>
              <a:rPr lang="pt-BR" b="0" i="0" dirty="0">
                <a:solidFill>
                  <a:srgbClr val="222222"/>
                </a:solidFill>
                <a:effectLst/>
                <a:latin typeface="Georgia" panose="02040502050405020303" pitchFamily="18" charset="0"/>
              </a:rPr>
              <a:t>O segundo sonho que tivera o jovem sonhador mostrava que os astros luminares estavam se curvando ante a face de José (</a:t>
            </a:r>
            <a:r>
              <a:rPr lang="pt-BR" b="0" i="0" dirty="0" err="1">
                <a:solidFill>
                  <a:srgbClr val="222222"/>
                </a:solidFill>
                <a:effectLst/>
                <a:latin typeface="Georgia" panose="02040502050405020303" pitchFamily="18" charset="0"/>
              </a:rPr>
              <a:t>Gn</a:t>
            </a:r>
            <a:r>
              <a:rPr lang="pt-BR" b="0" i="0" dirty="0">
                <a:solidFill>
                  <a:srgbClr val="222222"/>
                </a:solidFill>
                <a:effectLst/>
                <a:latin typeface="Georgia" panose="02040502050405020303" pitchFamily="18" charset="0"/>
              </a:rPr>
              <a:t> 37.9). Por causa desse sonho seus irmãos se enfurecem.</a:t>
            </a:r>
            <a:endParaRPr lang="pt-BR" dirty="0"/>
          </a:p>
        </p:txBody>
      </p:sp>
      <p:sp>
        <p:nvSpPr>
          <p:cNvPr id="5" name="CaixaDeTexto 4">
            <a:extLst>
              <a:ext uri="{FF2B5EF4-FFF2-40B4-BE49-F238E27FC236}">
                <a16:creationId xmlns:a16="http://schemas.microsoft.com/office/drawing/2014/main" id="{3FB42E03-FFCA-490E-A84B-AE6EA7B68C3B}"/>
              </a:ext>
            </a:extLst>
          </p:cNvPr>
          <p:cNvSpPr txBox="1"/>
          <p:nvPr/>
        </p:nvSpPr>
        <p:spPr>
          <a:xfrm>
            <a:off x="733193" y="3560101"/>
            <a:ext cx="3303548" cy="147732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just"/>
            <a:r>
              <a:rPr lang="pt-BR" b="0" i="0" dirty="0">
                <a:solidFill>
                  <a:srgbClr val="222222"/>
                </a:solidFill>
                <a:effectLst/>
                <a:latin typeface="Georgia" panose="02040502050405020303" pitchFamily="18" charset="0"/>
              </a:rPr>
              <a:t>Refletindo</a:t>
            </a:r>
          </a:p>
          <a:p>
            <a:pPr algn="just"/>
            <a:r>
              <a:rPr lang="pt-BR" b="0" i="0" dirty="0">
                <a:solidFill>
                  <a:srgbClr val="222222"/>
                </a:solidFill>
                <a:effectLst/>
                <a:latin typeface="Georgia" panose="02040502050405020303" pitchFamily="18" charset="0"/>
              </a:rPr>
              <a:t>"Deus transforma choro em sorriso, dor em força, fraqueza em fé e sonhos em realidade". </a:t>
            </a:r>
            <a:r>
              <a:rPr lang="pt-BR" b="1" i="0" dirty="0">
                <a:solidFill>
                  <a:srgbClr val="222222"/>
                </a:solidFill>
                <a:effectLst/>
                <a:latin typeface="Georgia" panose="02040502050405020303" pitchFamily="18" charset="0"/>
              </a:rPr>
              <a:t>Desconhecido</a:t>
            </a:r>
            <a:endParaRPr lang="pt-BR" b="0" i="0" dirty="0">
              <a:solidFill>
                <a:srgbClr val="222222"/>
              </a:solidFill>
              <a:effectLst/>
              <a:latin typeface="Georgia" panose="02040502050405020303" pitchFamily="18" charset="0"/>
            </a:endParaRPr>
          </a:p>
        </p:txBody>
      </p:sp>
      <p:sp>
        <p:nvSpPr>
          <p:cNvPr id="6" name="CaixaDeTexto 5">
            <a:extLst>
              <a:ext uri="{FF2B5EF4-FFF2-40B4-BE49-F238E27FC236}">
                <a16:creationId xmlns:a16="http://schemas.microsoft.com/office/drawing/2014/main" id="{98BF5B39-3FDD-4EC9-8F06-E5A30021A455}"/>
              </a:ext>
            </a:extLst>
          </p:cNvPr>
          <p:cNvSpPr txBox="1"/>
          <p:nvPr/>
        </p:nvSpPr>
        <p:spPr>
          <a:xfrm>
            <a:off x="5091464" y="3375435"/>
            <a:ext cx="6127594" cy="332398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buFont typeface="+mj-lt"/>
              <a:buAutoNum type="arabicPeriod"/>
            </a:pPr>
            <a:r>
              <a:rPr lang="pt-BR" sz="1400" b="1" i="0" dirty="0">
                <a:solidFill>
                  <a:srgbClr val="000000"/>
                </a:solidFill>
                <a:effectLst/>
                <a:latin typeface="Trebuchet MS" panose="020B0603020202020204" pitchFamily="34" charset="0"/>
              </a:rPr>
              <a:t>3.    Não basta sonhar (Gn. 37:19), é preciso não desistir dos sonhos.</a:t>
            </a:r>
            <a:endParaRPr lang="pt-BR" sz="1400" b="0" i="0" dirty="0">
              <a:solidFill>
                <a:srgbClr val="1F1F1F"/>
              </a:solidFill>
              <a:effectLst/>
              <a:latin typeface="Trebuchet MS" panose="020B0603020202020204" pitchFamily="34" charset="0"/>
            </a:endParaRPr>
          </a:p>
          <a:p>
            <a:pPr algn="l"/>
            <a:r>
              <a:rPr lang="pt-BR" sz="1400" b="0" i="0" dirty="0">
                <a:solidFill>
                  <a:srgbClr val="000000"/>
                </a:solidFill>
                <a:effectLst/>
                <a:latin typeface="Trebuchet MS" panose="020B0603020202020204" pitchFamily="34" charset="0"/>
              </a:rPr>
              <a:t>Entre sonhar e a realização deste sonho, existem caminhos de provas a serem percorridos, onde etapas não podem ser queimadas. Caminhos pelos quais José passou:</a:t>
            </a:r>
            <a:endParaRPr lang="pt-BR" sz="1400" b="0" i="0" dirty="0">
              <a:solidFill>
                <a:srgbClr val="1F1F1F"/>
              </a:solidFill>
              <a:effectLst/>
              <a:latin typeface="Trebuchet MS" panose="020B0603020202020204" pitchFamily="34" charset="0"/>
            </a:endParaRPr>
          </a:p>
          <a:p>
            <a:pPr algn="l"/>
            <a:r>
              <a:rPr lang="pt-BR" sz="1400" b="0" i="0" dirty="0">
                <a:solidFill>
                  <a:srgbClr val="000000"/>
                </a:solidFill>
                <a:effectLst/>
                <a:latin typeface="Trebuchet MS" panose="020B0603020202020204" pitchFamily="34" charset="0"/>
              </a:rPr>
              <a:t>(1)  Ele passou pelo caminho da perseguição dentro da própria casa. (Os maiores desafios são os enfrentados dentro da própria casa </a:t>
            </a:r>
            <a:r>
              <a:rPr lang="pt-BR" sz="1400" b="0" i="0" dirty="0" err="1">
                <a:solidFill>
                  <a:srgbClr val="000000"/>
                </a:solidFill>
                <a:effectLst/>
                <a:latin typeface="Trebuchet MS" panose="020B0603020202020204" pitchFamily="34" charset="0"/>
              </a:rPr>
              <a:t>Gn</a:t>
            </a:r>
            <a:r>
              <a:rPr lang="pt-BR" sz="1400" b="0" i="0" dirty="0">
                <a:solidFill>
                  <a:srgbClr val="000000"/>
                </a:solidFill>
                <a:effectLst/>
                <a:latin typeface="Trebuchet MS" panose="020B0603020202020204" pitchFamily="34" charset="0"/>
              </a:rPr>
              <a:t> 37:8)</a:t>
            </a:r>
            <a:endParaRPr lang="pt-BR" sz="1400" b="0" i="0" dirty="0">
              <a:solidFill>
                <a:srgbClr val="1F1F1F"/>
              </a:solidFill>
              <a:effectLst/>
              <a:latin typeface="Trebuchet MS" panose="020B0603020202020204" pitchFamily="34" charset="0"/>
            </a:endParaRPr>
          </a:p>
          <a:p>
            <a:pPr algn="l"/>
            <a:r>
              <a:rPr lang="pt-BR" sz="1400" b="0" i="0" dirty="0">
                <a:solidFill>
                  <a:srgbClr val="000000"/>
                </a:solidFill>
                <a:effectLst/>
                <a:latin typeface="Trebuchet MS" panose="020B0603020202020204" pitchFamily="34" charset="0"/>
              </a:rPr>
              <a:t>(2)  Ele passou pelo caminho da traição em família. (Foi tratado como coisa Gn. 37:27)</a:t>
            </a:r>
            <a:endParaRPr lang="pt-BR" sz="1400" b="0" i="0" dirty="0">
              <a:solidFill>
                <a:srgbClr val="1F1F1F"/>
              </a:solidFill>
              <a:effectLst/>
              <a:latin typeface="Trebuchet MS" panose="020B0603020202020204" pitchFamily="34" charset="0"/>
            </a:endParaRPr>
          </a:p>
          <a:p>
            <a:pPr algn="l"/>
            <a:r>
              <a:rPr lang="pt-BR" sz="1400" b="0" i="0" dirty="0">
                <a:solidFill>
                  <a:srgbClr val="000000"/>
                </a:solidFill>
                <a:effectLst/>
                <a:latin typeface="Trebuchet MS" panose="020B0603020202020204" pitchFamily="34" charset="0"/>
              </a:rPr>
              <a:t>(3)  Ele passou pelo caminho da tentação no trabalho. (no melhor momento de sua vida na casa de </a:t>
            </a:r>
            <a:r>
              <a:rPr lang="pt-BR" sz="1400" b="0" i="0" dirty="0" err="1">
                <a:solidFill>
                  <a:srgbClr val="000000"/>
                </a:solidFill>
                <a:effectLst/>
                <a:latin typeface="Trebuchet MS" panose="020B0603020202020204" pitchFamily="34" charset="0"/>
              </a:rPr>
              <a:t>Potifar</a:t>
            </a:r>
            <a:r>
              <a:rPr lang="pt-BR" sz="1400" b="0" i="0" dirty="0">
                <a:solidFill>
                  <a:srgbClr val="000000"/>
                </a:solidFill>
                <a:effectLst/>
                <a:latin typeface="Trebuchet MS" panose="020B0603020202020204" pitchFamily="34" charset="0"/>
              </a:rPr>
              <a:t>, enfrentou a mais perigosa armadilha do diabo Gn. 39:7)</a:t>
            </a:r>
            <a:endParaRPr lang="pt-BR" sz="1400" b="0" i="0" dirty="0">
              <a:solidFill>
                <a:srgbClr val="1F1F1F"/>
              </a:solidFill>
              <a:effectLst/>
              <a:latin typeface="Trebuchet MS" panose="020B0603020202020204" pitchFamily="34" charset="0"/>
            </a:endParaRPr>
          </a:p>
          <a:p>
            <a:pPr algn="l"/>
            <a:r>
              <a:rPr lang="pt-BR" sz="1400" b="0" i="0" dirty="0">
                <a:solidFill>
                  <a:srgbClr val="000000"/>
                </a:solidFill>
                <a:effectLst/>
                <a:latin typeface="Trebuchet MS" panose="020B0603020202020204" pitchFamily="34" charset="0"/>
              </a:rPr>
              <a:t>(4)  Ele passou pelo caminho da calúnia. (Foi para o cárcere sem dever Gn. 39:14)</a:t>
            </a:r>
            <a:endParaRPr lang="pt-BR" sz="1400" b="0" i="0" dirty="0">
              <a:solidFill>
                <a:srgbClr val="1F1F1F"/>
              </a:solidFill>
              <a:effectLst/>
              <a:latin typeface="Trebuchet MS" panose="020B0603020202020204" pitchFamily="34" charset="0"/>
            </a:endParaRPr>
          </a:p>
          <a:p>
            <a:pPr algn="l"/>
            <a:r>
              <a:rPr lang="pt-BR" sz="1400" b="0" i="0" dirty="0">
                <a:solidFill>
                  <a:srgbClr val="000000"/>
                </a:solidFill>
                <a:effectLst/>
                <a:latin typeface="Trebuchet MS" panose="020B0603020202020204" pitchFamily="34" charset="0"/>
              </a:rPr>
              <a:t>(5)  Ele passou pelo caminho da ingratidão (Foi esquecido pelo amigo Gn. 40:32).</a:t>
            </a:r>
            <a:endParaRPr lang="pt-BR" sz="1400" b="0" i="0" dirty="0">
              <a:solidFill>
                <a:srgbClr val="1F1F1F"/>
              </a:solidFill>
              <a:effectLst/>
              <a:latin typeface="Trebuchet MS" panose="020B0603020202020204" pitchFamily="34" charset="0"/>
            </a:endParaRPr>
          </a:p>
        </p:txBody>
      </p:sp>
    </p:spTree>
    <p:extLst>
      <p:ext uri="{BB962C8B-B14F-4D97-AF65-F5344CB8AC3E}">
        <p14:creationId xmlns:p14="http://schemas.microsoft.com/office/powerpoint/2010/main" val="26552403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D84D62A6-335E-485F-B0DB-141F66C1BCCA}"/>
              </a:ext>
            </a:extLst>
          </p:cNvPr>
          <p:cNvSpPr>
            <a:spLocks noGrp="1"/>
          </p:cNvSpPr>
          <p:nvPr>
            <p:ph type="ctrTitle"/>
          </p:nvPr>
        </p:nvSpPr>
        <p:spPr>
          <a:xfrm>
            <a:off x="330200" y="774699"/>
            <a:ext cx="11531600" cy="1950571"/>
          </a:xfrm>
        </p:spPr>
        <p:txBody>
          <a:bodyPr>
            <a:normAutofit/>
          </a:bodyPr>
          <a:lstStyle/>
          <a:p>
            <a:r>
              <a:rPr lang="pt-BR" dirty="0"/>
              <a:t>2. Os descaminhos na vida de José</a:t>
            </a:r>
          </a:p>
        </p:txBody>
      </p:sp>
      <p:sp>
        <p:nvSpPr>
          <p:cNvPr id="7" name="Subtítulo 6">
            <a:extLst>
              <a:ext uri="{FF2B5EF4-FFF2-40B4-BE49-F238E27FC236}">
                <a16:creationId xmlns:a16="http://schemas.microsoft.com/office/drawing/2014/main" id="{C69369EC-2694-4B37-ABC9-5C68A9732C5E}"/>
              </a:ext>
            </a:extLst>
          </p:cNvPr>
          <p:cNvSpPr>
            <a:spLocks noGrp="1"/>
          </p:cNvSpPr>
          <p:nvPr>
            <p:ph type="subTitle" idx="1"/>
          </p:nvPr>
        </p:nvSpPr>
        <p:spPr>
          <a:xfrm>
            <a:off x="521939" y="2725270"/>
            <a:ext cx="9144000" cy="1135529"/>
          </a:xfrm>
          <a:effectLst>
            <a:reflection blurRad="6350" stA="50000" endA="300" endPos="90000" dist="50800" dir="5400000" sy="-100000" algn="bl" rotWithShape="0"/>
          </a:effectLst>
        </p:spPr>
        <p:txBody>
          <a:bodyPr>
            <a:normAutofit fontScale="70000" lnSpcReduction="20000"/>
          </a:bodyPr>
          <a:lstStyle/>
          <a:p>
            <a:r>
              <a:rPr lang="pt-BR" b="0" i="0" dirty="0">
                <a:solidFill>
                  <a:srgbClr val="222222"/>
                </a:solidFill>
                <a:effectLst/>
                <a:latin typeface="Georgia" panose="02040502050405020303" pitchFamily="18" charset="0"/>
              </a:rPr>
              <a:t>Em nossa jornada cristã, imaginamos uma caminhada tranquila e sem percalços mas, infelizmente esta não é a realidade. Assim como José, em nossa saga de fé, enfrentamos as provocações, as privações, as perdas e o desânimo, por isso, precisamos nos manter com o olhar fixo no autor da nossa fé.</a:t>
            </a:r>
            <a:endParaRPr lang="pt-BR" dirty="0"/>
          </a:p>
        </p:txBody>
      </p:sp>
      <p:pic>
        <p:nvPicPr>
          <p:cNvPr id="3" name="Imagem 2" descr="Jovem mulher casual chinesa">
            <a:extLst>
              <a:ext uri="{FF2B5EF4-FFF2-40B4-BE49-F238E27FC236}">
                <a16:creationId xmlns:a16="http://schemas.microsoft.com/office/drawing/2014/main" id="{F22D793C-0A80-4F0E-99FA-DA75742F39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0945" y="1574799"/>
            <a:ext cx="1939190" cy="7154153"/>
          </a:xfrm>
          <a:prstGeom prst="rect">
            <a:avLst/>
          </a:prstGeom>
        </p:spPr>
      </p:pic>
    </p:spTree>
    <p:extLst>
      <p:ext uri="{BB962C8B-B14F-4D97-AF65-F5344CB8AC3E}">
        <p14:creationId xmlns:p14="http://schemas.microsoft.com/office/powerpoint/2010/main" val="2675808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2A8941-9989-4F6B-9F13-2CD2C25DFB71}"/>
              </a:ext>
            </a:extLst>
          </p:cNvPr>
          <p:cNvSpPr>
            <a:spLocks noGrp="1"/>
          </p:cNvSpPr>
          <p:nvPr>
            <p:ph type="title"/>
          </p:nvPr>
        </p:nvSpPr>
        <p:spPr/>
        <p:txBody>
          <a:bodyPr>
            <a:normAutofit/>
          </a:bodyPr>
          <a:lstStyle/>
          <a:p>
            <a:pPr algn="just"/>
            <a:r>
              <a:rPr lang="pt-BR" b="1" i="0" dirty="0">
                <a:solidFill>
                  <a:srgbClr val="222222"/>
                </a:solidFill>
                <a:effectLst/>
                <a:latin typeface="Georgia" panose="02040502050405020303" pitchFamily="18" charset="0"/>
              </a:rPr>
              <a:t>2.1 De filho predileto a escravo no Egito</a:t>
            </a:r>
            <a:endParaRPr lang="pt-BR" dirty="0"/>
          </a:p>
        </p:txBody>
      </p:sp>
      <p:sp>
        <p:nvSpPr>
          <p:cNvPr id="3" name="Espaço Reservado para Conteúdo 2">
            <a:extLst>
              <a:ext uri="{FF2B5EF4-FFF2-40B4-BE49-F238E27FC236}">
                <a16:creationId xmlns:a16="http://schemas.microsoft.com/office/drawing/2014/main" id="{ED1AC11A-0337-4559-8356-1E4C7B76E26F}"/>
              </a:ext>
            </a:extLst>
          </p:cNvPr>
          <p:cNvSpPr>
            <a:spLocks noGrp="1"/>
          </p:cNvSpPr>
          <p:nvPr>
            <p:ph idx="1"/>
          </p:nvPr>
        </p:nvSpPr>
        <p:spPr/>
        <p:txBody>
          <a:bodyPr/>
          <a:lstStyle/>
          <a:p>
            <a:r>
              <a:rPr lang="pt-BR" b="0" i="0" dirty="0">
                <a:solidFill>
                  <a:srgbClr val="222222"/>
                </a:solidFill>
                <a:effectLst/>
                <a:latin typeface="Georgia" panose="02040502050405020303" pitchFamily="18" charset="0"/>
              </a:rPr>
              <a:t>A vida de José muda drasticamente quando ele compartilha seus sonhos com seus familiares. Com dezessete anos de seus familiares. Com dezessete anos de idade, José após ter sido vendido se torna escravo em terra estranha e pagã.</a:t>
            </a:r>
            <a:endParaRPr lang="pt-BR" dirty="0"/>
          </a:p>
        </p:txBody>
      </p:sp>
      <p:sp>
        <p:nvSpPr>
          <p:cNvPr id="5" name="CaixaDeTexto 4">
            <a:extLst>
              <a:ext uri="{FF2B5EF4-FFF2-40B4-BE49-F238E27FC236}">
                <a16:creationId xmlns:a16="http://schemas.microsoft.com/office/drawing/2014/main" id="{3FB42E03-FFCA-490E-A84B-AE6EA7B68C3B}"/>
              </a:ext>
            </a:extLst>
          </p:cNvPr>
          <p:cNvSpPr txBox="1"/>
          <p:nvPr/>
        </p:nvSpPr>
        <p:spPr>
          <a:xfrm>
            <a:off x="855857" y="4245640"/>
            <a:ext cx="6127594" cy="92333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just"/>
            <a:r>
              <a:rPr lang="pt-BR" b="0" i="0" dirty="0">
                <a:solidFill>
                  <a:srgbClr val="222222"/>
                </a:solidFill>
                <a:effectLst/>
                <a:latin typeface="Georgia" panose="02040502050405020303" pitchFamily="18" charset="0"/>
              </a:rPr>
              <a:t>Por um tempo José teria que aprender a lidar com as emoções, perdas e mentiras, pois um dia governaria a potente nação do Egito.</a:t>
            </a:r>
          </a:p>
        </p:txBody>
      </p:sp>
      <p:pic>
        <p:nvPicPr>
          <p:cNvPr id="1026" name="Picture 2" descr="A FORÇA DOS SONHOS DE DEUS!!">
            <a:extLst>
              <a:ext uri="{FF2B5EF4-FFF2-40B4-BE49-F238E27FC236}">
                <a16:creationId xmlns:a16="http://schemas.microsoft.com/office/drawing/2014/main" id="{295D4941-BC15-4052-8950-9AFCD66414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4450" y="3466069"/>
            <a:ext cx="3931176" cy="2952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7035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2A8941-9989-4F6B-9F13-2CD2C25DFB71}"/>
              </a:ext>
            </a:extLst>
          </p:cNvPr>
          <p:cNvSpPr>
            <a:spLocks noGrp="1"/>
          </p:cNvSpPr>
          <p:nvPr>
            <p:ph type="title"/>
          </p:nvPr>
        </p:nvSpPr>
        <p:spPr/>
        <p:txBody>
          <a:bodyPr>
            <a:normAutofit/>
          </a:bodyPr>
          <a:lstStyle/>
          <a:p>
            <a:pPr algn="just"/>
            <a:r>
              <a:rPr lang="pt-BR" b="1" i="0" dirty="0">
                <a:solidFill>
                  <a:srgbClr val="222222"/>
                </a:solidFill>
                <a:effectLst/>
                <a:latin typeface="Georgia" panose="02040502050405020303" pitchFamily="18" charset="0"/>
              </a:rPr>
              <a:t>2.2. Acusado injustamente</a:t>
            </a:r>
            <a:endParaRPr lang="pt-BR" dirty="0"/>
          </a:p>
        </p:txBody>
      </p:sp>
      <p:sp>
        <p:nvSpPr>
          <p:cNvPr id="3" name="Espaço Reservado para Conteúdo 2">
            <a:extLst>
              <a:ext uri="{FF2B5EF4-FFF2-40B4-BE49-F238E27FC236}">
                <a16:creationId xmlns:a16="http://schemas.microsoft.com/office/drawing/2014/main" id="{ED1AC11A-0337-4559-8356-1E4C7B76E26F}"/>
              </a:ext>
            </a:extLst>
          </p:cNvPr>
          <p:cNvSpPr>
            <a:spLocks noGrp="1"/>
          </p:cNvSpPr>
          <p:nvPr>
            <p:ph idx="1"/>
          </p:nvPr>
        </p:nvSpPr>
        <p:spPr>
          <a:xfrm>
            <a:off x="1143000" y="2009554"/>
            <a:ext cx="9906000" cy="2054446"/>
          </a:xfrm>
        </p:spPr>
        <p:txBody>
          <a:bodyPr/>
          <a:lstStyle/>
          <a:p>
            <a:r>
              <a:rPr lang="pt-BR" b="0" i="0" dirty="0">
                <a:solidFill>
                  <a:srgbClr val="222222"/>
                </a:solidFill>
                <a:effectLst/>
                <a:latin typeface="Georgia" panose="02040502050405020303" pitchFamily="18" charset="0"/>
              </a:rPr>
              <a:t>Esta é uma etapa da vida de José em que vemos claramente o domínio de Deus sobre a história, pois um escravo é acusado de forçar relações sexuais com a mulher do capitão da guarda. Aquilo que estava ruim se tornou pior. O fato de não querer se deitar com a mulher de </a:t>
            </a:r>
            <a:r>
              <a:rPr lang="pt-BR" b="0" i="0" dirty="0" err="1">
                <a:solidFill>
                  <a:srgbClr val="222222"/>
                </a:solidFill>
                <a:effectLst/>
                <a:latin typeface="Georgia" panose="02040502050405020303" pitchFamily="18" charset="0"/>
              </a:rPr>
              <a:t>Potifar</a:t>
            </a:r>
            <a:r>
              <a:rPr lang="pt-BR" b="0" i="0" dirty="0">
                <a:solidFill>
                  <a:srgbClr val="222222"/>
                </a:solidFill>
                <a:effectLst/>
                <a:latin typeface="Georgia" panose="02040502050405020303" pitchFamily="18" charset="0"/>
              </a:rPr>
              <a:t> lhe rendeu uma pesada ficha criminal.</a:t>
            </a:r>
            <a:endParaRPr lang="pt-BR" dirty="0"/>
          </a:p>
        </p:txBody>
      </p:sp>
      <p:sp>
        <p:nvSpPr>
          <p:cNvPr id="5" name="CaixaDeTexto 4">
            <a:extLst>
              <a:ext uri="{FF2B5EF4-FFF2-40B4-BE49-F238E27FC236}">
                <a16:creationId xmlns:a16="http://schemas.microsoft.com/office/drawing/2014/main" id="{3FB42E03-FFCA-490E-A84B-AE6EA7B68C3B}"/>
              </a:ext>
            </a:extLst>
          </p:cNvPr>
          <p:cNvSpPr txBox="1"/>
          <p:nvPr/>
        </p:nvSpPr>
        <p:spPr>
          <a:xfrm>
            <a:off x="923074" y="4004059"/>
            <a:ext cx="6127594" cy="92333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just"/>
            <a:r>
              <a:rPr lang="pt-BR" b="0" i="0" dirty="0">
                <a:solidFill>
                  <a:srgbClr val="222222"/>
                </a:solidFill>
                <a:effectLst/>
                <a:latin typeface="Georgia" panose="02040502050405020303" pitchFamily="18" charset="0"/>
              </a:rPr>
              <a:t>Humanamente falando, a história de José estava fadada ao fracasso e à morte mas, na ótica divina, era o último estágio antes do palácio.</a:t>
            </a:r>
          </a:p>
        </p:txBody>
      </p:sp>
    </p:spTree>
    <p:extLst>
      <p:ext uri="{BB962C8B-B14F-4D97-AF65-F5344CB8AC3E}">
        <p14:creationId xmlns:p14="http://schemas.microsoft.com/office/powerpoint/2010/main" val="2684301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141DC1-1D06-4DCD-8B34-29501F285DB3}"/>
              </a:ext>
            </a:extLst>
          </p:cNvPr>
          <p:cNvSpPr>
            <a:spLocks noGrp="1"/>
          </p:cNvSpPr>
          <p:nvPr>
            <p:ph type="title"/>
          </p:nvPr>
        </p:nvSpPr>
        <p:spPr/>
        <p:txBody>
          <a:bodyPr/>
          <a:lstStyle/>
          <a:p>
            <a:r>
              <a:rPr lang="pt-BR" dirty="0"/>
              <a:t>Pense nisto!</a:t>
            </a:r>
          </a:p>
        </p:txBody>
      </p:sp>
      <p:pic>
        <p:nvPicPr>
          <p:cNvPr id="5" name="Espaço Reservado para Conteúdo 4" descr="Menino chinês">
            <a:extLst>
              <a:ext uri="{FF2B5EF4-FFF2-40B4-BE49-F238E27FC236}">
                <a16:creationId xmlns:a16="http://schemas.microsoft.com/office/drawing/2014/main" id="{365F34D5-CF23-43C6-A64F-007C0209B3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70500" y="49339"/>
            <a:ext cx="5562600" cy="6759322"/>
          </a:xfrm>
        </p:spPr>
      </p:pic>
      <p:sp>
        <p:nvSpPr>
          <p:cNvPr id="6" name="CaixaDeTexto 5">
            <a:extLst>
              <a:ext uri="{FF2B5EF4-FFF2-40B4-BE49-F238E27FC236}">
                <a16:creationId xmlns:a16="http://schemas.microsoft.com/office/drawing/2014/main" id="{5BF89561-AC82-4F79-BB54-61A1B30BADCF}"/>
              </a:ext>
            </a:extLst>
          </p:cNvPr>
          <p:cNvSpPr txBox="1"/>
          <p:nvPr/>
        </p:nvSpPr>
        <p:spPr>
          <a:xfrm rot="21444321">
            <a:off x="5621647" y="1509523"/>
            <a:ext cx="4860306" cy="22467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pt-BR" sz="2000" dirty="0"/>
              <a:t>Jesus declarou em João 16:33: “Tenho-vos dito isto, para que em mim tenhais paz; no mundo tereis aflições, mas tende bom ânimo, eu venci o mundo”. Hoje em dia tem sido pregado um falso evangelho que diz: “Vem para Jesus e todos os seus problemas acabarão”. Mas a verdade é que não há vitória sem batalha.</a:t>
            </a:r>
          </a:p>
        </p:txBody>
      </p:sp>
    </p:spTree>
    <p:extLst>
      <p:ext uri="{BB962C8B-B14F-4D97-AF65-F5344CB8AC3E}">
        <p14:creationId xmlns:p14="http://schemas.microsoft.com/office/powerpoint/2010/main" val="7267378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A3B6404-C37D-4FE3-8124-9FC5ECE56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ítulo 5">
            <a:extLst>
              <a:ext uri="{FF2B5EF4-FFF2-40B4-BE49-F238E27FC236}">
                <a16:creationId xmlns:a16="http://schemas.microsoft.com/office/drawing/2014/main" id="{D84D62A6-335E-485F-B0DB-141F66C1BCCA}"/>
              </a:ext>
            </a:extLst>
          </p:cNvPr>
          <p:cNvSpPr>
            <a:spLocks noGrp="1"/>
          </p:cNvSpPr>
          <p:nvPr>
            <p:ph type="ctrTitle"/>
          </p:nvPr>
        </p:nvSpPr>
        <p:spPr>
          <a:xfrm>
            <a:off x="5831406" y="1199288"/>
            <a:ext cx="5450958" cy="3520350"/>
          </a:xfrm>
        </p:spPr>
        <p:txBody>
          <a:bodyPr anchor="t">
            <a:normAutofit/>
          </a:bodyPr>
          <a:lstStyle/>
          <a:p>
            <a:pPr algn="r"/>
            <a:r>
              <a:rPr lang="pt-BR" sz="6100"/>
              <a:t>3. Os sonhos de Deus sempre se cumprem</a:t>
            </a:r>
          </a:p>
        </p:txBody>
      </p:sp>
      <p:sp>
        <p:nvSpPr>
          <p:cNvPr id="7" name="Subtítulo 6">
            <a:extLst>
              <a:ext uri="{FF2B5EF4-FFF2-40B4-BE49-F238E27FC236}">
                <a16:creationId xmlns:a16="http://schemas.microsoft.com/office/drawing/2014/main" id="{C69369EC-2694-4B37-ABC9-5C68A9732C5E}"/>
              </a:ext>
            </a:extLst>
          </p:cNvPr>
          <p:cNvSpPr>
            <a:spLocks noGrp="1"/>
          </p:cNvSpPr>
          <p:nvPr>
            <p:ph type="subTitle" idx="1"/>
          </p:nvPr>
        </p:nvSpPr>
        <p:spPr>
          <a:xfrm>
            <a:off x="6786564" y="4927600"/>
            <a:ext cx="4495800" cy="1169932"/>
          </a:xfrm>
        </p:spPr>
        <p:txBody>
          <a:bodyPr>
            <a:normAutofit/>
          </a:bodyPr>
          <a:lstStyle/>
          <a:p>
            <a:pPr algn="r">
              <a:lnSpc>
                <a:spcPct val="110000"/>
              </a:lnSpc>
            </a:pPr>
            <a:r>
              <a:rPr lang="pt-BR" sz="700" b="0" i="0">
                <a:effectLst/>
                <a:latin typeface="Georgia" panose="02040502050405020303" pitchFamily="18" charset="0"/>
              </a:rPr>
              <a:t>Fazendo a conexão das passagens de Gênesis 37.2 e Gênesis 41.46, constatamos que houve um lapso de tempo de treze anos para que o sonho se tornasse realidade. Todos aqueles que sonham precisam ser provados pelo. Deus tem planos, propósitos e desígnio, e estes são revelados aos homens quando e como Ele quiser.</a:t>
            </a:r>
            <a:endParaRPr lang="pt-BR" sz="700"/>
          </a:p>
        </p:txBody>
      </p:sp>
      <p:sp>
        <p:nvSpPr>
          <p:cNvPr id="14" name="Freeform: Shape 13">
            <a:extLst>
              <a:ext uri="{FF2B5EF4-FFF2-40B4-BE49-F238E27FC236}">
                <a16:creationId xmlns:a16="http://schemas.microsoft.com/office/drawing/2014/main" id="{ED61EC8C-9F54-4671-8E82-4AE6101D6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65"/>
            <a:ext cx="4584879" cy="6863976"/>
          </a:xfrm>
          <a:custGeom>
            <a:avLst/>
            <a:gdLst>
              <a:gd name="connsiteX0" fmla="*/ 0 w 4584879"/>
              <a:gd name="connsiteY0" fmla="*/ 0 h 6863976"/>
              <a:gd name="connsiteX1" fmla="*/ 4584879 w 4584879"/>
              <a:gd name="connsiteY1" fmla="*/ 0 h 6863976"/>
              <a:gd name="connsiteX2" fmla="*/ 2493114 w 4584879"/>
              <a:gd name="connsiteY2" fmla="*/ 6863976 h 6863976"/>
              <a:gd name="connsiteX3" fmla="*/ 0 w 4584879"/>
              <a:gd name="connsiteY3" fmla="*/ 6863976 h 6863976"/>
            </a:gdLst>
            <a:ahLst/>
            <a:cxnLst>
              <a:cxn ang="0">
                <a:pos x="connsiteX0" y="connsiteY0"/>
              </a:cxn>
              <a:cxn ang="0">
                <a:pos x="connsiteX1" y="connsiteY1"/>
              </a:cxn>
              <a:cxn ang="0">
                <a:pos x="connsiteX2" y="connsiteY2"/>
              </a:cxn>
              <a:cxn ang="0">
                <a:pos x="connsiteX3" y="connsiteY3"/>
              </a:cxn>
            </a:cxnLst>
            <a:rect l="l" t="t" r="r" b="b"/>
            <a:pathLst>
              <a:path w="4584879" h="6863976">
                <a:moveTo>
                  <a:pt x="0" y="0"/>
                </a:moveTo>
                <a:lnTo>
                  <a:pt x="4584879" y="0"/>
                </a:lnTo>
                <a:lnTo>
                  <a:pt x="2493114" y="6863976"/>
                </a:lnTo>
                <a:lnTo>
                  <a:pt x="0" y="686397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6" name="Straight Connector 15">
            <a:extLst>
              <a:ext uri="{FF2B5EF4-FFF2-40B4-BE49-F238E27FC236}">
                <a16:creationId xmlns:a16="http://schemas.microsoft.com/office/drawing/2014/main" id="{8557940A-71CE-48E1-BD71-2BEF15613C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10013" y="-8965"/>
            <a:ext cx="708298" cy="686995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777C915-01E5-4C85-B3BF-7BF7CC3FEF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0" y="3401236"/>
            <a:ext cx="4011413" cy="345676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3" name="Imagem 2" descr="Aluna jovem">
            <a:extLst>
              <a:ext uri="{FF2B5EF4-FFF2-40B4-BE49-F238E27FC236}">
                <a16:creationId xmlns:a16="http://schemas.microsoft.com/office/drawing/2014/main" id="{17031F11-9F35-4F1B-A0CA-A7A5C9ACCC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9111" y="533400"/>
            <a:ext cx="1853183" cy="5791200"/>
          </a:xfrm>
          <a:prstGeom prst="rect">
            <a:avLst/>
          </a:prstGeom>
        </p:spPr>
      </p:pic>
    </p:spTree>
    <p:extLst>
      <p:ext uri="{BB962C8B-B14F-4D97-AF65-F5344CB8AC3E}">
        <p14:creationId xmlns:p14="http://schemas.microsoft.com/office/powerpoint/2010/main" val="21343731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2A8941-9989-4F6B-9F13-2CD2C25DFB71}"/>
              </a:ext>
            </a:extLst>
          </p:cNvPr>
          <p:cNvSpPr>
            <a:spLocks noGrp="1"/>
          </p:cNvSpPr>
          <p:nvPr>
            <p:ph type="title"/>
          </p:nvPr>
        </p:nvSpPr>
        <p:spPr/>
        <p:txBody>
          <a:bodyPr>
            <a:normAutofit/>
          </a:bodyPr>
          <a:lstStyle/>
          <a:p>
            <a:pPr algn="just"/>
            <a:r>
              <a:rPr lang="pt-BR" b="1" i="0" dirty="0">
                <a:solidFill>
                  <a:srgbClr val="222222"/>
                </a:solidFill>
                <a:effectLst/>
                <a:latin typeface="Georgia" panose="02040502050405020303" pitchFamily="18" charset="0"/>
              </a:rPr>
              <a:t>3.1. A realização de um Projeto Divino</a:t>
            </a:r>
            <a:endParaRPr lang="pt-BR" dirty="0"/>
          </a:p>
        </p:txBody>
      </p:sp>
      <p:sp>
        <p:nvSpPr>
          <p:cNvPr id="3" name="Espaço Reservado para Conteúdo 2">
            <a:extLst>
              <a:ext uri="{FF2B5EF4-FFF2-40B4-BE49-F238E27FC236}">
                <a16:creationId xmlns:a16="http://schemas.microsoft.com/office/drawing/2014/main" id="{ED1AC11A-0337-4559-8356-1E4C7B76E26F}"/>
              </a:ext>
            </a:extLst>
          </p:cNvPr>
          <p:cNvSpPr>
            <a:spLocks noGrp="1"/>
          </p:cNvSpPr>
          <p:nvPr>
            <p:ph idx="1"/>
          </p:nvPr>
        </p:nvSpPr>
        <p:spPr/>
        <p:txBody>
          <a:bodyPr/>
          <a:lstStyle/>
          <a:p>
            <a:r>
              <a:rPr lang="pt-BR" b="0" i="0" dirty="0">
                <a:solidFill>
                  <a:srgbClr val="222222"/>
                </a:solidFill>
                <a:effectLst/>
                <a:latin typeface="Georgia" panose="02040502050405020303" pitchFamily="18" charset="0"/>
              </a:rPr>
              <a:t>José amanhece na prisão e nem imaginava como terminaria o seu dia. Após a interpretação dos sonhos de Faraó, Deus o exalta sobremaneira colocando-o como governador de todo o Egito. Ao se casar, seu primogênito recebe o nome, Manassés, que significa "aquele que está entregue ao esquecimento", demonstrando perdão e cura de seu passado, e o segundo filho recebe o nome de Efraim que significa "Deus me fez crescer na terra da minha aflição" (</a:t>
            </a:r>
            <a:r>
              <a:rPr lang="pt-BR" b="0" i="0" dirty="0" err="1">
                <a:solidFill>
                  <a:srgbClr val="222222"/>
                </a:solidFill>
                <a:effectLst/>
                <a:latin typeface="Georgia" panose="02040502050405020303" pitchFamily="18" charset="0"/>
              </a:rPr>
              <a:t>Gn</a:t>
            </a:r>
            <a:r>
              <a:rPr lang="pt-BR" b="0" i="0" dirty="0">
                <a:solidFill>
                  <a:srgbClr val="222222"/>
                </a:solidFill>
                <a:effectLst/>
                <a:latin typeface="Georgia" panose="02040502050405020303" pitchFamily="18" charset="0"/>
              </a:rPr>
              <a:t> 41.51-52).</a:t>
            </a:r>
            <a:endParaRPr lang="pt-BR" dirty="0"/>
          </a:p>
        </p:txBody>
      </p:sp>
    </p:spTree>
    <p:extLst>
      <p:ext uri="{BB962C8B-B14F-4D97-AF65-F5344CB8AC3E}">
        <p14:creationId xmlns:p14="http://schemas.microsoft.com/office/powerpoint/2010/main" val="28752257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5F0A9D0-BB35-4CAB-B92D-E061B9D8E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52F5DE35-776B-4C7D-AF2E-514E68BDD2F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0"/>
            <a:ext cx="698360" cy="57024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4A65E4E8-1272-4386-BDFE-0129D7A7E2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9642143" y="0"/>
            <a:ext cx="2549857" cy="207446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A6515F51-DBC6-42B8-9C34-749F69BB656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97737" y="0"/>
            <a:ext cx="1294263" cy="5991367"/>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CA2A8941-9989-4F6B-9F13-2CD2C25DFB71}"/>
              </a:ext>
            </a:extLst>
          </p:cNvPr>
          <p:cNvSpPr>
            <a:spLocks noGrp="1"/>
          </p:cNvSpPr>
          <p:nvPr>
            <p:ph type="title"/>
          </p:nvPr>
        </p:nvSpPr>
        <p:spPr>
          <a:xfrm>
            <a:off x="1129553" y="638174"/>
            <a:ext cx="10529048" cy="1476375"/>
          </a:xfrm>
        </p:spPr>
        <p:txBody>
          <a:bodyPr>
            <a:normAutofit/>
          </a:bodyPr>
          <a:lstStyle/>
          <a:p>
            <a:r>
              <a:rPr lang="pt-BR" b="1" i="0">
                <a:effectLst/>
                <a:latin typeface="Georgia" panose="02040502050405020303" pitchFamily="18" charset="0"/>
              </a:rPr>
              <a:t>3.2. A preservação de uma família</a:t>
            </a:r>
            <a:endParaRPr lang="pt-BR"/>
          </a:p>
        </p:txBody>
      </p:sp>
      <p:cxnSp>
        <p:nvCxnSpPr>
          <p:cNvPr id="79" name="Straight Connector 78">
            <a:extLst>
              <a:ext uri="{FF2B5EF4-FFF2-40B4-BE49-F238E27FC236}">
                <a16:creationId xmlns:a16="http://schemas.microsoft.com/office/drawing/2014/main" id="{873F5967-4993-405D-A3E6-84DCEFF44C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2403086" cy="103723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3" name="Espaço Reservado para Conteúdo 2">
            <a:extLst>
              <a:ext uri="{FF2B5EF4-FFF2-40B4-BE49-F238E27FC236}">
                <a16:creationId xmlns:a16="http://schemas.microsoft.com/office/drawing/2014/main" id="{ED1AC11A-0337-4559-8356-1E4C7B76E26F}"/>
              </a:ext>
            </a:extLst>
          </p:cNvPr>
          <p:cNvSpPr>
            <a:spLocks noGrp="1"/>
          </p:cNvSpPr>
          <p:nvPr>
            <p:ph idx="1"/>
          </p:nvPr>
        </p:nvSpPr>
        <p:spPr>
          <a:xfrm>
            <a:off x="1129553" y="2114549"/>
            <a:ext cx="4632341" cy="4190331"/>
          </a:xfrm>
        </p:spPr>
        <p:txBody>
          <a:bodyPr>
            <a:normAutofit/>
          </a:bodyPr>
          <a:lstStyle/>
          <a:p>
            <a:pPr>
              <a:lnSpc>
                <a:spcPct val="90000"/>
              </a:lnSpc>
            </a:pPr>
            <a:r>
              <a:rPr lang="pt-BR" b="0" i="0">
                <a:effectLst/>
                <a:latin typeface="Georgia" panose="02040502050405020303" pitchFamily="18" charset="0"/>
              </a:rPr>
              <a:t>A fala de José aos seus irmãos mostra a compreensão do projeto de Deus na conservação de sua família (</a:t>
            </a:r>
            <a:r>
              <a:rPr lang="pt-BR" b="0" i="0" err="1">
                <a:effectLst/>
                <a:latin typeface="Georgia" panose="02040502050405020303" pitchFamily="18" charset="0"/>
              </a:rPr>
              <a:t>Gn</a:t>
            </a:r>
            <a:r>
              <a:rPr lang="pt-BR" b="0" i="0">
                <a:effectLst/>
                <a:latin typeface="Georgia" panose="02040502050405020303" pitchFamily="18" charset="0"/>
              </a:rPr>
              <a:t> 45.7). O projeto de Deus vai além do nosso entendimento. Os sonhos de Deus não visam o cumprimento de ambições humanas ou projetos egoístas e vingativos; Deus tem propósitos bem definidos em tudo que faz. </a:t>
            </a:r>
            <a:endParaRPr lang="pt-BR"/>
          </a:p>
        </p:txBody>
      </p:sp>
      <p:cxnSp>
        <p:nvCxnSpPr>
          <p:cNvPr id="81" name="Straight Connector 80">
            <a:extLst>
              <a:ext uri="{FF2B5EF4-FFF2-40B4-BE49-F238E27FC236}">
                <a16:creationId xmlns:a16="http://schemas.microsoft.com/office/drawing/2014/main" id="{A3A523CC-BD6C-4A0D-B9DB-1DC2CE1E22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807758" y="5501473"/>
            <a:ext cx="5455709" cy="1356527"/>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3074" name="Picture 2" descr="Uma família unida — declare seu amor para os entes queridos">
            <a:extLst>
              <a:ext uri="{FF2B5EF4-FFF2-40B4-BE49-F238E27FC236}">
                <a16:creationId xmlns:a16="http://schemas.microsoft.com/office/drawing/2014/main" id="{A7588961-A307-49B4-A307-A3DC77429F6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48437" y="2782342"/>
            <a:ext cx="5110163" cy="2874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0716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1" name="Straight Connector 70">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useBgFill="1">
        <p:nvSpPr>
          <p:cNvPr id="85" name="Rectangle 84">
            <a:extLst>
              <a:ext uri="{FF2B5EF4-FFF2-40B4-BE49-F238E27FC236}">
                <a16:creationId xmlns:a16="http://schemas.microsoft.com/office/drawing/2014/main" id="{22171661-0838-4942-A149-8C1B789266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ítulo 5">
            <a:extLst>
              <a:ext uri="{FF2B5EF4-FFF2-40B4-BE49-F238E27FC236}">
                <a16:creationId xmlns:a16="http://schemas.microsoft.com/office/drawing/2014/main" id="{16D220E9-2B77-4DBF-8F78-273ACBE2E8FD}"/>
              </a:ext>
            </a:extLst>
          </p:cNvPr>
          <p:cNvSpPr>
            <a:spLocks noGrp="1"/>
          </p:cNvSpPr>
          <p:nvPr>
            <p:ph type="title"/>
          </p:nvPr>
        </p:nvSpPr>
        <p:spPr>
          <a:xfrm>
            <a:off x="1114426" y="533400"/>
            <a:ext cx="4529138" cy="1671639"/>
          </a:xfrm>
        </p:spPr>
        <p:txBody>
          <a:bodyPr vert="horz" lIns="91440" tIns="45720" rIns="91440" bIns="45720" rtlCol="0" anchor="ctr">
            <a:normAutofit/>
          </a:bodyPr>
          <a:lstStyle/>
          <a:p>
            <a:r>
              <a:rPr lang="en-US" dirty="0"/>
              <a:t>Eu </a:t>
            </a:r>
            <a:r>
              <a:rPr lang="en-US" dirty="0" err="1"/>
              <a:t>aprendi</a:t>
            </a:r>
            <a:r>
              <a:rPr lang="en-US" dirty="0"/>
              <a:t> que:</a:t>
            </a:r>
          </a:p>
        </p:txBody>
      </p:sp>
      <p:cxnSp>
        <p:nvCxnSpPr>
          <p:cNvPr id="87" name="Straight Connector 86">
            <a:extLst>
              <a:ext uri="{FF2B5EF4-FFF2-40B4-BE49-F238E27FC236}">
                <a16:creationId xmlns:a16="http://schemas.microsoft.com/office/drawing/2014/main" id="{BB04A404-AF1E-4EC9-AF7D-46C68BFCEB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430398" y="-1"/>
            <a:ext cx="2559923" cy="6857999"/>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B1874503-FE8B-408C-ABAF-2B72BAC296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9741182" y="0"/>
            <a:ext cx="725518" cy="6857999"/>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3" name="Imagem 2" descr="Mulher de negócios">
            <a:extLst>
              <a:ext uri="{FF2B5EF4-FFF2-40B4-BE49-F238E27FC236}">
                <a16:creationId xmlns:a16="http://schemas.microsoft.com/office/drawing/2014/main" id="{F038B130-5513-4C12-B581-42B1FE25FA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501" y="164481"/>
            <a:ext cx="4628992" cy="6858000"/>
          </a:xfrm>
          <a:prstGeom prst="rect">
            <a:avLst/>
          </a:prstGeom>
        </p:spPr>
      </p:pic>
      <p:sp>
        <p:nvSpPr>
          <p:cNvPr id="10" name="CaixaDeTexto 9">
            <a:extLst>
              <a:ext uri="{FF2B5EF4-FFF2-40B4-BE49-F238E27FC236}">
                <a16:creationId xmlns:a16="http://schemas.microsoft.com/office/drawing/2014/main" id="{BB4B6027-2E4E-4426-AC99-BB5CA2DEB231}"/>
              </a:ext>
            </a:extLst>
          </p:cNvPr>
          <p:cNvSpPr txBox="1"/>
          <p:nvPr/>
        </p:nvSpPr>
        <p:spPr>
          <a:xfrm rot="21219884">
            <a:off x="7660515" y="1480377"/>
            <a:ext cx="4206485" cy="1778388"/>
          </a:xfrm>
          <a:prstGeom prst="rect">
            <a:avLst/>
          </a:prstGeom>
        </p:spPr>
        <p:txBody>
          <a:bodyPr vert="horz" lIns="91440" tIns="45720" rIns="91440" bIns="45720" rtlCol="0">
            <a:normAutofit/>
          </a:bodyPr>
          <a:lstStyle/>
          <a:p>
            <a:pPr algn="just"/>
            <a:r>
              <a:rPr lang="pt-BR" sz="2400" b="0" i="0" dirty="0">
                <a:solidFill>
                  <a:srgbClr val="222222"/>
                </a:solidFill>
                <a:effectLst/>
                <a:latin typeface="Georgia" panose="02040502050405020303" pitchFamily="18" charset="0"/>
              </a:rPr>
              <a:t>Nos momentos difíceis de nossa existência, precisamos confiar no Deus que realiza sonhos.</a:t>
            </a:r>
          </a:p>
        </p:txBody>
      </p:sp>
    </p:spTree>
    <p:extLst>
      <p:ext uri="{BB962C8B-B14F-4D97-AF65-F5344CB8AC3E}">
        <p14:creationId xmlns:p14="http://schemas.microsoft.com/office/powerpoint/2010/main" val="36529340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4" name="Straight Connector 93">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useBgFill="1">
        <p:nvSpPr>
          <p:cNvPr id="108" name="Rectangle 107">
            <a:extLst>
              <a:ext uri="{FF2B5EF4-FFF2-40B4-BE49-F238E27FC236}">
                <a16:creationId xmlns:a16="http://schemas.microsoft.com/office/drawing/2014/main" id="{5B8092E2-D77A-4CE6-BB2D-6269784456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D02CD835-4B0F-45D6-9B85-B049A1005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3"/>
            <a:ext cx="12192000" cy="20089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ítulo 5">
            <a:extLst>
              <a:ext uri="{FF2B5EF4-FFF2-40B4-BE49-F238E27FC236}">
                <a16:creationId xmlns:a16="http://schemas.microsoft.com/office/drawing/2014/main" id="{16D220E9-2B77-4DBF-8F78-273ACBE2E8FD}"/>
              </a:ext>
            </a:extLst>
          </p:cNvPr>
          <p:cNvSpPr>
            <a:spLocks noGrp="1"/>
          </p:cNvSpPr>
          <p:nvPr>
            <p:ph type="title"/>
          </p:nvPr>
        </p:nvSpPr>
        <p:spPr>
          <a:xfrm>
            <a:off x="1129553" y="511309"/>
            <a:ext cx="9577116" cy="1221957"/>
          </a:xfrm>
        </p:spPr>
        <p:txBody>
          <a:bodyPr vert="horz" lIns="91440" tIns="45720" rIns="91440" bIns="45720" rtlCol="0" anchor="ctr">
            <a:normAutofit/>
          </a:bodyPr>
          <a:lstStyle/>
          <a:p>
            <a:r>
              <a:rPr lang="en-US" sz="4100"/>
              <a:t>Conclusão </a:t>
            </a:r>
            <a:br>
              <a:rPr lang="en-US" sz="4100"/>
            </a:br>
            <a:endParaRPr lang="en-US" sz="4100"/>
          </a:p>
        </p:txBody>
      </p:sp>
      <p:cxnSp>
        <p:nvCxnSpPr>
          <p:cNvPr id="112" name="Straight Connector 111">
            <a:extLst>
              <a:ext uri="{FF2B5EF4-FFF2-40B4-BE49-F238E27FC236}">
                <a16:creationId xmlns:a16="http://schemas.microsoft.com/office/drawing/2014/main" id="{7971A1EC-5980-40B2-973F-0D3D6630DB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B0049A56-C4C2-4C0F-9F4F-D0E34391D96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78117" y="0"/>
            <a:ext cx="340591" cy="200955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7D02BE56-7EB5-4E62-B6E2-1C49E470A9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0" y="1299548"/>
            <a:ext cx="1769035" cy="69557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10" name="CaixaDeTexto 9">
            <a:extLst>
              <a:ext uri="{FF2B5EF4-FFF2-40B4-BE49-F238E27FC236}">
                <a16:creationId xmlns:a16="http://schemas.microsoft.com/office/drawing/2014/main" id="{BB4B6027-2E4E-4426-AC99-BB5CA2DEB231}"/>
              </a:ext>
            </a:extLst>
          </p:cNvPr>
          <p:cNvSpPr txBox="1"/>
          <p:nvPr/>
        </p:nvSpPr>
        <p:spPr>
          <a:xfrm>
            <a:off x="1129553" y="2420471"/>
            <a:ext cx="5479065" cy="3884410"/>
          </a:xfrm>
          <a:prstGeom prst="rect">
            <a:avLst/>
          </a:prstGeom>
        </p:spPr>
        <p:txBody>
          <a:bodyPr vert="horz" lIns="91440" tIns="45720" rIns="91440" bIns="45720" rtlCol="0" anchor="ctr">
            <a:normAutofit/>
          </a:bodyPr>
          <a:lstStyle/>
          <a:p>
            <a:pPr indent="-228600">
              <a:spcAft>
                <a:spcPts val="600"/>
              </a:spcAft>
              <a:buSzPct val="80000"/>
              <a:buFont typeface="Arial" panose="020B0604020202020204" pitchFamily="34" charset="0"/>
              <a:buChar char="•"/>
            </a:pPr>
            <a:r>
              <a:rPr lang="en-US">
                <a:solidFill>
                  <a:schemeClr val="tx2"/>
                </a:solidFill>
              </a:rPr>
              <a:t>Os planos e propósitos de Deus para nossa vida além das expectativas e compreensão humana. Cabe a nós, vigiar, orar, viver em obediência a Deus e a Sua Palavra. E, quando os sonhos de Deus se realizarem em sua vida, muitos se curvarão diante da majestade do Senhor!</a:t>
            </a:r>
          </a:p>
        </p:txBody>
      </p:sp>
      <p:pic>
        <p:nvPicPr>
          <p:cNvPr id="4" name="Imagem 3" descr="&quot;Fim&quot; digitado em uma máquina de escrever">
            <a:extLst>
              <a:ext uri="{FF2B5EF4-FFF2-40B4-BE49-F238E27FC236}">
                <a16:creationId xmlns:a16="http://schemas.microsoft.com/office/drawing/2014/main" id="{D1A215CD-5AF1-45A5-BC8B-632DC5A90598}"/>
              </a:ext>
            </a:extLst>
          </p:cNvPr>
          <p:cNvPicPr>
            <a:picLocks noChangeAspect="1"/>
          </p:cNvPicPr>
          <p:nvPr/>
        </p:nvPicPr>
        <p:blipFill rotWithShape="1">
          <a:blip r:embed="rId2">
            <a:extLst>
              <a:ext uri="{28A0092B-C50C-407E-A947-70E740481C1C}">
                <a14:useLocalDpi xmlns:a14="http://schemas.microsoft.com/office/drawing/2010/main" val="0"/>
              </a:ext>
            </a:extLst>
          </a:blip>
          <a:srcRect l="16923" r="15163" b="3"/>
          <a:stretch/>
        </p:blipFill>
        <p:spPr>
          <a:xfrm>
            <a:off x="7225552" y="1995117"/>
            <a:ext cx="4966447" cy="4862884"/>
          </a:xfrm>
          <a:prstGeom prst="rect">
            <a:avLst/>
          </a:prstGeom>
        </p:spPr>
      </p:pic>
      <p:cxnSp>
        <p:nvCxnSpPr>
          <p:cNvPr id="118" name="Straight Connector 117">
            <a:extLst>
              <a:ext uri="{FF2B5EF4-FFF2-40B4-BE49-F238E27FC236}">
                <a16:creationId xmlns:a16="http://schemas.microsoft.com/office/drawing/2014/main" id="{C4595B06-EDA5-4E45-BED4-7891E7E0CD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1150" y="1171094"/>
            <a:ext cx="4860850" cy="82402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D79C9A5D-F572-476A-99A9-700077150B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8968704" y="0"/>
            <a:ext cx="2147217" cy="1995117"/>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59592DA5-68A4-46A6-90EA-F0304FF8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94353" y="-14436"/>
            <a:ext cx="239059" cy="200955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74631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Inscrever Se GIFs - Get the best GIF on GIPHY">
            <a:extLst>
              <a:ext uri="{FF2B5EF4-FFF2-40B4-BE49-F238E27FC236}">
                <a16:creationId xmlns:a16="http://schemas.microsoft.com/office/drawing/2014/main" id="{E04064F2-A5F6-440B-B641-A2A133F5743E}"/>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814442" y="511495"/>
            <a:ext cx="33909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 name="Espaço Reservado para Conteúdo 4" descr="Interface gráfica do usuário, Aplicativo, Teams&#10;&#10;Descrição gerada automaticamente">
            <a:extLst>
              <a:ext uri="{FF2B5EF4-FFF2-40B4-BE49-F238E27FC236}">
                <a16:creationId xmlns:a16="http://schemas.microsoft.com/office/drawing/2014/main" id="{A9F5EA7E-3ABD-4172-921F-317104F28D0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05342" y="0"/>
            <a:ext cx="4823815" cy="6736398"/>
          </a:xfrm>
        </p:spPr>
      </p:pic>
      <p:pic>
        <p:nvPicPr>
          <p:cNvPr id="7" name="Imagem 6" descr="Interface gráfica do usuário, Site&#10;&#10;Descrição gerada automaticamente">
            <a:extLst>
              <a:ext uri="{FF2B5EF4-FFF2-40B4-BE49-F238E27FC236}">
                <a16:creationId xmlns:a16="http://schemas.microsoft.com/office/drawing/2014/main" id="{5E390518-AF89-4EA0-8423-33C96BB4D5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975" y="2094777"/>
            <a:ext cx="3544328" cy="4241229"/>
          </a:xfrm>
          <a:prstGeom prst="rect">
            <a:avLst/>
          </a:prstGeom>
          <a:ln>
            <a:noFill/>
          </a:ln>
          <a:effectLst>
            <a:outerShdw blurRad="292100" dist="139700" dir="2700000" algn="tl" rotWithShape="0">
              <a:srgbClr val="333333">
                <a:alpha val="65000"/>
              </a:srgbClr>
            </a:outerShdw>
          </a:effectLst>
        </p:spPr>
      </p:pic>
      <p:pic>
        <p:nvPicPr>
          <p:cNvPr id="6" name="Imagem 5" descr="Forma&#10;&#10;Descrição gerada automaticamente com confiança baixa">
            <a:extLst>
              <a:ext uri="{FF2B5EF4-FFF2-40B4-BE49-F238E27FC236}">
                <a16:creationId xmlns:a16="http://schemas.microsoft.com/office/drawing/2014/main" id="{AE253FD1-C0CE-4E0E-88FD-AA090F4A86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04542" y="2318990"/>
            <a:ext cx="4400800" cy="4319903"/>
          </a:xfrm>
          <a:prstGeom prst="rect">
            <a:avLst/>
          </a:prstGeom>
        </p:spPr>
      </p:pic>
      <p:sp>
        <p:nvSpPr>
          <p:cNvPr id="8" name="CaixaDeTexto 7">
            <a:extLst>
              <a:ext uri="{FF2B5EF4-FFF2-40B4-BE49-F238E27FC236}">
                <a16:creationId xmlns:a16="http://schemas.microsoft.com/office/drawing/2014/main" id="{3CEF2C47-6523-415F-BBD3-862C64C97ADE}"/>
              </a:ext>
            </a:extLst>
          </p:cNvPr>
          <p:cNvSpPr txBox="1"/>
          <p:nvPr/>
        </p:nvSpPr>
        <p:spPr>
          <a:xfrm>
            <a:off x="49975" y="219107"/>
            <a:ext cx="41148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200" dirty="0"/>
              <a:t>COMO AJUDAR?</a:t>
            </a:r>
          </a:p>
        </p:txBody>
      </p:sp>
      <p:pic>
        <p:nvPicPr>
          <p:cNvPr id="9" name="Imagem 8" descr="Uma imagem contendo chapéu, azul&#10;&#10;Descrição gerada automaticamente">
            <a:extLst>
              <a:ext uri="{FF2B5EF4-FFF2-40B4-BE49-F238E27FC236}">
                <a16:creationId xmlns:a16="http://schemas.microsoft.com/office/drawing/2014/main" id="{44948E2E-8CF8-4250-8652-0C3C0631CD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4487" y="903481"/>
            <a:ext cx="953037" cy="1191296"/>
          </a:xfrm>
          <a:prstGeom prst="rect">
            <a:avLst/>
          </a:prstGeom>
        </p:spPr>
      </p:pic>
    </p:spTree>
    <p:extLst>
      <p:ext uri="{BB962C8B-B14F-4D97-AF65-F5344CB8AC3E}">
        <p14:creationId xmlns:p14="http://schemas.microsoft.com/office/powerpoint/2010/main" val="2935590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3921A2-8643-4219-AFE2-5DB656DE00CF}"/>
              </a:ext>
            </a:extLst>
          </p:cNvPr>
          <p:cNvSpPr>
            <a:spLocks noGrp="1"/>
          </p:cNvSpPr>
          <p:nvPr>
            <p:ph type="title"/>
          </p:nvPr>
        </p:nvSpPr>
        <p:spPr>
          <a:xfrm>
            <a:off x="838200" y="1412488"/>
            <a:ext cx="5685263" cy="4363844"/>
          </a:xfrm>
        </p:spPr>
        <p:txBody>
          <a:bodyPr vert="horz" lIns="91440" tIns="45720" rIns="91440" bIns="45720" rtlCol="0" anchor="t">
            <a:normAutofit/>
          </a:bodyPr>
          <a:lstStyle/>
          <a:p>
            <a:r>
              <a:rPr lang="en-US" sz="4000" kern="1200" dirty="0" err="1">
                <a:solidFill>
                  <a:schemeClr val="tx1"/>
                </a:solidFill>
                <a:latin typeface="+mj-lt"/>
                <a:ea typeface="+mj-ea"/>
                <a:cs typeface="+mj-cs"/>
              </a:rPr>
              <a:t>Referencias</a:t>
            </a:r>
            <a:r>
              <a:rPr lang="en-US" sz="4000" kern="1200" dirty="0">
                <a:solidFill>
                  <a:schemeClr val="tx1"/>
                </a:solidFill>
                <a:latin typeface="+mj-lt"/>
                <a:ea typeface="+mj-ea"/>
                <a:cs typeface="+mj-cs"/>
              </a:rPr>
              <a:t> </a:t>
            </a:r>
            <a:r>
              <a:rPr lang="en-US" sz="4000" kern="1200" dirty="0" err="1">
                <a:solidFill>
                  <a:schemeClr val="tx1"/>
                </a:solidFill>
                <a:latin typeface="+mj-lt"/>
                <a:ea typeface="+mj-ea"/>
                <a:cs typeface="+mj-cs"/>
              </a:rPr>
              <a:t>bibliográficas</a:t>
            </a:r>
            <a:endParaRPr lang="en-US" sz="4000" kern="1200" dirty="0">
              <a:solidFill>
                <a:schemeClr val="tx1"/>
              </a:solidFill>
              <a:latin typeface="+mj-lt"/>
              <a:ea typeface="+mj-ea"/>
              <a:cs typeface="+mj-cs"/>
            </a:endParaRPr>
          </a:p>
        </p:txBody>
      </p:sp>
      <p:sp>
        <p:nvSpPr>
          <p:cNvPr id="3" name="Espaço Reservado para Conteúdo 2">
            <a:extLst>
              <a:ext uri="{FF2B5EF4-FFF2-40B4-BE49-F238E27FC236}">
                <a16:creationId xmlns:a16="http://schemas.microsoft.com/office/drawing/2014/main" id="{2305BCA3-5917-4D5C-AFBD-EEA47FF51AF0}"/>
              </a:ext>
            </a:extLst>
          </p:cNvPr>
          <p:cNvSpPr>
            <a:spLocks noGrp="1"/>
          </p:cNvSpPr>
          <p:nvPr>
            <p:ph idx="1"/>
          </p:nvPr>
        </p:nvSpPr>
        <p:spPr>
          <a:xfrm>
            <a:off x="1605777" y="3033131"/>
            <a:ext cx="7214838" cy="2743201"/>
          </a:xfrm>
        </p:spPr>
        <p:txBody>
          <a:bodyPr vert="horz" lIns="91440" tIns="45720" rIns="91440" bIns="45720" rtlCol="0">
            <a:normAutofit/>
          </a:bodyPr>
          <a:lstStyle/>
          <a:p>
            <a:endParaRPr lang="en-US" sz="2000" dirty="0">
              <a:hlinkClick r:id="" action="ppaction://noaction"/>
            </a:endParaRPr>
          </a:p>
          <a:p>
            <a:r>
              <a:rPr lang="en-US" sz="2000" dirty="0">
                <a:hlinkClick r:id="rId2"/>
              </a:rPr>
              <a:t>http://www.adveracruzfranca.com.br/estudos.php?id=132</a:t>
            </a:r>
            <a:endParaRPr lang="en-US" sz="2000" dirty="0"/>
          </a:p>
          <a:p>
            <a:endParaRPr lang="en-US" sz="2000" dirty="0"/>
          </a:p>
        </p:txBody>
      </p:sp>
      <p:sp>
        <p:nvSpPr>
          <p:cNvPr id="4" name="CaixaDeTexto 3">
            <a:extLst>
              <a:ext uri="{FF2B5EF4-FFF2-40B4-BE49-F238E27FC236}">
                <a16:creationId xmlns:a16="http://schemas.microsoft.com/office/drawing/2014/main" id="{B28E2678-A873-4737-A7EA-AC6639C7F9EB}"/>
              </a:ext>
            </a:extLst>
          </p:cNvPr>
          <p:cNvSpPr txBox="1"/>
          <p:nvPr/>
        </p:nvSpPr>
        <p:spPr>
          <a:xfrm>
            <a:off x="8451604" y="1412489"/>
            <a:ext cx="3197701" cy="4363844"/>
          </a:xfrm>
          <a:prstGeom prst="rect">
            <a:avLst/>
          </a:prstGeom>
        </p:spPr>
        <p:txBody>
          <a:bodyPr vert="horz" lIns="91440" tIns="45720" rIns="91440" bIns="45720" rtlCol="0">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Revista Conectar+ jovens, Editora Betel domincal, 1º trimestre de 2021</a:t>
            </a:r>
          </a:p>
        </p:txBody>
      </p:sp>
      <p:pic>
        <p:nvPicPr>
          <p:cNvPr id="7" name="Imagem 6">
            <a:extLst>
              <a:ext uri="{FF2B5EF4-FFF2-40B4-BE49-F238E27FC236}">
                <a16:creationId xmlns:a16="http://schemas.microsoft.com/office/drawing/2014/main" id="{C3BA32D8-CC17-456C-B02E-3A2B0DFEF6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8083" y="5148169"/>
            <a:ext cx="1427239" cy="1256325"/>
          </a:xfrm>
          <a:prstGeom prst="rect">
            <a:avLst/>
          </a:prstGeom>
        </p:spPr>
      </p:pic>
      <p:pic>
        <p:nvPicPr>
          <p:cNvPr id="10" name="Imagem 9" descr="Uma imagem contendo chapéu, azul&#10;&#10;Descrição gerada automaticamente">
            <a:extLst>
              <a:ext uri="{FF2B5EF4-FFF2-40B4-BE49-F238E27FC236}">
                <a16:creationId xmlns:a16="http://schemas.microsoft.com/office/drawing/2014/main" id="{5DE844DA-0711-4D06-920D-E1DDCA7FA7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7700" y="3699802"/>
            <a:ext cx="2412065" cy="3015080"/>
          </a:xfrm>
          <a:prstGeom prst="rect">
            <a:avLst/>
          </a:prstGeom>
        </p:spPr>
      </p:pic>
    </p:spTree>
    <p:extLst>
      <p:ext uri="{BB962C8B-B14F-4D97-AF65-F5344CB8AC3E}">
        <p14:creationId xmlns:p14="http://schemas.microsoft.com/office/powerpoint/2010/main" val="29295644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theme/theme1.xml><?xml version="1.0" encoding="utf-8"?>
<a:theme xmlns:a="http://schemas.openxmlformats.org/drawingml/2006/main" name="AngleLinesVTI">
  <a:themeElements>
    <a:clrScheme name="Custom 34">
      <a:dk1>
        <a:sysClr val="windowText" lastClr="000000"/>
      </a:dk1>
      <a:lt1>
        <a:sysClr val="window" lastClr="FFFFFF"/>
      </a:lt1>
      <a:dk2>
        <a:srgbClr val="001E2E"/>
      </a:dk2>
      <a:lt2>
        <a:srgbClr val="F0ECEC"/>
      </a:lt2>
      <a:accent1>
        <a:srgbClr val="155767"/>
      </a:accent1>
      <a:accent2>
        <a:srgbClr val="BA9CA0"/>
      </a:accent2>
      <a:accent3>
        <a:srgbClr val="A57931"/>
      </a:accent3>
      <a:accent4>
        <a:srgbClr val="0E577C"/>
      </a:accent4>
      <a:accent5>
        <a:srgbClr val="CC846E"/>
      </a:accent5>
      <a:accent6>
        <a:srgbClr val="93767A"/>
      </a:accent6>
      <a:hlink>
        <a:srgbClr val="0563C1"/>
      </a:hlink>
      <a:folHlink>
        <a:srgbClr val="954F72"/>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gleLinesVTI" id="{BC1FC193-C72F-4761-9899-1105EDF6BAE8}" vid="{64612625-F022-44B7-B9FA-9D26DEDBDC21}"/>
    </a:ext>
  </a:extLst>
</a:theme>
</file>

<file path=docProps/app.xml><?xml version="1.0" encoding="utf-8"?>
<Properties xmlns="http://schemas.openxmlformats.org/officeDocument/2006/extended-properties" xmlns:vt="http://schemas.openxmlformats.org/officeDocument/2006/docPropsVTypes">
  <TotalTime>26</TotalTime>
  <Words>1624</Words>
  <Application>Microsoft Office PowerPoint</Application>
  <PresentationFormat>Widescreen</PresentationFormat>
  <Paragraphs>84</Paragraphs>
  <Slides>23</Slides>
  <Notes>0</Notes>
  <HiddenSlides>0</HiddenSlides>
  <MMClips>1</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23</vt:i4>
      </vt:variant>
    </vt:vector>
  </HeadingPairs>
  <TitlesOfParts>
    <vt:vector size="32" baseType="lpstr">
      <vt:lpstr>Arial</vt:lpstr>
      <vt:lpstr>Calibri</vt:lpstr>
      <vt:lpstr>Georgia</vt:lpstr>
      <vt:lpstr>Helvetica Neue</vt:lpstr>
      <vt:lpstr>Roboto</vt:lpstr>
      <vt:lpstr>Trebuchet MS</vt:lpstr>
      <vt:lpstr>Univers Condensed Light</vt:lpstr>
      <vt:lpstr>Walbaum Display Light</vt:lpstr>
      <vt:lpstr>AngleLinesVTI</vt:lpstr>
      <vt:lpstr>Lição 5. Um jovem sonhador </vt:lpstr>
      <vt:lpstr>Lições do canal Boa Semente</vt:lpstr>
      <vt:lpstr>Apresentação do PowerPoint</vt:lpstr>
      <vt:lpstr>Apresentação do PowerPoint</vt:lpstr>
      <vt:lpstr>INTRODUÇÃO</vt:lpstr>
      <vt:lpstr>Dinâmica de grupo</vt:lpstr>
      <vt:lpstr>Hino sugerido</vt:lpstr>
      <vt:lpstr>Aprofundando – José como um tipo de Cristo</vt:lpstr>
      <vt:lpstr>1. . Os sonhos de Deus na vida de José</vt:lpstr>
      <vt:lpstr>1.1 Os sonhos dos molhos</vt:lpstr>
      <vt:lpstr>Apresentação do PowerPoint</vt:lpstr>
      <vt:lpstr>1.2. O sonho com o sol, a lua e as estrelas</vt:lpstr>
      <vt:lpstr>2. Os descaminhos na vida de José</vt:lpstr>
      <vt:lpstr>2.1 De filho predileto a escravo no Egito</vt:lpstr>
      <vt:lpstr>2.2. Acusado injustamente</vt:lpstr>
      <vt:lpstr>Pense nisto!</vt:lpstr>
      <vt:lpstr>3. Os sonhos de Deus sempre se cumprem</vt:lpstr>
      <vt:lpstr>3.1. A realização de um Projeto Divino</vt:lpstr>
      <vt:lpstr>3.2. A preservação de uma família</vt:lpstr>
      <vt:lpstr>Eu aprendi que:</vt:lpstr>
      <vt:lpstr>Conclusão  </vt:lpstr>
      <vt:lpstr>Apresentação do PowerPoint</vt:lpstr>
      <vt:lpstr>Referencias bibliográficas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Lição 5. Um jovem sonhador </dc:title>
  <dc:creator>Julio César Pereira</dc:creator>
  <cp:lastModifiedBy>Julio César Pereira</cp:lastModifiedBy>
  <cp:revision>2</cp:revision>
  <dcterms:created xsi:type="dcterms:W3CDTF">2021-01-28T14:50:56Z</dcterms:created>
  <dcterms:modified xsi:type="dcterms:W3CDTF">2021-01-28T15:17:55Z</dcterms:modified>
</cp:coreProperties>
</file>