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74" r:id="rId2"/>
  </p:sldMasterIdLst>
  <p:notesMasterIdLst>
    <p:notesMasterId r:id="rId17"/>
  </p:notesMasterIdLst>
  <p:handoutMasterIdLst>
    <p:handoutMasterId r:id="rId18"/>
  </p:handoutMasterIdLst>
  <p:sldIdLst>
    <p:sldId id="267" r:id="rId3"/>
    <p:sldId id="259" r:id="rId4"/>
    <p:sldId id="256" r:id="rId5"/>
    <p:sldId id="296" r:id="rId6"/>
    <p:sldId id="258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89" r:id="rId15"/>
    <p:sldId id="273" r:id="rId16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AAC5"/>
    <a:srgbClr val="DEFA50"/>
    <a:srgbClr val="344529"/>
    <a:srgbClr val="2B3922"/>
    <a:srgbClr val="2E3722"/>
    <a:srgbClr val="FCF7F1"/>
    <a:srgbClr val="B8D233"/>
    <a:srgbClr val="5CC6D6"/>
    <a:srgbClr val="F8D22F"/>
    <a:srgbClr val="F03F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50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A170B22-A4BB-4708-B0CE-A73E8306129B}" type="datetime1">
              <a:rPr lang="pt-BR" smtClean="0"/>
              <a:t>04/02/2021</a:t>
            </a:fld>
            <a:endParaRPr lang="en-US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7ACF5E7-ACB0-497B-A8C6-F2E617B463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533960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6245E56-2EE9-450B-A671-BE5C90BAC91C}" type="datetime1">
              <a:rPr lang="pt-BR" smtClean="0"/>
              <a:t>04/02/2021</a:t>
            </a:fld>
            <a:endParaRPr lang="en-US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/>
              <a:t>Clique para editar o texto Mestre</a:t>
            </a:r>
            <a:endParaRPr lang="en-US"/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7A705E3-E620-489D-9973-6221209A4B3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58183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 useBgFill="1">
        <p:nvSpPr>
          <p:cNvPr id="10" name="Retângulo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tângulo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tângulo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Conector Reto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to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rtlCol="0" anchor="ctr">
            <a:noAutofit/>
          </a:bodyPr>
          <a:lstStyle>
            <a:lvl1pPr algn="ctr">
              <a:lnSpc>
                <a:spcPct val="83000"/>
              </a:lnSpc>
              <a:defRPr lang="en-US" sz="64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20" name="Espaço Reservado para Data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2F3AF6F7-5911-45C3-BE0F-7F38FEFE43FA}" type="datetime1">
              <a:rPr lang="pt-BR" smtClean="0"/>
              <a:t>04/02/2021</a:t>
            </a:fld>
            <a:endParaRPr lang="en-US" dirty="0"/>
          </a:p>
        </p:txBody>
      </p:sp>
      <p:sp>
        <p:nvSpPr>
          <p:cNvPr id="21" name="Espaço Reservado para Rodapé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22" name="Espaço reservado para o número do slide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>
              <a:defRPr sz="3800"/>
            </a:lvl1pPr>
          </a:lstStyle>
          <a:p>
            <a:pPr rt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48C737E-092E-4203-A347-8410086932C6}" type="datetime1">
              <a:rPr lang="pt-BR" smtClean="0"/>
              <a:t>04/02/2021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 useBgFill="1">
        <p:nvSpPr>
          <p:cNvPr id="23" name="Retângulo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tângulo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tângulo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rtlCol="0" anchor="ctr">
            <a:noAutofit/>
          </a:bodyPr>
          <a:lstStyle>
            <a:lvl1pPr algn="ctr">
              <a:lnSpc>
                <a:spcPct val="83000"/>
              </a:lnSpc>
              <a:defRPr lang="en-US" sz="64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pt-BR"/>
              <a:t>Clique para editar o título Mestre</a:t>
            </a:r>
            <a:endParaRPr lang="en-US" dirty="0"/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Conector Reto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to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494319B4-ED34-4D08-91C0-F7E8BD9417E6}" type="datetime1">
              <a:rPr lang="pt-BR" smtClean="0"/>
              <a:t>04/02/2021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DD1C28D-3F4C-4305-9CD5-9949626E9ED5}" type="datetime1">
              <a:rPr lang="pt-BR" smtClean="0"/>
              <a:t>04/02/2021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>
              <a:defRPr sz="3800"/>
            </a:lvl1pPr>
          </a:lstStyle>
          <a:p>
            <a:pPr rt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05F8630-DFFC-437C-A718-61BE3F548C4E}" type="datetime1">
              <a:rPr lang="pt-BR" smtClean="0"/>
              <a:t>04/02/2021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>
              <a:defRPr sz="3800"/>
            </a:lvl1pPr>
          </a:lstStyle>
          <a:p>
            <a:pPr rt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812AD8E-909B-47FE-B3D6-961E1D2E7A49}" type="datetime1">
              <a:rPr lang="pt-BR" smtClean="0"/>
              <a:t>04/02/2021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D0BF672-AFC3-4C39-AA84-C1113D4307F1}" type="datetime1">
              <a:rPr lang="pt-BR" smtClean="0"/>
              <a:t>04/02/2021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458200" y="607392"/>
            <a:ext cx="3161963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pt-br" dirty="0"/>
              <a:t>Clique para editar o estilo de título Mestre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458200" y="2336800"/>
            <a:ext cx="3161963" cy="36068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 dirty="0"/>
              <a:t>Clique para editar o texto Mestre</a:t>
            </a:r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B01F5550-97CC-4F3B-A34B-FE39BFD06EF0}" type="datetime1">
              <a:rPr lang="pt-BR" smtClean="0"/>
              <a:t>04/02/2021</a:t>
            </a:fld>
            <a:endParaRPr lang="en-US"/>
          </a:p>
        </p:txBody>
      </p:sp>
      <p:sp>
        <p:nvSpPr>
          <p:cNvPr id="9" name="Espaço Reservado para Rodapé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en-US"/>
          </a:p>
        </p:txBody>
      </p:sp>
      <p:sp>
        <p:nvSpPr>
          <p:cNvPr id="11" name="Espaço Reservado para o Número do Slide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imagem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 dirty="0"/>
              <a:t>Clique no ícone para adicionar uma imagem</a:t>
            </a:r>
            <a:endParaRPr lang="en-US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 rtlCol="0"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7975B8C2-382E-4F5E-B0CE-7E0EEF75E017}" type="datetime1">
              <a:rPr lang="pt-BR" smtClean="0"/>
              <a:t>04/02/2021</a:t>
            </a:fld>
            <a:endParaRPr lang="en-US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 rtlCol="0"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 rtl="0"/>
            <a:endParaRPr lang="en-US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 rtlCol="0"/>
          <a:lstStyle/>
          <a:p>
            <a:pPr rtl="0"/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477250" y="603504"/>
            <a:ext cx="3144774" cy="1645920"/>
          </a:xfrm>
        </p:spPr>
        <p:txBody>
          <a:bodyPr rtlCol="0" anchor="b">
            <a:no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pt-br" dirty="0"/>
              <a:t>Clique para editar o estilo de título Mestre</a:t>
            </a:r>
            <a:endParaRPr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477250" y="2386584"/>
            <a:ext cx="3144774" cy="3511296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 dirty="0"/>
              <a:t>Clique para editar o texto Mestre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>
              <a:defRPr sz="3800"/>
            </a:lvl1pPr>
          </a:lstStyle>
          <a:p>
            <a:pPr rt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0C3F0E-1EAD-419A-B8F3-CB7CDE6B1E86}" type="datetime1">
              <a:rPr lang="pt-BR" smtClean="0"/>
              <a:t>04/02/2021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2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 hasCustomPrompt="1"/>
          </p:nvPr>
        </p:nvSpPr>
        <p:spPr>
          <a:xfrm>
            <a:off x="8991600" y="762000"/>
            <a:ext cx="2362200" cy="5257800"/>
          </a:xfrm>
        </p:spPr>
        <p:txBody>
          <a:bodyPr vert="eaVert" rtlCol="0"/>
          <a:lstStyle>
            <a:lvl1pPr>
              <a:defRPr/>
            </a:lvl1pPr>
          </a:lstStyle>
          <a:p>
            <a:pPr rtl="0"/>
            <a:r>
              <a:rPr lang="pt-br" dirty="0"/>
              <a:t>Clique para editar o estilo de título Mestre</a:t>
            </a:r>
            <a:endParaRPr lang="en-US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 rtlCol="0"/>
          <a:lstStyle/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274CCBA-3812-426F-BA8C-8BC3E97D7FB5}" type="datetime1">
              <a:rPr lang="pt-BR" smtClean="0"/>
              <a:t>04/02/2021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734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0DB3-A8FF-4ABB-9E2E-D96042226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2530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E0618-75D7-410F-859C-CDF53BC53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6729"/>
            <a:ext cx="9144000" cy="1135529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37F11-76DB-4DD9-9747-3F38D05B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9F581-81B0-44B3-ABA5-A25CA4BA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0D591-ADCF-4300-8282-72AE357F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56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75558-A264-444E-829B-51AAE6B4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D9373-37D1-4135-8D34-755E139F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E4A6B-1966-4E57-9FB8-8B111E97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FC3DD-F2BE-41FF-895B-00129AAB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F830C-8424-4FAF-A011-605AE1D1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4295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1BE8-ECC1-4027-B16E-C7BECCA9D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6C7E1-471A-46AA-8068-98E68C0C2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C9F8F-EC48-4D16-B4C6-023A7B607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FA5B3-F726-417B-932A-B93E0C8F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D21F1-1A24-43EA-AB09-3024C491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419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16569-B648-4D50-BEB8-E8DAE24D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831B3-A1FD-470C-BEEE-4CFB44150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34A17-C244-438C-9AE3-FB9B3CE3B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FA3AA-3FC1-4B98-8F99-1726F1AC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10883-BACC-41A1-9067-ECFDB937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660A2-13C9-4432-A6EB-A4FF3D78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305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C843-C993-4E9C-80DD-3620816E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1A8E3-B066-4511-9C6E-A3435B64D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34325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86B63-4102-4802-94D7-F138F80F3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58237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24765-08A7-4A60-86DC-DC420F60B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34325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AA2795-EFB6-4000-8F25-FBB62646C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5823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942CFB-FE12-494A-9C41-3CB90F07B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3A07E3-59E1-4EBD-9687-4B6ABE9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F7BB23-7539-4674-8B66-ACEFF946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7534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841DB-C73C-4968-B434-A6AA14DA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152BF-92C7-4BF5-A9DB-16A0BF0F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289DB7-F492-4037-A439-D70F7E55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A96F1-8B8A-4E83-B3C2-E10DE522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1127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31033-9688-463F-9614-47F2F5BC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5B8DB2-C14B-45AC-ACAF-8702DF59C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1DA57-8D4E-4075-9460-4F03DF8A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9414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BE2C-9DAA-489D-AC88-15CBBA8A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24BE-E494-445A-A4FB-A2A8F28F0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446DE-9A32-4774-9F7C-86678CA90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0115D-61B3-46D0-B4D3-30C374B5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C2AFC-D0F8-469F-B1E0-123C2E06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9BCDA-9EF7-4531-8021-AF7B3075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9716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E558-F89F-4688-94E5-77F37D49F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CD35AF-8CA2-49BB-BAE9-F29A0186E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CAA98-55BD-4118-A8AF-D60306078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FF4C5-82A8-4AD8-B7E2-2882F657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0B401-B64F-417B-8AD6-581A22E5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4BD4C-7149-44BF-8150-F72CAA95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5618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E5C77-55F8-4677-A96C-E6D3F554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064EF-ADDA-4943-8F87-A7469D799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0D493-D1E7-4358-95E9-B5B80A49E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98326-3276-4B9E-960F-10C6677B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C3AC2-288D-4FEE-BF80-0EAEDDFAB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0578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333C6A-5417-40BD-BF7A-940583223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3BCB45-B343-46F6-9718-AA0D68CED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DA2A4-FD34-4E17-908F-4367B1E6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87AE3-776D-451D-AA52-C06B7472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0C4D5-BE1E-4D6A-9196-E0F9E42B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139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tângulo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7" name="Retângulo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tângulo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t-br"/>
              <a:t>Clique para editar o estilo de título Mestre</a:t>
            </a:r>
            <a:endParaRPr lang="en-US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/>
              <a:t>Clique para editar o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91DF2A3A-30FD-464E-8202-27A276433376}" type="datetime1">
              <a:rPr lang="pt-BR" smtClean="0"/>
              <a:t>04/02/2021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  <p:sldLayoutId id="2147483664" r:id="rId10"/>
    <p:sldLayoutId id="2147483666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36E0F2-A64B-471E-93C0-8DFE08CC57C8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1E3AB1-2A8C-4607-9FAE-D8BDB280FE1A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D66059-832F-40B6-A35F-F56C8F38A1E7}"/>
              </a:ext>
            </a:extLst>
          </p:cNvPr>
          <p:cNvCxnSpPr>
            <a:cxnSpLocks/>
          </p:cNvCxnSpPr>
          <p:nvPr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15E2ED-7EA9-448D-83FA-54C3DF9723BD}"/>
              </a:ext>
            </a:extLst>
          </p:cNvPr>
          <p:cNvCxnSpPr>
            <a:cxnSpLocks/>
          </p:cNvCxnSpPr>
          <p:nvPr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595356-EABD-4767-AC9D-EA21FF115EC0}"/>
              </a:ext>
            </a:extLst>
          </p:cNvPr>
          <p:cNvCxnSpPr>
            <a:cxnSpLocks/>
          </p:cNvCxnSpPr>
          <p:nvPr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8CD9F06-9628-469C-B788-A894E3E08281}"/>
              </a:ext>
            </a:extLst>
          </p:cNvPr>
          <p:cNvCxnSpPr>
            <a:cxnSpLocks/>
          </p:cNvCxnSpPr>
          <p:nvPr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50A431-0B61-421B-B4B7-24C0CFF0F938}"/>
              </a:ext>
            </a:extLst>
          </p:cNvPr>
          <p:cNvCxnSpPr>
            <a:cxnSpLocks/>
          </p:cNvCxnSpPr>
          <p:nvPr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5B94C5-D205-4339-B029-5D0FD2E5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1382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6DC5C-BD34-4CE4-8AA7-A6A4B9516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009554"/>
            <a:ext cx="9906000" cy="402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192A7-D622-449D-9FC2-48FDE4D69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37102" y="6398878"/>
            <a:ext cx="419390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11EAACC7-3B3F-47D1-959A-EF58926E955E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5B93C-2BE9-4847-BFE5-D3CBCC6E9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429" y="6398878"/>
            <a:ext cx="449731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="1" spc="30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70A99-395E-4F22-8AAB-6C7EE743D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77" y="6398878"/>
            <a:ext cx="4708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453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bibliaonline.com.br/acf/tt/2/7,8+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/3.0/" TargetMode="External"/><Relationship Id="rId2" Type="http://schemas.openxmlformats.org/officeDocument/2006/relationships/hyperlink" Target="http://casaemusica.blogspot.com/2012/05/e-agora-jose.html" TargetMode="Externa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ZABu-Mxa_P8?feature=oembe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gal.adv.br/category/coisas-de-casal/page/2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gif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adveracruzfranca.com.br/estudos.php?id=132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4E8F08-D917-4F5E-B6BA-214619EB54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2" y="640079"/>
            <a:ext cx="6251110" cy="4522935"/>
          </a:xfrm>
        </p:spPr>
        <p:txBody>
          <a:bodyPr anchor="b">
            <a:normAutofit/>
          </a:bodyPr>
          <a:lstStyle/>
          <a:p>
            <a:pPr algn="l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Lição 6. a integridade inegociável de </a:t>
            </a:r>
            <a:r>
              <a:rPr lang="pt-BR" sz="5400" b="1" dirty="0" err="1">
                <a:latin typeface="Arial" panose="020B0604020202020204" pitchFamily="34" charset="0"/>
                <a:cs typeface="Arial" panose="020B0604020202020204" pitchFamily="34" charset="0"/>
              </a:rPr>
              <a:t>josé</a:t>
            </a:r>
            <a:b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F94DAD-0C60-4DD8-96DD-FF557488E1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1" y="4636008"/>
            <a:ext cx="1471030" cy="527007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pt-BR" dirty="0"/>
              <a:t>EBD. COM</a:t>
            </a:r>
          </a:p>
        </p:txBody>
      </p:sp>
      <p:pic>
        <p:nvPicPr>
          <p:cNvPr id="1026" name="Picture 2" descr="Revista Escola Dominical, Lições Bíblicas Betel e CPAD - EBD Hoje">
            <a:extLst>
              <a:ext uri="{FF2B5EF4-FFF2-40B4-BE49-F238E27FC236}">
                <a16:creationId xmlns:a16="http://schemas.microsoft.com/office/drawing/2014/main" id="{B6EC78F1-8D0F-4B31-AF05-4A3B606BA1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709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D001C4C-17D8-4B94-9202-9C30E3A9FD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841" y="210312"/>
            <a:ext cx="2054032" cy="1808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034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D0DCF275-2EC3-497D-B3B7-37091F3D3EA4}"/>
              </a:ext>
            </a:extLst>
          </p:cNvPr>
          <p:cNvSpPr/>
          <p:nvPr/>
        </p:nvSpPr>
        <p:spPr>
          <a:xfrm>
            <a:off x="177801" y="1079500"/>
            <a:ext cx="3924298" cy="5270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nivers Condensed Light"/>
                <a:ea typeface="+mn-ea"/>
                <a:cs typeface="+mn-cs"/>
              </a:rPr>
              <a:t>VERSÍCULO DO DIA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Em tudo te dá por exemplo de boas obras; na doutrina mostra 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incorrupção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, gravidade, sinceridade,</a:t>
            </a: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nivers Condensed Light"/>
                <a:ea typeface="+mn-ea"/>
                <a:cs typeface="+mn-cs"/>
              </a:rPr>
            </a:b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Linguagem sã e irrepreensível, para que o adversário se envergonhe, não tendo nenhum mal que dizer de nós.</a:t>
            </a: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nivers Condensed Light"/>
                <a:ea typeface="+mn-ea"/>
                <a:cs typeface="+mn-cs"/>
              </a:rPr>
            </a:b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nivers Condensed Light"/>
                <a:ea typeface="+mn-ea"/>
                <a:cs typeface="+mn-cs"/>
              </a:rPr>
            </a:b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Tito 2:7,8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 Condensed Light"/>
              <a:ea typeface="+mn-ea"/>
              <a:cs typeface="+mn-cs"/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7B933903-6525-495C-A5EE-8142B916E0E2}"/>
              </a:ext>
            </a:extLst>
          </p:cNvPr>
          <p:cNvSpPr/>
          <p:nvPr/>
        </p:nvSpPr>
        <p:spPr>
          <a:xfrm>
            <a:off x="4208077" y="1866900"/>
            <a:ext cx="3881826" cy="4483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nivers Condensed Light"/>
                <a:ea typeface="+mn-ea"/>
                <a:cs typeface="+mn-cs"/>
              </a:rPr>
              <a:t>OBJETIVOS DA LIÇÃO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 Condensed Light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nivers Condensed Light"/>
                <a:ea typeface="+mn-ea"/>
                <a:cs typeface="+mn-cs"/>
              </a:rPr>
              <a:t>Mostrar a virtude de ser íntegro;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 Condensed Light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nivers Condensed Light"/>
                <a:ea typeface="+mn-ea"/>
                <a:cs typeface="+mn-cs"/>
              </a:rPr>
              <a:t>Esclarecer que a integridade atrai a prosperidade divina;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 Condensed Light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nivers Condensed Light"/>
                <a:ea typeface="+mn-ea"/>
                <a:cs typeface="+mn-cs"/>
              </a:rPr>
              <a:t>Buscar uma vida de integridade com Deus e os homens.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7CB7C6D8-A36A-4317-94DD-61D70F1A6AE6}"/>
              </a:ext>
            </a:extLst>
          </p:cNvPr>
          <p:cNvSpPr/>
          <p:nvPr/>
        </p:nvSpPr>
        <p:spPr>
          <a:xfrm>
            <a:off x="8381999" y="3136900"/>
            <a:ext cx="3390900" cy="3048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nivers Condensed Light"/>
                <a:ea typeface="+mn-ea"/>
                <a:cs typeface="+mn-cs"/>
              </a:rPr>
              <a:t>VERDADE APLICADA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 Condensed Ligh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nivers Condensed Light"/>
                <a:ea typeface="+mn-ea"/>
                <a:cs typeface="+mn-cs"/>
              </a:rPr>
              <a:t>A integridade precisa ser vivida, e assim faremos a diferença numa sociedade corrompida.</a:t>
            </a:r>
          </a:p>
        </p:txBody>
      </p:sp>
      <p:pic>
        <p:nvPicPr>
          <p:cNvPr id="12" name="Gráfico 11" descr="Narrativa com preenchimento sólido">
            <a:extLst>
              <a:ext uri="{FF2B5EF4-FFF2-40B4-BE49-F238E27FC236}">
                <a16:creationId xmlns:a16="http://schemas.microsoft.com/office/drawing/2014/main" id="{CA5C665C-F544-4E92-A769-1C0C8F7D0D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51358" y="255814"/>
            <a:ext cx="1647371" cy="164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802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D8A6CA1D-0673-4895-A38C-4E115D8E1EFA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922603" y="0"/>
            <a:ext cx="4708763" cy="1137732"/>
          </a:xfrm>
        </p:spPr>
        <p:txBody>
          <a:bodyPr anchor="b">
            <a:normAutofit/>
          </a:bodyPr>
          <a:lstStyle/>
          <a:p>
            <a:r>
              <a:rPr lang="pt-BR" b="1" u="sng" dirty="0"/>
              <a:t>Texto de referência: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DA1C5A7-358C-47EC-8E24-56D029B76EAE}"/>
              </a:ext>
            </a:extLst>
          </p:cNvPr>
          <p:cNvSpPr txBox="1"/>
          <p:nvPr/>
        </p:nvSpPr>
        <p:spPr>
          <a:xfrm>
            <a:off x="766103" y="1417460"/>
            <a:ext cx="563431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8080"/>
                </a:solidFill>
                <a:latin typeface="Georgia" panose="02040502050405020303" pitchFamily="18" charset="0"/>
              </a:rPr>
              <a:t>Gn.  41:38</a:t>
            </a:r>
            <a:r>
              <a:rPr lang="pt-BR" sz="1800" dirty="0">
                <a:solidFill>
                  <a:prstClr val="black"/>
                </a:solidFill>
                <a:latin typeface="Georgia" panose="02040502050405020303" pitchFamily="18" charset="0"/>
              </a:rPr>
              <a:t>  E disse Faraó a seus servos: Acharíamos um homem como este em quem haja o espírito de Deus? </a:t>
            </a:r>
          </a:p>
          <a:p>
            <a:r>
              <a:rPr lang="pt-BR" sz="1800" dirty="0">
                <a:solidFill>
                  <a:srgbClr val="008080"/>
                </a:solidFill>
                <a:latin typeface="Georgia" panose="02040502050405020303" pitchFamily="18" charset="0"/>
              </a:rPr>
              <a:t>39</a:t>
            </a:r>
            <a:r>
              <a:rPr lang="pt-BR" sz="1800" dirty="0">
                <a:solidFill>
                  <a:prstClr val="black"/>
                </a:solidFill>
                <a:latin typeface="Georgia" panose="02040502050405020303" pitchFamily="18" charset="0"/>
              </a:rPr>
              <a:t>  Depois disse Faraó a José: Pois que Deus te fez saber tudo isto, ninguém há tão entendido e sábio como tu. </a:t>
            </a:r>
          </a:p>
          <a:p>
            <a:r>
              <a:rPr lang="pt-BR" sz="1800" dirty="0">
                <a:solidFill>
                  <a:srgbClr val="008080"/>
                </a:solidFill>
                <a:latin typeface="Georgia" panose="02040502050405020303" pitchFamily="18" charset="0"/>
              </a:rPr>
              <a:t>40</a:t>
            </a:r>
            <a:r>
              <a:rPr lang="pt-BR" sz="1800" dirty="0">
                <a:solidFill>
                  <a:prstClr val="black"/>
                </a:solidFill>
                <a:latin typeface="Georgia" panose="02040502050405020303" pitchFamily="18" charset="0"/>
              </a:rPr>
              <a:t>  Tu estarás sobre a minha casa, e por tua boca se governará todo o meu povo, somente no trono eu serei maior que tu. </a:t>
            </a:r>
          </a:p>
          <a:p>
            <a:endParaRPr lang="pt-BR" sz="18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01C5B61-6A68-48A3-8280-7D0C1EA69F6F}"/>
              </a:ext>
            </a:extLst>
          </p:cNvPr>
          <p:cNvSpPr txBox="1"/>
          <p:nvPr/>
        </p:nvSpPr>
        <p:spPr>
          <a:xfrm>
            <a:off x="5879804" y="6867980"/>
            <a:ext cx="63121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>
                <a:hlinkClick r:id="rId2" tooltip="http://casaemusica.blogspot.com/2012/05/e-agora-jose.html"/>
              </a:rPr>
              <a:t>Esta Foto</a:t>
            </a:r>
            <a:r>
              <a:rPr lang="pt-BR" sz="900"/>
              <a:t> de Autor Desconhecido está licenciado em </a:t>
            </a:r>
            <a:r>
              <a:rPr lang="pt-BR" sz="900">
                <a:hlinkClick r:id="rId3" tooltip="https://creativecommons.org/licenses/by-nc/3.0/"/>
              </a:rPr>
              <a:t>CC BY-NC</a:t>
            </a:r>
            <a:endParaRPr lang="pt-BR" sz="900"/>
          </a:p>
        </p:txBody>
      </p:sp>
      <p:pic>
        <p:nvPicPr>
          <p:cNvPr id="1026" name="Picture 2" descr="Resultado de imagem para coroação de jose egito">
            <a:extLst>
              <a:ext uri="{FF2B5EF4-FFF2-40B4-BE49-F238E27FC236}">
                <a16:creationId xmlns:a16="http://schemas.microsoft.com/office/drawing/2014/main" id="{E5180C06-ED86-4D99-9067-08D26840C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100" y="2874231"/>
            <a:ext cx="4989513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65046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FA850E-8C55-41ED-A556-36BA22B8C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1" y="467834"/>
            <a:ext cx="6132605" cy="1738422"/>
          </a:xfrm>
        </p:spPr>
        <p:txBody>
          <a:bodyPr>
            <a:normAutofit/>
          </a:bodyPr>
          <a:lstStyle/>
          <a:p>
            <a:r>
              <a:rPr lang="pt-BR" dirty="0"/>
              <a:t>Dinâmica de grupo</a:t>
            </a:r>
          </a:p>
        </p:txBody>
      </p:sp>
      <p:pic>
        <p:nvPicPr>
          <p:cNvPr id="5" name="Mídia Online 4" title="Dinâmica 5: Integridade">
            <a:hlinkClick r:id="" action="ppaction://media"/>
            <a:extLst>
              <a:ext uri="{FF2B5EF4-FFF2-40B4-BE49-F238E27FC236}">
                <a16:creationId xmlns:a16="http://schemas.microsoft.com/office/drawing/2014/main" id="{DDB4B84C-344C-4BC1-BA20-B510A239B2D2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535238" y="2009775"/>
            <a:ext cx="7123112" cy="402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6899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605D02F9-27D4-45A4-982F-947B7694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5096"/>
            <a:ext cx="10515600" cy="1147762"/>
          </a:xfrm>
        </p:spPr>
        <p:txBody>
          <a:bodyPr/>
          <a:lstStyle/>
          <a:p>
            <a:r>
              <a:rPr lang="pt-BR" dirty="0"/>
              <a:t>INTRODUÇÃO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9D5003DB-2826-4C4D-8870-294011B7A0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9606" y="1632858"/>
            <a:ext cx="3352800" cy="4205227"/>
          </a:xfrm>
        </p:spPr>
        <p:txBody>
          <a:bodyPr>
            <a:normAutofit/>
          </a:bodyPr>
          <a:lstStyle/>
          <a:p>
            <a:r>
              <a:rPr lang="pt-BR" dirty="0"/>
              <a:t>Um dos atributos que mais precisamos em nossos dias é a integridade. Através do caráter ilibado de José ele superou obstáculos, venceu os reveses da vida e se tornou governador de uma terra pagã. A integridade inegociável de José atraiu o olhar de Deus e o agradou.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AC271F5-3B82-4A1D-AC1D-A6716E84D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48C737E-092E-4203-A347-8410086932C6}" type="datetime1">
              <a:rPr lang="pt-BR" smtClean="0"/>
              <a:t>04/02/2021</a:t>
            </a:fld>
            <a:endParaRPr lang="en-US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8F443DEB-C614-41A6-A009-1F4179A061B4}"/>
              </a:ext>
            </a:extLst>
          </p:cNvPr>
          <p:cNvSpPr/>
          <p:nvPr/>
        </p:nvSpPr>
        <p:spPr>
          <a:xfrm>
            <a:off x="5292402" y="2566264"/>
            <a:ext cx="4292600" cy="1229978"/>
          </a:xfrm>
          <a:prstGeom prst="roundRect">
            <a:avLst/>
          </a:prstGeom>
          <a:solidFill>
            <a:srgbClr val="DEFA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Ponto chave: “Quem age com integridade, a sua vida privada é a mesma vida em público”.</a:t>
            </a:r>
          </a:p>
        </p:txBody>
      </p:sp>
      <p:pic>
        <p:nvPicPr>
          <p:cNvPr id="10" name="Imagem 9" descr="Uma imagem contendo mesa, par, luz, colar&#10;&#10;Descrição gerada automaticamente">
            <a:extLst>
              <a:ext uri="{FF2B5EF4-FFF2-40B4-BE49-F238E27FC236}">
                <a16:creationId xmlns:a16="http://schemas.microsoft.com/office/drawing/2014/main" id="{91CA39B7-4A30-49B5-9438-6CE4E88C4E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653297" y="4091295"/>
            <a:ext cx="2307583" cy="2307583"/>
          </a:xfrm>
          <a:prstGeom prst="rect">
            <a:avLst/>
          </a:prstGeom>
        </p:spPr>
      </p:pic>
      <p:pic>
        <p:nvPicPr>
          <p:cNvPr id="3" name="Imagem 2" descr="Mulher de negócios gesticulando">
            <a:extLst>
              <a:ext uri="{FF2B5EF4-FFF2-40B4-BE49-F238E27FC236}">
                <a16:creationId xmlns:a16="http://schemas.microsoft.com/office/drawing/2014/main" id="{DFB3D433-145B-4B7E-9FF7-793454C6F5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5880" y="0"/>
            <a:ext cx="22051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825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5066B0C-7667-4F0D-8370-AE9FD382E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00" y="1447800"/>
            <a:ext cx="3161963" cy="805512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b">
            <a:normAutofit fontScale="90000"/>
          </a:bodyPr>
          <a:lstStyle/>
          <a:p>
            <a:pPr algn="ctr"/>
            <a:r>
              <a:rPr lang="pt-BR" dirty="0"/>
              <a:t>1. O QUE É INTEGRIDADE?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64E6F80-392D-47DA-8A6A-7B6D6BD69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013460"/>
            <a:ext cx="6858000" cy="4526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5D279E61-DA21-4CC8-9211-7EB394D852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pt-BR" dirty="0"/>
              <a:t>A palavra integridade vem do latim “</a:t>
            </a:r>
            <a:r>
              <a:rPr lang="pt-BR" dirty="0" err="1"/>
              <a:t>integritate</a:t>
            </a:r>
            <a:r>
              <a:rPr lang="pt-BR" dirty="0"/>
              <a:t>” ressalta alguém de conduta reta e irrepreensível, uma pessoa de quem as suas atitudes são louváveis. Podemos afirmar que o homem íntegro tem convicção de seus valores e deles não se afasta por </a:t>
            </a:r>
            <a:r>
              <a:rPr lang="pt-BR" dirty="0" err="1"/>
              <a:t>circustâncias</a:t>
            </a:r>
            <a:r>
              <a:rPr lang="pt-BR" dirty="0"/>
              <a:t>.</a:t>
            </a:r>
          </a:p>
        </p:txBody>
      </p:sp>
      <p:sp>
        <p:nvSpPr>
          <p:cNvPr id="12" name="Date Placeholder 4">
            <a:extLst>
              <a:ext uri="{FF2B5EF4-FFF2-40B4-BE49-F238E27FC236}">
                <a16:creationId xmlns:a16="http://schemas.microsoft.com/office/drawing/2014/main" id="{BDF2C96A-DFB3-49C1-871F-1826C35C9F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B01F5550-97CC-4F3B-A34B-FE39BFD06EF0}" type="datetime1">
              <a:rPr lang="pt-BR" smtClean="0"/>
              <a:pPr rtl="0">
                <a:spcAft>
                  <a:spcPts val="600"/>
                </a:spcAft>
              </a:pPr>
              <a:t>04/02/2021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940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5C1EB7D-3C70-4A00-BABA-83DED20D9A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243449" y="5984086"/>
            <a:ext cx="2893045" cy="365760"/>
          </a:xfrm>
        </p:spPr>
        <p:txBody>
          <a:bodyPr/>
          <a:lstStyle/>
          <a:p>
            <a:pPr rtl="0"/>
            <a:fld id="{B01F5550-97CC-4F3B-A34B-FE39BFD06EF0}" type="datetime1">
              <a:rPr lang="pt-BR" smtClean="0"/>
              <a:t>04/02/2021</a:t>
            </a:fld>
            <a:endParaRPr lang="en-US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54C1CB0-25B4-4DD0-9027-18F6C01A266D}"/>
              </a:ext>
            </a:extLst>
          </p:cNvPr>
          <p:cNvSpPr txBox="1"/>
          <p:nvPr/>
        </p:nvSpPr>
        <p:spPr>
          <a:xfrm>
            <a:off x="449035" y="3492443"/>
            <a:ext cx="909773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dirty="0"/>
              <a:t>1.2 A integridade não é momentânea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E75FC8D-28DA-4B79-B3A0-8A63FEC12FC9}"/>
              </a:ext>
            </a:extLst>
          </p:cNvPr>
          <p:cNvSpPr txBox="1"/>
          <p:nvPr/>
        </p:nvSpPr>
        <p:spPr>
          <a:xfrm>
            <a:off x="1446983" y="1594314"/>
            <a:ext cx="7101839" cy="17543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t-BR" b="0" i="0" dirty="0">
                <a:solidFill>
                  <a:srgbClr val="404040"/>
                </a:solidFill>
                <a:effectLst/>
                <a:latin typeface="Droid Serif"/>
              </a:rPr>
              <a:t>Nesse tópico podemos entender que a integridade, não depende ou resulta de uma circunstância, de um acontecimento ou momento específico</a:t>
            </a:r>
            <a:r>
              <a:rPr lang="pt-BR" dirty="0">
                <a:solidFill>
                  <a:srgbClr val="404040"/>
                </a:solidFill>
                <a:latin typeface="Droid Serif"/>
              </a:rPr>
              <a:t>. Os valores do jovem hebreu era o mesmo, tanto no cárcere quanto no palácio. Ao administrar as plantações do Egito José teve inúmeras oportunidades de fazer transações ilegais que o beneficiasse porém se manteve firme, comprovando ainda mais o seu caráter.</a:t>
            </a:r>
            <a:endParaRPr lang="pt-BR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BDBEA28-48CE-4C80-801E-A71177E40451}"/>
              </a:ext>
            </a:extLst>
          </p:cNvPr>
          <p:cNvSpPr txBox="1"/>
          <p:nvPr/>
        </p:nvSpPr>
        <p:spPr>
          <a:xfrm>
            <a:off x="449035" y="769518"/>
            <a:ext cx="909773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dirty="0"/>
              <a:t>1.1 A integridade não é circunstancial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5BFE897-549C-42F2-88FD-874E21D9D6AE}"/>
              </a:ext>
            </a:extLst>
          </p:cNvPr>
          <p:cNvSpPr txBox="1"/>
          <p:nvPr/>
        </p:nvSpPr>
        <p:spPr>
          <a:xfrm>
            <a:off x="1446983" y="4198982"/>
            <a:ext cx="7101839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t-BR" dirty="0"/>
              <a:t>O importante de ressaltar aqui é o que Deus quer para as nossas vidas, ele nos chama para sermos fiéis em todos os instantes do nosso viver, assim como Paulo nos exorta a sermos irrepreensíveis com todo o nosso ser (1Ts5.23)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226E510-438A-4264-A678-4758D0043ADC}"/>
              </a:ext>
            </a:extLst>
          </p:cNvPr>
          <p:cNvSpPr txBox="1"/>
          <p:nvPr/>
        </p:nvSpPr>
        <p:spPr>
          <a:xfrm rot="10800000" flipV="1">
            <a:off x="9546771" y="2630668"/>
            <a:ext cx="2226129" cy="230832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REFLETINDO</a:t>
            </a:r>
            <a:r>
              <a:rPr lang="pt-BR" dirty="0"/>
              <a:t>: “Integridade é a coragem de fazer o certo a despeito das consequências e da inconveniência”.</a:t>
            </a:r>
          </a:p>
        </p:txBody>
      </p:sp>
    </p:spTree>
    <p:extLst>
      <p:ext uri="{BB962C8B-B14F-4D97-AF65-F5344CB8AC3E}">
        <p14:creationId xmlns:p14="http://schemas.microsoft.com/office/powerpoint/2010/main" val="1385998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5F05347-26F5-4216-A430-225CCCEEA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D0BF672-AFC3-4C39-AA84-C1113D4307F1}" type="datetime1">
              <a:rPr lang="pt-BR" smtClean="0"/>
              <a:t>04/02/2021</a:t>
            </a:fld>
            <a:endParaRPr lang="en-US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1EEA4B4-545D-4ABA-A90E-C572A0AE33CC}"/>
              </a:ext>
            </a:extLst>
          </p:cNvPr>
          <p:cNvSpPr txBox="1"/>
          <p:nvPr/>
        </p:nvSpPr>
        <p:spPr>
          <a:xfrm>
            <a:off x="449035" y="769518"/>
            <a:ext cx="909773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/>
              <a:t>2. Aspectos da integridade de José</a:t>
            </a:r>
            <a:endParaRPr lang="pt-BR" sz="32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10CE96A-234C-4040-B22B-E28371BD243B}"/>
              </a:ext>
            </a:extLst>
          </p:cNvPr>
          <p:cNvSpPr txBox="1"/>
          <p:nvPr/>
        </p:nvSpPr>
        <p:spPr>
          <a:xfrm>
            <a:off x="762000" y="1661950"/>
            <a:ext cx="6692900" cy="17543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A maneira  como José se porta diante das dificuldades, tentações, traições e calúnias em sua trajetória nos mostram a envergadura de seu caráter. Os poucos anos na companhia de seus pais, aprendendo sobre os preceitos do Senhor, fundamentaram-lhe convicções em sua personalidade.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0E45FBA-C093-4D5D-BE6D-DC3DAC4BE64C}"/>
              </a:ext>
            </a:extLst>
          </p:cNvPr>
          <p:cNvSpPr txBox="1"/>
          <p:nvPr/>
        </p:nvSpPr>
        <p:spPr>
          <a:xfrm>
            <a:off x="1060450" y="4693904"/>
            <a:ext cx="6096000" cy="9233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pt-BR" b="1" i="0" dirty="0">
                <a:solidFill>
                  <a:srgbClr val="111111"/>
                </a:solidFill>
                <a:effectLst/>
                <a:latin typeface="-apple-system"/>
              </a:rPr>
              <a:t>Provérbios 22:6 ARA</a:t>
            </a:r>
          </a:p>
          <a:p>
            <a:pPr algn="l"/>
            <a:r>
              <a:rPr lang="pt-BR" b="0" i="0" dirty="0">
                <a:solidFill>
                  <a:srgbClr val="111111"/>
                </a:solidFill>
                <a:effectLst/>
                <a:latin typeface="-apple-system"/>
              </a:rPr>
              <a:t>Ensina a criança no caminho em que deve andar, e, ainda quando for velho, não se desviará dele.</a:t>
            </a:r>
          </a:p>
        </p:txBody>
      </p:sp>
      <p:pic>
        <p:nvPicPr>
          <p:cNvPr id="13" name="Imagem 12" descr="Família no sofá">
            <a:extLst>
              <a:ext uri="{FF2B5EF4-FFF2-40B4-BE49-F238E27FC236}">
                <a16:creationId xmlns:a16="http://schemas.microsoft.com/office/drawing/2014/main" id="{4F571B5A-D873-4497-9B0B-7AA1929786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650" y="3169889"/>
            <a:ext cx="4572424" cy="3048031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781E7640-6EDB-4BBC-B531-FFA7FEA9C1A5}"/>
              </a:ext>
            </a:extLst>
          </p:cNvPr>
          <p:cNvSpPr txBox="1"/>
          <p:nvPr/>
        </p:nvSpPr>
        <p:spPr>
          <a:xfrm>
            <a:off x="2901526" y="3847601"/>
            <a:ext cx="3740574" cy="646331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Reflexo dos ensinamentos de seus pais.</a:t>
            </a:r>
          </a:p>
        </p:txBody>
      </p:sp>
    </p:spTree>
    <p:extLst>
      <p:ext uri="{BB962C8B-B14F-4D97-AF65-F5344CB8AC3E}">
        <p14:creationId xmlns:p14="http://schemas.microsoft.com/office/powerpoint/2010/main" val="1755157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9BF8DFF-E136-4BAD-B261-C2C58AAB6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D0BF672-AFC3-4C39-AA84-C1113D4307F1}" type="datetime1">
              <a:rPr lang="pt-BR" smtClean="0"/>
              <a:t>04/02/2021</a:t>
            </a:fld>
            <a:endParaRPr lang="en-US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2141BC6-154A-4C0D-987D-86C4F8F852A4}"/>
              </a:ext>
            </a:extLst>
          </p:cNvPr>
          <p:cNvSpPr txBox="1"/>
          <p:nvPr/>
        </p:nvSpPr>
        <p:spPr>
          <a:xfrm>
            <a:off x="449035" y="769518"/>
            <a:ext cx="909773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dirty="0"/>
              <a:t>2.1 Uma infância de aprendizagem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54B82B0-68E4-45FB-AD76-BBF08E0BAB27}"/>
              </a:ext>
            </a:extLst>
          </p:cNvPr>
          <p:cNvSpPr txBox="1"/>
          <p:nvPr/>
        </p:nvSpPr>
        <p:spPr>
          <a:xfrm>
            <a:off x="795748" y="1473873"/>
            <a:ext cx="5943600" cy="14773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Nesse tópico, além de destacar os momentos fundamentais que os pais de José tiveram com ele forjando o seu caráter é importante ressaltar o senso de justiça que José apresentava desde cedo.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DB8FB8B-2FF1-421D-BA81-B34161C2D156}"/>
              </a:ext>
            </a:extLst>
          </p:cNvPr>
          <p:cNvSpPr txBox="1"/>
          <p:nvPr/>
        </p:nvSpPr>
        <p:spPr>
          <a:xfrm>
            <a:off x="588735" y="3906799"/>
            <a:ext cx="909773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dirty="0"/>
              <a:t>2.2 Um relacionamento recíproco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F47B1F6-96AD-4495-B3B3-18B6518F545F}"/>
              </a:ext>
            </a:extLst>
          </p:cNvPr>
          <p:cNvSpPr txBox="1"/>
          <p:nvPr/>
        </p:nvSpPr>
        <p:spPr>
          <a:xfrm>
            <a:off x="8221253" y="1674674"/>
            <a:ext cx="3450771" cy="17543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pt-BR" dirty="0"/>
              <a:t>Momento em que José reporta ao seu pai a má fama de seus irmãos, mostrando então um senso de integridade com os negócios de seu pai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75033E4-E8AE-4DB2-9A54-FE21AC9EC500}"/>
              </a:ext>
            </a:extLst>
          </p:cNvPr>
          <p:cNvSpPr txBox="1"/>
          <p:nvPr/>
        </p:nvSpPr>
        <p:spPr>
          <a:xfrm>
            <a:off x="795748" y="4737796"/>
            <a:ext cx="7429500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A chave desse tópico é frisar o relacionamento de José com Deus, o que de fato era o diferencial em sua vida.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04D5FB0-5A5B-4208-872B-E750B327629B}"/>
              </a:ext>
            </a:extLst>
          </p:cNvPr>
          <p:cNvSpPr txBox="1"/>
          <p:nvPr/>
        </p:nvSpPr>
        <p:spPr>
          <a:xfrm>
            <a:off x="4731203" y="5452728"/>
            <a:ext cx="6273800" cy="73866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 Deus se relacionava com José através de sonhos proféticos, tudo isso sendo fruto do tempo que ele separava para estar com Deus.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3428307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9A36CBD-CA9C-458E-9DB4-487DEC5BA492}"/>
              </a:ext>
            </a:extLst>
          </p:cNvPr>
          <p:cNvSpPr txBox="1"/>
          <p:nvPr/>
        </p:nvSpPr>
        <p:spPr>
          <a:xfrm>
            <a:off x="8458200" y="607392"/>
            <a:ext cx="3161963" cy="1645920"/>
          </a:xfrm>
          <a:prstGeom prst="rect">
            <a:avLst/>
          </a:prstGeom>
          <a:solidFill>
            <a:schemeClr val="accent3"/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sz="2800" dirty="0">
                <a:latin typeface="+mj-lt"/>
              </a:rPr>
              <a:t>3. Aprovado por Deus e promovido por Faraó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6587D01-3156-49F2-BBDC-B02F81DEEC8D}"/>
              </a:ext>
            </a:extLst>
          </p:cNvPr>
          <p:cNvSpPr txBox="1"/>
          <p:nvPr/>
        </p:nvSpPr>
        <p:spPr>
          <a:xfrm>
            <a:off x="2650474" y="1100254"/>
            <a:ext cx="5156200" cy="1447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algn="ctr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r>
              <a:rPr lang="pt-BR" sz="1900" dirty="0"/>
              <a:t>A recompensa da humildade</a:t>
            </a:r>
          </a:p>
          <a:p>
            <a:pPr algn="ctr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r>
              <a:rPr lang="pt-BR" sz="1900" dirty="0"/>
              <a:t>e do temor do Senhor são a riqueza, a honra e a vida.</a:t>
            </a:r>
          </a:p>
          <a:p>
            <a:pPr indent="-182880" algn="ctr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pt-BR" sz="1900" dirty="0"/>
              <a:t>Provérbios 22:4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05F3C8B-C38A-4581-B69A-DEE3B904CFCF}"/>
              </a:ext>
            </a:extLst>
          </p:cNvPr>
          <p:cNvSpPr txBox="1"/>
          <p:nvPr/>
        </p:nvSpPr>
        <p:spPr>
          <a:xfrm>
            <a:off x="8458200" y="2336800"/>
            <a:ext cx="3161963" cy="360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110000"/>
              </a:lnSpc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r>
              <a:rPr lang="pt-br" kern="1200" dirty="0">
                <a:latin typeface="+mn-lt"/>
                <a:ea typeface="+mn-ea"/>
                <a:cs typeface="+mn-cs"/>
              </a:rPr>
              <a:t>José em vários momentos de sua vida poderia ter escolhido agradar às pessoas, podendo tornar a sua trajetória mais aprazível, porém limitada. Para José, o importante era seguir suas convicções e confiar nos sonhos que lhe dera</a:t>
            </a:r>
          </a:p>
        </p:txBody>
      </p:sp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1D44E12-AA0F-4383-B21E-4991A35D36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Aft>
                <a:spcPts val="600"/>
              </a:spcAft>
            </a:pPr>
            <a:fld id="{5D0BF672-AFC3-4C39-AA84-C1113D4307F1}" type="datetime1">
              <a:rPr lang="pt-BR" smtClean="0"/>
              <a:pPr>
                <a:spcAft>
                  <a:spcPts val="600"/>
                </a:spcAft>
              </a:pPr>
              <a:t>04/02/2021</a:t>
            </a:fld>
            <a:endParaRPr lang="en-US"/>
          </a:p>
        </p:txBody>
      </p:sp>
      <p:pic>
        <p:nvPicPr>
          <p:cNvPr id="7" name="Imagem 6" descr="Mulher de negócios em pé">
            <a:extLst>
              <a:ext uri="{FF2B5EF4-FFF2-40B4-BE49-F238E27FC236}">
                <a16:creationId xmlns:a16="http://schemas.microsoft.com/office/drawing/2014/main" id="{4D22E227-961D-4976-97DA-EBA1FCAE73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77" y="278781"/>
            <a:ext cx="18961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891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D9A668C-8AA0-4389-A17C-95F236840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01F5550-97CC-4F3B-A34B-FE39BFD06EF0}" type="datetime1">
              <a:rPr lang="pt-BR" smtClean="0"/>
              <a:t>04/02/2021</a:t>
            </a:fld>
            <a:endParaRPr lang="en-US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23F9D93-EA98-4C75-BBFB-D49153111D58}"/>
              </a:ext>
            </a:extLst>
          </p:cNvPr>
          <p:cNvSpPr txBox="1"/>
          <p:nvPr/>
        </p:nvSpPr>
        <p:spPr>
          <a:xfrm>
            <a:off x="601435" y="4189214"/>
            <a:ext cx="9097736" cy="584775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kern="0" dirty="0">
                <a:solidFill>
                  <a:prstClr val="black"/>
                </a:solidFill>
                <a:latin typeface="Century Gothic" panose="020F0302020204030204"/>
              </a:rPr>
              <a:t>3.2 A integridade de um caráter é exaltada</a:t>
            </a:r>
            <a:endParaRPr kumimoji="0" lang="pt-BR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F0302020204030204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83AF2DF-DBA0-4582-83DB-72031A6B6B15}"/>
              </a:ext>
            </a:extLst>
          </p:cNvPr>
          <p:cNvSpPr txBox="1"/>
          <p:nvPr/>
        </p:nvSpPr>
        <p:spPr>
          <a:xfrm>
            <a:off x="965199" y="1877315"/>
            <a:ext cx="6892471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Ao analisarmos a vida de José, percebemos que enquanto os irmãos de José tinham a fama de ser maus pastores, péssimos filhos e </a:t>
            </a:r>
            <a:r>
              <a:rPr lang="pt-BR" dirty="0" err="1"/>
              <a:t>etc</a:t>
            </a:r>
            <a:r>
              <a:rPr lang="pt-BR" dirty="0"/>
              <a:t>, José era totalmente oposto. Sendo assim, José é um forte exemplo e uma fonte de inspiração para aqueles que querem viver na contramão do mundo.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2618F34-202B-4B54-B8A6-DA5B44D19AB1}"/>
              </a:ext>
            </a:extLst>
          </p:cNvPr>
          <p:cNvSpPr txBox="1"/>
          <p:nvPr/>
        </p:nvSpPr>
        <p:spPr>
          <a:xfrm>
            <a:off x="601435" y="921918"/>
            <a:ext cx="9097736" cy="584775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kern="0" dirty="0">
                <a:solidFill>
                  <a:prstClr val="black"/>
                </a:solidFill>
                <a:latin typeface="Century Gothic" panose="020F0302020204030204"/>
              </a:rPr>
              <a:t>3.1 Ser íntegro é andar na contramão</a:t>
            </a:r>
            <a:endParaRPr kumimoji="0" lang="pt-BR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F0302020204030204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60EB128E-DAA3-436E-A183-B5B634C9D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6500" y="1877315"/>
            <a:ext cx="3111500" cy="233362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6F48FC8A-7A49-4EFF-A4B0-76DFB78EAC6A}"/>
              </a:ext>
            </a:extLst>
          </p:cNvPr>
          <p:cNvSpPr txBox="1"/>
          <p:nvPr/>
        </p:nvSpPr>
        <p:spPr>
          <a:xfrm>
            <a:off x="502161" y="4972351"/>
            <a:ext cx="1118767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t-BR" dirty="0"/>
              <a:t>O discurso de Faraó diante das palavras de José revela a qualidade de seu caráter: “Onde acharíamos varão como este?” (</a:t>
            </a:r>
            <a:r>
              <a:rPr lang="pt-BR" dirty="0" err="1"/>
              <a:t>Gn</a:t>
            </a:r>
            <a:r>
              <a:rPr lang="pt-BR" dirty="0"/>
              <a:t> 41.38)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780B0E1-0368-46F5-A710-B9C76B65DCC2}"/>
              </a:ext>
            </a:extLst>
          </p:cNvPr>
          <p:cNvSpPr txBox="1"/>
          <p:nvPr/>
        </p:nvSpPr>
        <p:spPr>
          <a:xfrm rot="10800000" flipV="1">
            <a:off x="2232854" y="5563971"/>
            <a:ext cx="7945657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Aprendemos que, por vezes, é necessário passarmos por circunstâncias adversas na vida para um bom e adequado firmamento de nossas estruturas. Baseados nisto não podemos negligenciar as etapas processuais de Deus em nossa vida. O sábio Salomão diz que aquele que toma posse de uma herança apressadamente seu fim não será bendito. (Pv20.21)</a:t>
            </a:r>
          </a:p>
        </p:txBody>
      </p:sp>
    </p:spTree>
    <p:extLst>
      <p:ext uri="{BB962C8B-B14F-4D97-AF65-F5344CB8AC3E}">
        <p14:creationId xmlns:p14="http://schemas.microsoft.com/office/powerpoint/2010/main" val="2912744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D6309531-94CD-4CF6-AACE-80EC085E0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FAF9CB9-56DC-40D8-ACCA-8458D9A9F8FC}"/>
              </a:ext>
            </a:extLst>
          </p:cNvPr>
          <p:cNvSpPr txBox="1"/>
          <p:nvPr/>
        </p:nvSpPr>
        <p:spPr>
          <a:xfrm>
            <a:off x="5146159" y="685800"/>
            <a:ext cx="6238688" cy="13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i="1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CONCLUSÃO</a:t>
            </a:r>
          </a:p>
        </p:txBody>
      </p:sp>
      <p:pic>
        <p:nvPicPr>
          <p:cNvPr id="6" name="Imagem 5" descr="Dois caminhantes ajudando um ao outro a subir em uma rocha">
            <a:extLst>
              <a:ext uri="{FF2B5EF4-FFF2-40B4-BE49-F238E27FC236}">
                <a16:creationId xmlns:a16="http://schemas.microsoft.com/office/drawing/2014/main" id="{3B755148-146F-4C24-B7B4-66A89AE787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1" r="40896" b="2"/>
          <a:stretch/>
        </p:blipFill>
        <p:spPr>
          <a:xfrm>
            <a:off x="20" y="-7444"/>
            <a:ext cx="4966427" cy="6874330"/>
          </a:xfrm>
          <a:custGeom>
            <a:avLst/>
            <a:gdLst/>
            <a:ahLst/>
            <a:cxnLst/>
            <a:rect l="l" t="t" r="r" b="b"/>
            <a:pathLst>
              <a:path w="4966447" h="6874330">
                <a:moveTo>
                  <a:pt x="0" y="0"/>
                </a:moveTo>
                <a:lnTo>
                  <a:pt x="4966447" y="0"/>
                </a:lnTo>
                <a:lnTo>
                  <a:pt x="3355712" y="6874330"/>
                </a:lnTo>
                <a:lnTo>
                  <a:pt x="0" y="6874330"/>
                </a:lnTo>
                <a:close/>
              </a:path>
            </a:pathLst>
          </a:cu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1DE05B67-9D81-4762-91E8-7B8EFF80F6C2}"/>
              </a:ext>
            </a:extLst>
          </p:cNvPr>
          <p:cNvSpPr txBox="1"/>
          <p:nvPr/>
        </p:nvSpPr>
        <p:spPr>
          <a:xfrm>
            <a:off x="5155934" y="2029250"/>
            <a:ext cx="6238687" cy="1127051"/>
          </a:xfrm>
          <a:prstGeom prst="rect">
            <a:avLst/>
          </a:prstGeom>
          <a:solidFill>
            <a:srgbClr val="A1AAC5"/>
          </a:solidFill>
        </p:spPr>
        <p:txBody>
          <a:bodyPr vert="horz" lIns="91440" tIns="45720" rIns="91440" bIns="45720" rtlCol="0">
            <a:normAutofit/>
          </a:bodyPr>
          <a:lstStyle/>
          <a:p>
            <a:pPr algn="ctr">
              <a:spcAft>
                <a:spcPts val="600"/>
              </a:spcAft>
              <a:buSzPct val="80000"/>
            </a:pPr>
            <a:r>
              <a:rPr lang="en-US" dirty="0">
                <a:solidFill>
                  <a:schemeClr val="tx2"/>
                </a:solidFill>
              </a:rPr>
              <a:t>A </a:t>
            </a:r>
            <a:r>
              <a:rPr lang="en-US" dirty="0" err="1">
                <a:solidFill>
                  <a:schemeClr val="tx2"/>
                </a:solidFill>
              </a:rPr>
              <a:t>integridade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cristã</a:t>
            </a:r>
            <a:r>
              <a:rPr lang="en-US" dirty="0">
                <a:solidFill>
                  <a:schemeClr val="tx2"/>
                </a:solidFill>
              </a:rPr>
              <a:t> é algo </a:t>
            </a:r>
            <a:r>
              <a:rPr lang="en-US" dirty="0" err="1">
                <a:solidFill>
                  <a:schemeClr val="tx2"/>
                </a:solidFill>
              </a:rPr>
              <a:t>inegociável</a:t>
            </a:r>
            <a:r>
              <a:rPr lang="en-US" dirty="0">
                <a:solidFill>
                  <a:schemeClr val="tx2"/>
                </a:solidFill>
              </a:rPr>
              <a:t>. É </a:t>
            </a:r>
            <a:r>
              <a:rPr lang="en-US" dirty="0" err="1">
                <a:solidFill>
                  <a:schemeClr val="tx2"/>
                </a:solidFill>
              </a:rPr>
              <a:t>necessário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primar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pelo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desenvolvimento</a:t>
            </a:r>
            <a:r>
              <a:rPr lang="en-US" dirty="0">
                <a:solidFill>
                  <a:schemeClr val="tx2"/>
                </a:solidFill>
              </a:rPr>
              <a:t> do </a:t>
            </a:r>
            <a:r>
              <a:rPr lang="en-US" dirty="0" err="1">
                <a:solidFill>
                  <a:schemeClr val="tx2"/>
                </a:solidFill>
              </a:rPr>
              <a:t>caráter</a:t>
            </a:r>
            <a:r>
              <a:rPr lang="en-US" dirty="0">
                <a:solidFill>
                  <a:schemeClr val="tx2"/>
                </a:solidFill>
              </a:rPr>
              <a:t> de Deus </a:t>
            </a:r>
            <a:r>
              <a:rPr lang="en-US" dirty="0" err="1">
                <a:solidFill>
                  <a:schemeClr val="tx2"/>
                </a:solidFill>
              </a:rPr>
              <a:t>em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nossa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vida</a:t>
            </a:r>
            <a:r>
              <a:rPr lang="en-US" dirty="0">
                <a:solidFill>
                  <a:schemeClr val="tx2"/>
                </a:solidFill>
              </a:rPr>
              <a:t>, para </a:t>
            </a:r>
            <a:r>
              <a:rPr lang="en-US" dirty="0" err="1">
                <a:solidFill>
                  <a:schemeClr val="tx2"/>
                </a:solidFill>
              </a:rPr>
              <a:t>servirmos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aos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seus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propósitos</a:t>
            </a:r>
            <a:r>
              <a:rPr lang="en-US" dirty="0">
                <a:solidFill>
                  <a:schemeClr val="tx2"/>
                </a:solidFill>
              </a:rPr>
              <a:t>.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75BF611-D2A5-4454-8C47-95B0BC422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627455" y="-19394"/>
            <a:ext cx="806149" cy="687739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61A0B090-A44A-414E-8175-DCE6234F3C9A}"/>
              </a:ext>
            </a:extLst>
          </p:cNvPr>
          <p:cNvSpPr txBox="1"/>
          <p:nvPr/>
        </p:nvSpPr>
        <p:spPr>
          <a:xfrm>
            <a:off x="5106115" y="4099980"/>
            <a:ext cx="6338324" cy="646331"/>
          </a:xfrm>
          <a:prstGeom prst="rect">
            <a:avLst/>
          </a:prstGeom>
          <a:solidFill>
            <a:srgbClr val="A1AAC5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BR" dirty="0"/>
              <a:t>EU ENSINEI QUE: As dificuldades enfrentadas no cotidiano são oportunidades para desenvolver uma integridade cristã. </a:t>
            </a:r>
          </a:p>
        </p:txBody>
      </p:sp>
    </p:spTree>
    <p:extLst>
      <p:ext uri="{BB962C8B-B14F-4D97-AF65-F5344CB8AC3E}">
        <p14:creationId xmlns:p14="http://schemas.microsoft.com/office/powerpoint/2010/main" val="71176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Inscrever Se GIFs - Get the best GIF on GIPHY">
            <a:extLst>
              <a:ext uri="{FF2B5EF4-FFF2-40B4-BE49-F238E27FC236}">
                <a16:creationId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442" y="511495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Espaço Reservado para Conteúdo 4" descr="Interface gráfica do usuário, Aplicativo, Teams&#10;&#10;Descrição gerada automaticamente">
            <a:extLst>
              <a:ext uri="{FF2B5EF4-FFF2-40B4-BE49-F238E27FC236}">
                <a16:creationId xmlns:a16="http://schemas.microsoft.com/office/drawing/2014/main" id="{A9F5EA7E-3ABD-4172-921F-317104F28D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342" y="0"/>
            <a:ext cx="4823815" cy="6736398"/>
          </a:xfrm>
        </p:spPr>
      </p:pic>
      <p:pic>
        <p:nvPicPr>
          <p:cNvPr id="7" name="Imagem 6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5E390518-AF89-4EA0-8423-33C96BB4D5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5" y="2094777"/>
            <a:ext cx="3544328" cy="42412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m 5" descr="Forma&#10;&#10;Descrição gerada automaticamente com confiança baixa">
            <a:extLst>
              <a:ext uri="{FF2B5EF4-FFF2-40B4-BE49-F238E27FC236}">
                <a16:creationId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542" y="2318990"/>
            <a:ext cx="4400800" cy="431990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9" name="Imagem 8" descr="Uma imagem contendo chapéu, azul&#10;&#10;Descrição gerada automaticamente">
            <a:extLst>
              <a:ext uri="{FF2B5EF4-FFF2-40B4-BE49-F238E27FC236}">
                <a16:creationId xmlns:a16="http://schemas.microsoft.com/office/drawing/2014/main" id="{44948E2E-8CF8-4250-8652-0C3C0631CD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87" y="903481"/>
            <a:ext cx="953037" cy="119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5906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3921A2-8643-4219-AFE2-5DB656DE0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5685263" cy="43638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Referencias</a:t>
            </a: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bibliográficas</a:t>
            </a: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05BCA3-5917-4D5C-AFBD-EEA47FF51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5777" y="3033131"/>
            <a:ext cx="7214838" cy="2743201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000" dirty="0">
              <a:hlinkClick r:id="" action="ppaction://noaction"/>
            </a:endParaRPr>
          </a:p>
          <a:p>
            <a:r>
              <a:rPr lang="en-US" sz="2000" dirty="0">
                <a:hlinkClick r:id="rId2"/>
              </a:rPr>
              <a:t>http://www.adveracruzfranca.com.br/estudos.php?id=132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28E2678-A873-4737-A7EA-AC6639C7F9EB}"/>
              </a:ext>
            </a:extLst>
          </p:cNvPr>
          <p:cNvSpPr txBox="1"/>
          <p:nvPr/>
        </p:nvSpPr>
        <p:spPr>
          <a:xfrm>
            <a:off x="8451604" y="1412489"/>
            <a:ext cx="3197701" cy="4363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Revista Conectar+ jovens, Editora Betel domincal, 1º trimestre de 2021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3BA32D8-CC17-456C-B02E-3A2B0DFEF6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083" y="5148169"/>
            <a:ext cx="1427239" cy="1256325"/>
          </a:xfrm>
          <a:prstGeom prst="rect">
            <a:avLst/>
          </a:prstGeom>
        </p:spPr>
      </p:pic>
      <p:pic>
        <p:nvPicPr>
          <p:cNvPr id="10" name="Imagem 9" descr="Uma imagem contendo chapéu, azul&#10;&#10;Descrição gerada automaticamente">
            <a:extLst>
              <a:ext uri="{FF2B5EF4-FFF2-40B4-BE49-F238E27FC236}">
                <a16:creationId xmlns:a16="http://schemas.microsoft.com/office/drawing/2014/main" id="{5DE844DA-0711-4D06-920D-E1DDCA7FA7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700" y="3699802"/>
            <a:ext cx="2412065" cy="301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5644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614_TF78438558" id="{EFC388B7-E3E7-46E9-90A0-7401A222EB8A}" vid="{685F28B6-3FA5-49C7-9831-35ED941F70C7}"/>
    </a:ext>
  </a:extLst>
</a:theme>
</file>

<file path=ppt/theme/theme2.xml><?xml version="1.0" encoding="utf-8"?>
<a:theme xmlns:a="http://schemas.openxmlformats.org/drawingml/2006/main" name="AngleLinesVTI">
  <a:themeElements>
    <a:clrScheme name="Custom 34">
      <a:dk1>
        <a:sysClr val="windowText" lastClr="000000"/>
      </a:dk1>
      <a:lt1>
        <a:sysClr val="window" lastClr="FFFFFF"/>
      </a:lt1>
      <a:dk2>
        <a:srgbClr val="001E2E"/>
      </a:dk2>
      <a:lt2>
        <a:srgbClr val="F0ECEC"/>
      </a:lt2>
      <a:accent1>
        <a:srgbClr val="155767"/>
      </a:accent1>
      <a:accent2>
        <a:srgbClr val="BA9CA0"/>
      </a:accent2>
      <a:accent3>
        <a:srgbClr val="A57931"/>
      </a:accent3>
      <a:accent4>
        <a:srgbClr val="0E577C"/>
      </a:accent4>
      <a:accent5>
        <a:srgbClr val="CC846E"/>
      </a:accent5>
      <a:accent6>
        <a:srgbClr val="93767A"/>
      </a:accent6>
      <a:hlink>
        <a:srgbClr val="0563C1"/>
      </a:hlink>
      <a:folHlink>
        <a:srgbClr val="954F72"/>
      </a:folHlink>
    </a:clrScheme>
    <a:fontScheme name="Walbaum Light Univers Light">
      <a:majorFont>
        <a:latin typeface="Walbaum Display Light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gleLinesVTI" id="{BC1FC193-C72F-4761-9899-1105EDF6BAE8}" vid="{64612625-F022-44B7-B9FA-9D26DEDBDC21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{D7102E55-3238-4E46-904D-BCEBB20C2744}tf78438558_win32</Template>
  <TotalTime>159</TotalTime>
  <Words>989</Words>
  <Application>Microsoft Office PowerPoint</Application>
  <PresentationFormat>Widescreen</PresentationFormat>
  <Paragraphs>67</Paragraphs>
  <Slides>14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14</vt:i4>
      </vt:variant>
    </vt:vector>
  </HeadingPairs>
  <TitlesOfParts>
    <vt:vector size="26" baseType="lpstr">
      <vt:lpstr>-apple-system</vt:lpstr>
      <vt:lpstr>Arial</vt:lpstr>
      <vt:lpstr>Calibri</vt:lpstr>
      <vt:lpstr>Century Gothic</vt:lpstr>
      <vt:lpstr>Droid Serif</vt:lpstr>
      <vt:lpstr>Garamond</vt:lpstr>
      <vt:lpstr>Georgia</vt:lpstr>
      <vt:lpstr>Roboto</vt:lpstr>
      <vt:lpstr>Univers Condensed Light</vt:lpstr>
      <vt:lpstr>Walbaum Display Light</vt:lpstr>
      <vt:lpstr>SavonVTI</vt:lpstr>
      <vt:lpstr>AngleLinesVTI</vt:lpstr>
      <vt:lpstr>Lição 6. a integridade inegociável de josé </vt:lpstr>
      <vt:lpstr>Apresentação do PowerPoint</vt:lpstr>
      <vt:lpstr>Apresentação do PowerPoint</vt:lpstr>
      <vt:lpstr>Dinâmica de grupo</vt:lpstr>
      <vt:lpstr>INTRODUÇÃO</vt:lpstr>
      <vt:lpstr>1. O QUE É INTEGRIDADE?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Referencias bibliográficas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integridade inegociável de José</dc:title>
  <dc:creator>Pollyana</dc:creator>
  <cp:lastModifiedBy>Julio César Pereira</cp:lastModifiedBy>
  <cp:revision>15</cp:revision>
  <dcterms:created xsi:type="dcterms:W3CDTF">2021-02-04T02:01:36Z</dcterms:created>
  <dcterms:modified xsi:type="dcterms:W3CDTF">2021-02-04T14:14:26Z</dcterms:modified>
</cp:coreProperties>
</file>