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94" r:id="rId3"/>
    <p:sldId id="257" r:id="rId4"/>
    <p:sldId id="298" r:id="rId5"/>
    <p:sldId id="299" r:id="rId6"/>
    <p:sldId id="258" r:id="rId7"/>
    <p:sldId id="306" r:id="rId8"/>
    <p:sldId id="262" r:id="rId9"/>
    <p:sldId id="308" r:id="rId10"/>
    <p:sldId id="305" r:id="rId11"/>
    <p:sldId id="307" r:id="rId12"/>
    <p:sldId id="309" r:id="rId13"/>
    <p:sldId id="300" r:id="rId14"/>
    <p:sldId id="278" r:id="rId15"/>
    <p:sldId id="301" r:id="rId16"/>
    <p:sldId id="302" r:id="rId17"/>
    <p:sldId id="279" r:id="rId18"/>
    <p:sldId id="285" r:id="rId19"/>
    <p:sldId id="280" r:id="rId20"/>
    <p:sldId id="303" r:id="rId21"/>
    <p:sldId id="295" r:id="rId22"/>
    <p:sldId id="296" r:id="rId23"/>
    <p:sldId id="272" r:id="rId24"/>
    <p:sldId id="288" r:id="rId25"/>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lio César Pereira" initials="JCP" lastIdx="2" clrIdx="0">
    <p:extLst>
      <p:ext uri="{19B8F6BF-5375-455C-9EA6-DF929625EA0E}">
        <p15:presenceInfo xmlns:p15="http://schemas.microsoft.com/office/powerpoint/2012/main" userId="72a51f49704b9e8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5380" autoAdjust="0"/>
  </p:normalViewPr>
  <p:slideViewPr>
    <p:cSldViewPr snapToGrid="0">
      <p:cViewPr varScale="1">
        <p:scale>
          <a:sx n="77" d="100"/>
          <a:sy n="77" d="100"/>
        </p:scale>
        <p:origin x="120"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9B8514-31C8-4F80-BE89-AD2673FEAC94}" type="datetimeFigureOut">
              <a:rPr lang="pt-BR" smtClean="0"/>
              <a:t>04/02/2021</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C7AE96-3074-42CF-A52D-920C24ED0C48}" type="slidenum">
              <a:rPr lang="pt-BR" smtClean="0"/>
              <a:t>‹nº›</a:t>
            </a:fld>
            <a:endParaRPr lang="pt-BR"/>
          </a:p>
        </p:txBody>
      </p:sp>
    </p:spTree>
    <p:extLst>
      <p:ext uri="{BB962C8B-B14F-4D97-AF65-F5344CB8AC3E}">
        <p14:creationId xmlns:p14="http://schemas.microsoft.com/office/powerpoint/2010/main" val="3249980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201D47-B91D-41F5-8B2B-A2566FC90F06}"/>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39ACD1A0-6D86-451E-93CB-E69A04723C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D2320670-AE81-49B2-AFEC-830CC5FFDD33}"/>
              </a:ext>
            </a:extLst>
          </p:cNvPr>
          <p:cNvSpPr>
            <a:spLocks noGrp="1"/>
          </p:cNvSpPr>
          <p:nvPr>
            <p:ph type="dt" sz="half" idx="10"/>
          </p:nvPr>
        </p:nvSpPr>
        <p:spPr/>
        <p:txBody>
          <a:bodyPr/>
          <a:lstStyle/>
          <a:p>
            <a:fld id="{789E057A-2E25-4966-A35C-CE42141439CB}" type="datetimeFigureOut">
              <a:rPr lang="pt-BR" smtClean="0"/>
              <a:t>04/02/2021</a:t>
            </a:fld>
            <a:endParaRPr lang="pt-BR"/>
          </a:p>
        </p:txBody>
      </p:sp>
      <p:sp>
        <p:nvSpPr>
          <p:cNvPr id="5" name="Espaço Reservado para Rodapé 4">
            <a:extLst>
              <a:ext uri="{FF2B5EF4-FFF2-40B4-BE49-F238E27FC236}">
                <a16:creationId xmlns:a16="http://schemas.microsoft.com/office/drawing/2014/main" id="{57EF0127-AA27-4FA5-9175-A9ADBBBA1D0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0B7B1B2-A4A9-4293-AA22-C1D0463B3551}"/>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8502526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58B1FE-5BF9-42AD-92DA-FCB46AFAF97C}"/>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724618A7-2819-4E4E-BF07-87EA972F6516}"/>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8A46ED9-BC48-45C3-AAE5-F8FA793A77FD}"/>
              </a:ext>
            </a:extLst>
          </p:cNvPr>
          <p:cNvSpPr>
            <a:spLocks noGrp="1"/>
          </p:cNvSpPr>
          <p:nvPr>
            <p:ph type="dt" sz="half" idx="10"/>
          </p:nvPr>
        </p:nvSpPr>
        <p:spPr/>
        <p:txBody>
          <a:bodyPr/>
          <a:lstStyle/>
          <a:p>
            <a:fld id="{789E057A-2E25-4966-A35C-CE42141439CB}" type="datetimeFigureOut">
              <a:rPr lang="pt-BR" smtClean="0"/>
              <a:t>04/02/2021</a:t>
            </a:fld>
            <a:endParaRPr lang="pt-BR"/>
          </a:p>
        </p:txBody>
      </p:sp>
      <p:sp>
        <p:nvSpPr>
          <p:cNvPr id="5" name="Espaço Reservado para Rodapé 4">
            <a:extLst>
              <a:ext uri="{FF2B5EF4-FFF2-40B4-BE49-F238E27FC236}">
                <a16:creationId xmlns:a16="http://schemas.microsoft.com/office/drawing/2014/main" id="{9C3F16FE-6D9E-4B75-8E40-C1C43553F00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7A3ABEE-866A-4461-95F6-EC30C2D19200}"/>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272733249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06052B-5854-4A85-B8FA-859073E68D3D}"/>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FC0C06FF-B061-4457-88EA-749D09E5089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022567A-768F-4B22-9C7F-9915D6FD4D84}"/>
              </a:ext>
            </a:extLst>
          </p:cNvPr>
          <p:cNvSpPr>
            <a:spLocks noGrp="1"/>
          </p:cNvSpPr>
          <p:nvPr>
            <p:ph type="dt" sz="half" idx="10"/>
          </p:nvPr>
        </p:nvSpPr>
        <p:spPr/>
        <p:txBody>
          <a:bodyPr/>
          <a:lstStyle/>
          <a:p>
            <a:fld id="{789E057A-2E25-4966-A35C-CE42141439CB}" type="datetimeFigureOut">
              <a:rPr lang="pt-BR" smtClean="0"/>
              <a:t>04/02/2021</a:t>
            </a:fld>
            <a:endParaRPr lang="pt-BR"/>
          </a:p>
        </p:txBody>
      </p:sp>
      <p:sp>
        <p:nvSpPr>
          <p:cNvPr id="5" name="Espaço Reservado para Rodapé 4">
            <a:extLst>
              <a:ext uri="{FF2B5EF4-FFF2-40B4-BE49-F238E27FC236}">
                <a16:creationId xmlns:a16="http://schemas.microsoft.com/office/drawing/2014/main" id="{34AF32E8-CC82-4C90-8645-2906F477F19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C6AAB69-71E1-4336-992F-664AAA8C8C96}"/>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405183801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7B5BC6-9BD5-4636-B430-96733EA4DE77}"/>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B0DCB368-1894-4628-94EF-FFD476EDE1C2}"/>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28FE6F9B-54D4-4290-A237-68A3BE53303F}"/>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F04E5C6B-C52C-4D97-874B-98C9F216A698}"/>
              </a:ext>
            </a:extLst>
          </p:cNvPr>
          <p:cNvSpPr>
            <a:spLocks noGrp="1"/>
          </p:cNvSpPr>
          <p:nvPr>
            <p:ph type="dt" sz="half" idx="10"/>
          </p:nvPr>
        </p:nvSpPr>
        <p:spPr/>
        <p:txBody>
          <a:bodyPr/>
          <a:lstStyle/>
          <a:p>
            <a:fld id="{789E057A-2E25-4966-A35C-CE42141439CB}" type="datetimeFigureOut">
              <a:rPr lang="pt-BR" smtClean="0"/>
              <a:t>04/02/2021</a:t>
            </a:fld>
            <a:endParaRPr lang="pt-BR"/>
          </a:p>
        </p:txBody>
      </p:sp>
      <p:sp>
        <p:nvSpPr>
          <p:cNvPr id="6" name="Espaço Reservado para Rodapé 5">
            <a:extLst>
              <a:ext uri="{FF2B5EF4-FFF2-40B4-BE49-F238E27FC236}">
                <a16:creationId xmlns:a16="http://schemas.microsoft.com/office/drawing/2014/main" id="{5F4B6A72-6537-40F1-9E0B-74F4E97C67D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428ED164-F2C3-4E24-ACC8-0DE3F23F74DA}"/>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347781306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DD4D62-AD59-49E8-8DD0-DCA49DA84D6D}"/>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13EF3541-4592-4169-BC7A-9892BBC495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2B926846-2EC2-4510-A879-251ADEA83B4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3E4AB670-B694-477C-91C2-2EAC8BDE51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E019D1D3-C60F-4DAB-ADFF-09FCC9E1D964}"/>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E4DD493D-1633-414B-9710-F344485DD226}"/>
              </a:ext>
            </a:extLst>
          </p:cNvPr>
          <p:cNvSpPr>
            <a:spLocks noGrp="1"/>
          </p:cNvSpPr>
          <p:nvPr>
            <p:ph type="dt" sz="half" idx="10"/>
          </p:nvPr>
        </p:nvSpPr>
        <p:spPr/>
        <p:txBody>
          <a:bodyPr/>
          <a:lstStyle/>
          <a:p>
            <a:fld id="{789E057A-2E25-4966-A35C-CE42141439CB}" type="datetimeFigureOut">
              <a:rPr lang="pt-BR" smtClean="0"/>
              <a:t>04/02/2021</a:t>
            </a:fld>
            <a:endParaRPr lang="pt-BR"/>
          </a:p>
        </p:txBody>
      </p:sp>
      <p:sp>
        <p:nvSpPr>
          <p:cNvPr id="8" name="Espaço Reservado para Rodapé 7">
            <a:extLst>
              <a:ext uri="{FF2B5EF4-FFF2-40B4-BE49-F238E27FC236}">
                <a16:creationId xmlns:a16="http://schemas.microsoft.com/office/drawing/2014/main" id="{64D586B0-DC5C-431A-8935-699097549B9A}"/>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CF07F2AF-85B6-441E-A202-0E2B4014B6B3}"/>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336666474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CA40C9-F4A9-4021-9678-3B98FB657B4E}"/>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2870B912-60DD-43D7-A77A-E2A9A3AC6951}"/>
              </a:ext>
            </a:extLst>
          </p:cNvPr>
          <p:cNvSpPr>
            <a:spLocks noGrp="1"/>
          </p:cNvSpPr>
          <p:nvPr>
            <p:ph type="dt" sz="half" idx="10"/>
          </p:nvPr>
        </p:nvSpPr>
        <p:spPr/>
        <p:txBody>
          <a:bodyPr/>
          <a:lstStyle/>
          <a:p>
            <a:fld id="{789E057A-2E25-4966-A35C-CE42141439CB}" type="datetimeFigureOut">
              <a:rPr lang="pt-BR" smtClean="0"/>
              <a:t>04/02/2021</a:t>
            </a:fld>
            <a:endParaRPr lang="pt-BR"/>
          </a:p>
        </p:txBody>
      </p:sp>
      <p:sp>
        <p:nvSpPr>
          <p:cNvPr id="4" name="Espaço Reservado para Rodapé 3">
            <a:extLst>
              <a:ext uri="{FF2B5EF4-FFF2-40B4-BE49-F238E27FC236}">
                <a16:creationId xmlns:a16="http://schemas.microsoft.com/office/drawing/2014/main" id="{977A4CBA-20F5-42D4-8235-82CCE7D3712B}"/>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16BDAA8B-755C-4D3F-BF10-325A4A9334A5}"/>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404163747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EE3706A2-3CF4-4A8E-A912-CAA378D389B5}"/>
              </a:ext>
            </a:extLst>
          </p:cNvPr>
          <p:cNvSpPr>
            <a:spLocks noGrp="1"/>
          </p:cNvSpPr>
          <p:nvPr>
            <p:ph type="dt" sz="half" idx="10"/>
          </p:nvPr>
        </p:nvSpPr>
        <p:spPr/>
        <p:txBody>
          <a:bodyPr/>
          <a:lstStyle/>
          <a:p>
            <a:fld id="{789E057A-2E25-4966-A35C-CE42141439CB}" type="datetimeFigureOut">
              <a:rPr lang="pt-BR" smtClean="0"/>
              <a:t>04/02/2021</a:t>
            </a:fld>
            <a:endParaRPr lang="pt-BR"/>
          </a:p>
        </p:txBody>
      </p:sp>
      <p:sp>
        <p:nvSpPr>
          <p:cNvPr id="3" name="Espaço Reservado para Rodapé 2">
            <a:extLst>
              <a:ext uri="{FF2B5EF4-FFF2-40B4-BE49-F238E27FC236}">
                <a16:creationId xmlns:a16="http://schemas.microsoft.com/office/drawing/2014/main" id="{CA1A6751-E785-4C5E-8959-A2912258AE63}"/>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FBCE5471-851F-4247-8684-48F7B5052890}"/>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404535412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AD9EEC-D005-4C4F-A6A0-52671D65ABA6}"/>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B42A2DDC-B4FB-4085-B7DC-F09A88F466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79EBD17E-A1D2-496C-9368-67D429FD0A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69619B70-65C7-42A0-866A-EF334E84BB8F}"/>
              </a:ext>
            </a:extLst>
          </p:cNvPr>
          <p:cNvSpPr>
            <a:spLocks noGrp="1"/>
          </p:cNvSpPr>
          <p:nvPr>
            <p:ph type="dt" sz="half" idx="10"/>
          </p:nvPr>
        </p:nvSpPr>
        <p:spPr/>
        <p:txBody>
          <a:bodyPr/>
          <a:lstStyle/>
          <a:p>
            <a:fld id="{789E057A-2E25-4966-A35C-CE42141439CB}" type="datetimeFigureOut">
              <a:rPr lang="pt-BR" smtClean="0"/>
              <a:t>04/02/2021</a:t>
            </a:fld>
            <a:endParaRPr lang="pt-BR"/>
          </a:p>
        </p:txBody>
      </p:sp>
      <p:sp>
        <p:nvSpPr>
          <p:cNvPr id="6" name="Espaço Reservado para Rodapé 5">
            <a:extLst>
              <a:ext uri="{FF2B5EF4-FFF2-40B4-BE49-F238E27FC236}">
                <a16:creationId xmlns:a16="http://schemas.microsoft.com/office/drawing/2014/main" id="{ACA4DE47-B9F2-4B73-8A99-A57CCF64F1F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222FD2DB-7DA3-489E-AB1B-C0F6D1DB3ED4}"/>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256365827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369035-6DEE-40D7-8659-B57ACC5C3B0A}"/>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110CBA6E-6397-42E3-AF8B-EC7A3CD356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750485DD-5C79-413B-87AD-6CDE0A82B4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68BA8C3-DE28-4863-9BDC-3AEF0CEFC70F}"/>
              </a:ext>
            </a:extLst>
          </p:cNvPr>
          <p:cNvSpPr>
            <a:spLocks noGrp="1"/>
          </p:cNvSpPr>
          <p:nvPr>
            <p:ph type="dt" sz="half" idx="10"/>
          </p:nvPr>
        </p:nvSpPr>
        <p:spPr/>
        <p:txBody>
          <a:bodyPr/>
          <a:lstStyle/>
          <a:p>
            <a:fld id="{789E057A-2E25-4966-A35C-CE42141439CB}" type="datetimeFigureOut">
              <a:rPr lang="pt-BR" smtClean="0"/>
              <a:t>04/02/2021</a:t>
            </a:fld>
            <a:endParaRPr lang="pt-BR"/>
          </a:p>
        </p:txBody>
      </p:sp>
      <p:sp>
        <p:nvSpPr>
          <p:cNvPr id="6" name="Espaço Reservado para Rodapé 5">
            <a:extLst>
              <a:ext uri="{FF2B5EF4-FFF2-40B4-BE49-F238E27FC236}">
                <a16:creationId xmlns:a16="http://schemas.microsoft.com/office/drawing/2014/main" id="{54EE666D-BE25-46E1-8DD3-B1B878966996}"/>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40CA7B3-B051-4AEA-BBC4-077B02099504}"/>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273257681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D28F6C-D4B7-410A-8361-4A1A0A697612}"/>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6585A66E-A87F-45B3-870D-0FC35EA73189}"/>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29E7092-4E98-43EF-AE54-153C54C4C978}"/>
              </a:ext>
            </a:extLst>
          </p:cNvPr>
          <p:cNvSpPr>
            <a:spLocks noGrp="1"/>
          </p:cNvSpPr>
          <p:nvPr>
            <p:ph type="dt" sz="half" idx="10"/>
          </p:nvPr>
        </p:nvSpPr>
        <p:spPr/>
        <p:txBody>
          <a:bodyPr/>
          <a:lstStyle/>
          <a:p>
            <a:fld id="{789E057A-2E25-4966-A35C-CE42141439CB}" type="datetimeFigureOut">
              <a:rPr lang="pt-BR" smtClean="0"/>
              <a:t>04/02/2021</a:t>
            </a:fld>
            <a:endParaRPr lang="pt-BR"/>
          </a:p>
        </p:txBody>
      </p:sp>
      <p:sp>
        <p:nvSpPr>
          <p:cNvPr id="5" name="Espaço Reservado para Rodapé 4">
            <a:extLst>
              <a:ext uri="{FF2B5EF4-FFF2-40B4-BE49-F238E27FC236}">
                <a16:creationId xmlns:a16="http://schemas.microsoft.com/office/drawing/2014/main" id="{4100D057-9AE3-4838-A638-A2EB92354C2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28E0C1A-0A46-4B03-A61D-0640F153E8F8}"/>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401072152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384C4A5-F66D-42C0-94EB-DC56ECA48067}"/>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3831AF7A-2131-4AED-A365-B1D2C925FD83}"/>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313260A-CAD0-4700-9047-4B530A120559}"/>
              </a:ext>
            </a:extLst>
          </p:cNvPr>
          <p:cNvSpPr>
            <a:spLocks noGrp="1"/>
          </p:cNvSpPr>
          <p:nvPr>
            <p:ph type="dt" sz="half" idx="10"/>
          </p:nvPr>
        </p:nvSpPr>
        <p:spPr/>
        <p:txBody>
          <a:bodyPr/>
          <a:lstStyle/>
          <a:p>
            <a:fld id="{789E057A-2E25-4966-A35C-CE42141439CB}" type="datetimeFigureOut">
              <a:rPr lang="pt-BR" smtClean="0"/>
              <a:t>04/02/2021</a:t>
            </a:fld>
            <a:endParaRPr lang="pt-BR"/>
          </a:p>
        </p:txBody>
      </p:sp>
      <p:sp>
        <p:nvSpPr>
          <p:cNvPr id="5" name="Espaço Reservado para Rodapé 4">
            <a:extLst>
              <a:ext uri="{FF2B5EF4-FFF2-40B4-BE49-F238E27FC236}">
                <a16:creationId xmlns:a16="http://schemas.microsoft.com/office/drawing/2014/main" id="{9D386A84-61DC-430C-BCEA-01E2936AB1E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2C1D4FC-4C40-4DD0-BB55-EEB91177989D}"/>
              </a:ext>
            </a:extLst>
          </p:cNvPr>
          <p:cNvSpPr>
            <a:spLocks noGrp="1"/>
          </p:cNvSpPr>
          <p:nvPr>
            <p:ph type="sldNum" sz="quarter" idx="12"/>
          </p:nvPr>
        </p:nvSpPr>
        <p:spPr/>
        <p:txBody>
          <a:bodyPr/>
          <a:lstStyle/>
          <a:p>
            <a:fld id="{07B0BBF6-9B82-42CC-A7E3-7A451A6D12DF}" type="slidenum">
              <a:rPr lang="pt-BR" smtClean="0"/>
              <a:t>‹nº›</a:t>
            </a:fld>
            <a:endParaRPr lang="pt-BR"/>
          </a:p>
        </p:txBody>
      </p:sp>
    </p:spTree>
    <p:extLst>
      <p:ext uri="{BB962C8B-B14F-4D97-AF65-F5344CB8AC3E}">
        <p14:creationId xmlns:p14="http://schemas.microsoft.com/office/powerpoint/2010/main" val="6809232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31EC9B7C-4754-4D32-A47C-C200E1D71E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BF2FA64E-5C14-4EF1-8861-85F37C4118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75B2BF9-D91E-4839-AE7D-03A3F140F5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9E057A-2E25-4966-A35C-CE42141439CB}" type="datetimeFigureOut">
              <a:rPr lang="pt-BR" smtClean="0"/>
              <a:t>04/02/2021</a:t>
            </a:fld>
            <a:endParaRPr lang="pt-BR"/>
          </a:p>
        </p:txBody>
      </p:sp>
      <p:sp>
        <p:nvSpPr>
          <p:cNvPr id="5" name="Espaço Reservado para Rodapé 4">
            <a:extLst>
              <a:ext uri="{FF2B5EF4-FFF2-40B4-BE49-F238E27FC236}">
                <a16:creationId xmlns:a16="http://schemas.microsoft.com/office/drawing/2014/main" id="{919AF049-0888-40FC-84B3-5529A4E4B0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3A1A4824-C195-4E3B-A62D-67C68AC61D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B0BBF6-9B82-42CC-A7E3-7A451A6D12DF}" type="slidenum">
              <a:rPr lang="pt-BR" smtClean="0"/>
              <a:t>‹nº›</a:t>
            </a:fld>
            <a:endParaRPr lang="pt-BR"/>
          </a:p>
        </p:txBody>
      </p:sp>
    </p:spTree>
    <p:extLst>
      <p:ext uri="{BB962C8B-B14F-4D97-AF65-F5344CB8AC3E}">
        <p14:creationId xmlns:p14="http://schemas.microsoft.com/office/powerpoint/2010/main" val="14224160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9NcVX-gOcMI?feature=oembed" TargetMode="Externa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commons.wikimedia.org/wiki/File:US_Navy_090806-N-2420K-006_U.S._Navy_Capt._Jeffery_Landsman,_a_professor_with_the_U.S._Naval_War_College,_discusses_an_oil_spill_scenario_with_students_at_the_Maritime_Center_of_Excellence_(MCE)_course_at_Bandari_College.jpg" TargetMode="External"/><Relationship Id="rId2" Type="http://schemas.openxmlformats.org/officeDocument/2006/relationships/image" Target="../media/image10.jpeg"/><Relationship Id="rId1" Type="http://schemas.openxmlformats.org/officeDocument/2006/relationships/slideLayout" Target="../slideLayouts/slideLayout6.xml"/><Relationship Id="rId4" Type="http://schemas.openxmlformats.org/officeDocument/2006/relationships/hyperlink" Target="https://creativecommons.org/licenses/by-sa/3.0/"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meuslivros.com/livros/moderacao-na-vida/" TargetMode="External"/><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paulopes.com.br/2015/05/evangelicos-compoem-maioria-nos-presidios-mostra-pequisa.html#.YBvm1ehKiM8"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18.jpe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hyperlink" Target="https://creativecommons.org/licenses/by-nc-nd/3.0/" TargetMode="External"/><Relationship Id="rId2" Type="http://schemas.openxmlformats.org/officeDocument/2006/relationships/hyperlink" Target="https://iptubarao.wordpress.com/tag/cordeiro-de-deus/" TargetMode="Externa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hyperlink" Target="https://creativecommons.org/licenses/by-nc-nd/3.0/" TargetMode="External"/><Relationship Id="rId2" Type="http://schemas.openxmlformats.org/officeDocument/2006/relationships/hyperlink" Target="https://iptubarao.wordpress.com/tag/cordeiro-de-deus/" TargetMode="External"/><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apoia.se/apoieoboasemente" TargetMode="External"/><Relationship Id="rId1" Type="http://schemas.openxmlformats.org/officeDocument/2006/relationships/slideLayout" Target="../slideLayouts/slideLayout6.xml"/><Relationship Id="rId5" Type="http://schemas.openxmlformats.org/officeDocument/2006/relationships/image" Target="../media/image28.jpg"/><Relationship Id="rId4" Type="http://schemas.openxmlformats.org/officeDocument/2006/relationships/hyperlink" Target="https://www.youtube.com/channel/UCtqdNP9VJH8tuyVMMTJfm5g/join"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https://juliocesarmedeiros.org/2019/12/14/o-que-as-brigas-dos-pais-podem-causar-na-vida-dos-filhosas/" TargetMode="External"/><Relationship Id="rId2" Type="http://schemas.openxmlformats.org/officeDocument/2006/relationships/hyperlink" Target="https://g.co/kgs/C5omuu" TargetMode="External"/><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hyperlink" Target="https://juliocesarmedeiros.org/2020/12/30/quem-foi-mardoqu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DCB9AD1C-52D5-4648-B823-442724BBEDD9}"/>
              </a:ext>
            </a:extLst>
          </p:cNvPr>
          <p:cNvPicPr>
            <a:picLocks noChangeAspect="1"/>
          </p:cNvPicPr>
          <p:nvPr/>
        </p:nvPicPr>
        <p:blipFill>
          <a:blip r:embed="rId2">
            <a:extLst>
              <a:ext uri="{28A0092B-C50C-407E-A947-70E740481C1C}">
                <a14:useLocalDpi xmlns:a14="http://schemas.microsoft.com/office/drawing/2010/main" val="0"/>
              </a:ext>
            </a:extLst>
          </a:blip>
          <a:srcRect t="703" b="703"/>
          <a:stretch/>
        </p:blipFill>
        <p:spPr>
          <a:xfrm>
            <a:off x="20" y="10"/>
            <a:ext cx="4637226" cy="6857990"/>
          </a:xfrm>
          <a:prstGeom prst="rect">
            <a:avLst/>
          </a:prstGeom>
        </p:spPr>
      </p:pic>
      <p:sp>
        <p:nvSpPr>
          <p:cNvPr id="60" name="Rectangle 59">
            <a:extLst>
              <a:ext uri="{FF2B5EF4-FFF2-40B4-BE49-F238E27FC236}">
                <a16:creationId xmlns:a16="http://schemas.microsoft.com/office/drawing/2014/main" id="{B9951BD9-0868-4CDB-ACD6-9C4209B5E4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7247" y="0"/>
            <a:ext cx="7554754"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1D0145B-D3E0-4CD9-AF10-A2877B4DE7B8}"/>
              </a:ext>
            </a:extLst>
          </p:cNvPr>
          <p:cNvSpPr>
            <a:spLocks noGrp="1"/>
          </p:cNvSpPr>
          <p:nvPr>
            <p:ph type="ctrTitle"/>
          </p:nvPr>
        </p:nvSpPr>
        <p:spPr>
          <a:xfrm>
            <a:off x="4961489" y="646331"/>
            <a:ext cx="6274591" cy="2668850"/>
          </a:xfrm>
        </p:spPr>
        <p:txBody>
          <a:bodyPr>
            <a:normAutofit/>
          </a:bodyPr>
          <a:lstStyle/>
          <a:p>
            <a:pPr algn="l"/>
            <a:r>
              <a:rPr lang="pt-BR" b="1" dirty="0">
                <a:solidFill>
                  <a:schemeClr val="bg1"/>
                </a:solidFill>
              </a:rPr>
              <a:t>LIÇÃO 6. 0 </a:t>
            </a:r>
            <a:r>
              <a:rPr lang="pt-BR" b="1" dirty="0" err="1">
                <a:solidFill>
                  <a:schemeClr val="bg1"/>
                </a:solidFill>
              </a:rPr>
              <a:t>cristao</a:t>
            </a:r>
            <a:r>
              <a:rPr lang="pt-BR" b="1" dirty="0">
                <a:solidFill>
                  <a:schemeClr val="bg1"/>
                </a:solidFill>
              </a:rPr>
              <a:t> e o cuidado de Deus</a:t>
            </a:r>
          </a:p>
        </p:txBody>
      </p:sp>
      <p:sp>
        <p:nvSpPr>
          <p:cNvPr id="13" name="CaixaDeTexto 12">
            <a:extLst>
              <a:ext uri="{FF2B5EF4-FFF2-40B4-BE49-F238E27FC236}">
                <a16:creationId xmlns:a16="http://schemas.microsoft.com/office/drawing/2014/main" id="{1F4FFB9C-B2F2-4E13-B83D-246C58F8BE05}"/>
              </a:ext>
            </a:extLst>
          </p:cNvPr>
          <p:cNvSpPr txBox="1"/>
          <p:nvPr/>
        </p:nvSpPr>
        <p:spPr>
          <a:xfrm>
            <a:off x="7858301" y="4150150"/>
            <a:ext cx="3788627" cy="369332"/>
          </a:xfrm>
          <a:prstGeom prst="rect">
            <a:avLst/>
          </a:prstGeom>
          <a:noFill/>
        </p:spPr>
        <p:txBody>
          <a:bodyPr wrap="square">
            <a:spAutoFit/>
          </a:bodyPr>
          <a:lstStyle/>
          <a:p>
            <a:r>
              <a:rPr lang="pt-BR" b="1" dirty="0">
                <a:solidFill>
                  <a:schemeClr val="bg1"/>
                </a:solidFill>
              </a:rPr>
              <a:t>Comentarista: Bispo Abner Ferreira</a:t>
            </a:r>
          </a:p>
        </p:txBody>
      </p:sp>
      <p:pic>
        <p:nvPicPr>
          <p:cNvPr id="4" name="Imagem 3" descr="Uma imagem contendo Texto&#10;&#10;Descrição gerada automaticamente">
            <a:extLst>
              <a:ext uri="{FF2B5EF4-FFF2-40B4-BE49-F238E27FC236}">
                <a16:creationId xmlns:a16="http://schemas.microsoft.com/office/drawing/2014/main" id="{0D4871D6-919D-4FB6-A19E-3D479BBCE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8677" y="5889908"/>
            <a:ext cx="3645408" cy="682752"/>
          </a:xfrm>
          <a:prstGeom prst="rect">
            <a:avLst/>
          </a:prstGeom>
        </p:spPr>
      </p:pic>
      <p:sp>
        <p:nvSpPr>
          <p:cNvPr id="3" name="CaixaDeTexto 2">
            <a:extLst>
              <a:ext uri="{FF2B5EF4-FFF2-40B4-BE49-F238E27FC236}">
                <a16:creationId xmlns:a16="http://schemas.microsoft.com/office/drawing/2014/main" id="{BB8C9324-9367-495D-B185-AE28D9E84060}"/>
              </a:ext>
            </a:extLst>
          </p:cNvPr>
          <p:cNvSpPr txBox="1"/>
          <p:nvPr/>
        </p:nvSpPr>
        <p:spPr>
          <a:xfrm>
            <a:off x="7270596" y="3429000"/>
            <a:ext cx="4761570" cy="646331"/>
          </a:xfrm>
          <a:prstGeom prst="rect">
            <a:avLst/>
          </a:prstGeom>
          <a:noFill/>
        </p:spPr>
        <p:txBody>
          <a:bodyPr wrap="square" rtlCol="0">
            <a:spAutoFit/>
          </a:bodyPr>
          <a:lstStyle/>
          <a:p>
            <a:r>
              <a:rPr lang="pt-BR" sz="3600" dirty="0">
                <a:solidFill>
                  <a:srgbClr val="FFFF00"/>
                </a:solidFill>
              </a:rPr>
              <a:t>1º Trimestre de 2021</a:t>
            </a:r>
          </a:p>
        </p:txBody>
      </p:sp>
    </p:spTree>
    <p:extLst>
      <p:ext uri="{BB962C8B-B14F-4D97-AF65-F5344CB8AC3E}">
        <p14:creationId xmlns:p14="http://schemas.microsoft.com/office/powerpoint/2010/main" val="404726705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4446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255F281-13BC-40F1-BECE-1ABB5DC11B1E}"/>
              </a:ext>
            </a:extLst>
          </p:cNvPr>
          <p:cNvSpPr>
            <a:spLocks noGrp="1"/>
          </p:cNvSpPr>
          <p:nvPr>
            <p:ph type="title"/>
          </p:nvPr>
        </p:nvSpPr>
        <p:spPr>
          <a:xfrm>
            <a:off x="1543329" y="2074362"/>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a:solidFill>
                  <a:srgbClr val="FFFFFF"/>
                </a:solidFill>
                <a:latin typeface="+mj-lt"/>
                <a:ea typeface="+mj-ea"/>
                <a:cs typeface="+mj-cs"/>
              </a:rPr>
              <a:t>Assista a vídeo aula do Pr. Júlio César aqui</a:t>
            </a:r>
          </a:p>
        </p:txBody>
      </p:sp>
      <p:pic>
        <p:nvPicPr>
          <p:cNvPr id="10" name="Imagem 9" descr="Uma imagem contendo Diagrama&#10;&#10;Descrição gerada automaticamente">
            <a:extLst>
              <a:ext uri="{FF2B5EF4-FFF2-40B4-BE49-F238E27FC236}">
                <a16:creationId xmlns:a16="http://schemas.microsoft.com/office/drawing/2014/main" id="{020AF878-1677-4E32-B73C-4614655530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04389" y="142035"/>
            <a:ext cx="1244819" cy="1095750"/>
          </a:xfrm>
          <a:prstGeom prst="rect">
            <a:avLst/>
          </a:prstGeom>
        </p:spPr>
      </p:pic>
      <p:sp>
        <p:nvSpPr>
          <p:cNvPr id="7" name="Seta: para a Direita 6">
            <a:extLst>
              <a:ext uri="{FF2B5EF4-FFF2-40B4-BE49-F238E27FC236}">
                <a16:creationId xmlns:a16="http://schemas.microsoft.com/office/drawing/2014/main" id="{E7BCB586-17DF-4A3A-99CF-4048FCCC9342}"/>
              </a:ext>
            </a:extLst>
          </p:cNvPr>
          <p:cNvSpPr/>
          <p:nvPr/>
        </p:nvSpPr>
        <p:spPr>
          <a:xfrm>
            <a:off x="3227363" y="4284711"/>
            <a:ext cx="2013557" cy="43489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Mídia Online 5" title="Lição 6 O Cristão e o cuidado de Deus EBD Betel dominical 1º tri 2021">
            <a:hlinkClick r:id="" action="ppaction://media"/>
            <a:extLst>
              <a:ext uri="{FF2B5EF4-FFF2-40B4-BE49-F238E27FC236}">
                <a16:creationId xmlns:a16="http://schemas.microsoft.com/office/drawing/2014/main" id="{55DA76E3-7DF0-4D1D-9528-57CDFC3BCEA7}"/>
              </a:ext>
            </a:extLst>
          </p:cNvPr>
          <p:cNvPicPr>
            <a:picLocks noGrp="1" noRot="1" noChangeAspect="1"/>
          </p:cNvPicPr>
          <p:nvPr>
            <p:ph idx="1"/>
            <a:videoFile r:link="rId1"/>
          </p:nvPr>
        </p:nvPicPr>
        <p:blipFill>
          <a:blip r:embed="rId4"/>
          <a:stretch>
            <a:fillRect/>
          </a:stretch>
        </p:blipFill>
        <p:spPr>
          <a:xfrm>
            <a:off x="5164536" y="2431437"/>
            <a:ext cx="5965690" cy="3370843"/>
          </a:xfrm>
          <a:prstGeom prst="rect">
            <a:avLst/>
          </a:prstGeom>
        </p:spPr>
      </p:pic>
    </p:spTree>
    <p:extLst>
      <p:ext uri="{BB962C8B-B14F-4D97-AF65-F5344CB8AC3E}">
        <p14:creationId xmlns:p14="http://schemas.microsoft.com/office/powerpoint/2010/main" val="291579387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ítulo 5">
            <a:extLst>
              <a:ext uri="{FF2B5EF4-FFF2-40B4-BE49-F238E27FC236}">
                <a16:creationId xmlns:a16="http://schemas.microsoft.com/office/drawing/2014/main" id="{ECA55478-60D4-42DA-96A2-C7E1B6E1E2B3}"/>
              </a:ext>
            </a:extLst>
          </p:cNvPr>
          <p:cNvSpPr>
            <a:spLocks noGrp="1"/>
          </p:cNvSpPr>
          <p:nvPr>
            <p:ph type="title"/>
          </p:nvPr>
        </p:nvSpPr>
        <p:spPr>
          <a:xfrm>
            <a:off x="1179226" y="826680"/>
            <a:ext cx="9833548" cy="1325563"/>
          </a:xfrm>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ctr">
            <a:normAutofit/>
          </a:bodyPr>
          <a:lstStyle/>
          <a:p>
            <a:pPr algn="ctr"/>
            <a:r>
              <a:rPr lang="en-US" sz="4000" kern="1200">
                <a:solidFill>
                  <a:srgbClr val="FFFFFF"/>
                </a:solidFill>
                <a:latin typeface="+mj-lt"/>
                <a:ea typeface="+mj-ea"/>
                <a:cs typeface="+mj-cs"/>
              </a:rPr>
              <a:t>Pré-textual</a:t>
            </a:r>
          </a:p>
        </p:txBody>
      </p:sp>
      <p:sp>
        <p:nvSpPr>
          <p:cNvPr id="11" name="CaixaDeTexto 5">
            <a:extLst>
              <a:ext uri="{FF2B5EF4-FFF2-40B4-BE49-F238E27FC236}">
                <a16:creationId xmlns:a16="http://schemas.microsoft.com/office/drawing/2014/main" id="{ADB077D5-155C-48A6-BF68-E9A344639651}"/>
              </a:ext>
            </a:extLst>
          </p:cNvPr>
          <p:cNvSpPr txBox="1"/>
          <p:nvPr/>
        </p:nvSpPr>
        <p:spPr>
          <a:xfrm>
            <a:off x="1274229" y="3835383"/>
            <a:ext cx="9833548" cy="26939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lnSpcReduction="10000"/>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600"/>
              </a:spcAft>
            </a:pPr>
            <a:r>
              <a:rPr lang="pt-BR" sz="3600" b="1" dirty="0">
                <a:solidFill>
                  <a:srgbClr val="000000"/>
                </a:solidFill>
              </a:rPr>
              <a:t>"Porque, se de todo </a:t>
            </a:r>
            <a:r>
              <a:rPr lang="pt-BR" sz="3600" b="1" dirty="0" err="1">
                <a:solidFill>
                  <a:srgbClr val="000000"/>
                </a:solidFill>
              </a:rPr>
              <a:t>to</a:t>
            </a:r>
            <a:r>
              <a:rPr lang="pt-BR" sz="3600" b="1" dirty="0">
                <a:solidFill>
                  <a:srgbClr val="000000"/>
                </a:solidFill>
              </a:rPr>
              <a:t> calares neste tempo,</a:t>
            </a:r>
          </a:p>
          <a:p>
            <a:pPr>
              <a:lnSpc>
                <a:spcPct val="90000"/>
              </a:lnSpc>
              <a:spcAft>
                <a:spcPts val="600"/>
              </a:spcAft>
            </a:pPr>
            <a:r>
              <a:rPr lang="pt-BR" sz="3600" b="1" dirty="0">
                <a:solidFill>
                  <a:srgbClr val="000000"/>
                </a:solidFill>
              </a:rPr>
              <a:t>socorro a livramento de outra parte vira para</a:t>
            </a:r>
          </a:p>
          <a:p>
            <a:pPr>
              <a:lnSpc>
                <a:spcPct val="90000"/>
              </a:lnSpc>
              <a:spcAft>
                <a:spcPts val="600"/>
              </a:spcAft>
            </a:pPr>
            <a:r>
              <a:rPr lang="pt-BR" sz="3600" b="1" dirty="0">
                <a:solidFill>
                  <a:srgbClr val="000000"/>
                </a:solidFill>
              </a:rPr>
              <a:t>os judeus, mas </a:t>
            </a:r>
            <a:r>
              <a:rPr lang="pt-BR" sz="3600" b="1" dirty="0" err="1">
                <a:solidFill>
                  <a:srgbClr val="000000"/>
                </a:solidFill>
              </a:rPr>
              <a:t>to</a:t>
            </a:r>
            <a:r>
              <a:rPr lang="pt-BR" sz="3600" b="1" dirty="0">
                <a:solidFill>
                  <a:srgbClr val="000000"/>
                </a:solidFill>
              </a:rPr>
              <a:t> e a casa de teu pai perecereis;</a:t>
            </a:r>
          </a:p>
          <a:p>
            <a:pPr>
              <a:lnSpc>
                <a:spcPct val="90000"/>
              </a:lnSpc>
              <a:spcAft>
                <a:spcPts val="600"/>
              </a:spcAft>
            </a:pPr>
            <a:r>
              <a:rPr lang="pt-BR" sz="3600" b="1" dirty="0">
                <a:solidFill>
                  <a:srgbClr val="000000"/>
                </a:solidFill>
              </a:rPr>
              <a:t>a quem sabe se para tal tempo como este</a:t>
            </a:r>
          </a:p>
          <a:p>
            <a:pPr>
              <a:lnSpc>
                <a:spcPct val="90000"/>
              </a:lnSpc>
              <a:spcAft>
                <a:spcPts val="600"/>
              </a:spcAft>
            </a:pPr>
            <a:r>
              <a:rPr lang="pt-BR" sz="3600" b="1" dirty="0">
                <a:solidFill>
                  <a:srgbClr val="000000"/>
                </a:solidFill>
              </a:rPr>
              <a:t>chegaste a este reino?" Ester 4.14</a:t>
            </a:r>
          </a:p>
        </p:txBody>
      </p:sp>
      <p:pic>
        <p:nvPicPr>
          <p:cNvPr id="8" name="Imagem 7" descr="Uma imagem contendo Diagrama&#10;&#10;Descrição gerada automaticamente">
            <a:extLst>
              <a:ext uri="{FF2B5EF4-FFF2-40B4-BE49-F238E27FC236}">
                <a16:creationId xmlns:a16="http://schemas.microsoft.com/office/drawing/2014/main" id="{17129C2B-193F-4FC4-8C4A-1E4FAE019F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04389" y="142035"/>
            <a:ext cx="1244819" cy="1095750"/>
          </a:xfrm>
          <a:prstGeom prst="rect">
            <a:avLst/>
          </a:prstGeom>
        </p:spPr>
      </p:pic>
      <p:sp>
        <p:nvSpPr>
          <p:cNvPr id="13" name="Google Shape;3836;p13">
            <a:extLst>
              <a:ext uri="{FF2B5EF4-FFF2-40B4-BE49-F238E27FC236}">
                <a16:creationId xmlns:a16="http://schemas.microsoft.com/office/drawing/2014/main" id="{9771DC4A-140E-4A8E-A527-A1BF09B8D4F8}"/>
              </a:ext>
            </a:extLst>
          </p:cNvPr>
          <p:cNvSpPr txBox="1">
            <a:spLocks/>
          </p:cNvSpPr>
          <p:nvPr/>
        </p:nvSpPr>
        <p:spPr>
          <a:xfrm>
            <a:off x="-1170321" y="2730053"/>
            <a:ext cx="8410595" cy="893517"/>
          </a:xfrm>
          <a:prstGeom prst="rect">
            <a:avLst/>
          </a:prstGeom>
        </p:spPr>
        <p:txBody>
          <a:bodyPr spcFirstLastPara="1" wrap="square" lIns="91425" tIns="91425" rIns="91425" bIns="91425" anchor="t" anchorCtr="0">
            <a:no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0"/>
              </a:spcBef>
              <a:spcAft>
                <a:spcPts val="600"/>
              </a:spcAft>
            </a:pPr>
            <a:r>
              <a:rPr lang="pt-BR" sz="5400" b="1" dirty="0">
                <a:solidFill>
                  <a:srgbClr val="C00000"/>
                </a:solidFill>
                <a:latin typeface="Titillium Web" panose="020B0604020202020204" charset="0"/>
              </a:rPr>
              <a:t>Texto Áureo</a:t>
            </a:r>
          </a:p>
        </p:txBody>
      </p:sp>
    </p:spTree>
    <p:extLst>
      <p:ext uri="{BB962C8B-B14F-4D97-AF65-F5344CB8AC3E}">
        <p14:creationId xmlns:p14="http://schemas.microsoft.com/office/powerpoint/2010/main" val="288640523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Google Shape;3836;p13">
            <a:extLst>
              <a:ext uri="{FF2B5EF4-FFF2-40B4-BE49-F238E27FC236}">
                <a16:creationId xmlns:a16="http://schemas.microsoft.com/office/drawing/2014/main" id="{32314C2D-D4FF-4199-9520-25E461B84649}"/>
              </a:ext>
            </a:extLst>
          </p:cNvPr>
          <p:cNvSpPr txBox="1">
            <a:spLocks noGrp="1"/>
          </p:cNvSpPr>
          <p:nvPr>
            <p:ph type="title"/>
          </p:nvPr>
        </p:nvSpPr>
        <p:spPr>
          <a:xfrm>
            <a:off x="648929" y="629266"/>
            <a:ext cx="3505495" cy="1622321"/>
          </a:xfrm>
          <a:prstGeom prst="rect">
            <a:avLst/>
          </a:prstGeom>
        </p:spPr>
        <p:txBody>
          <a:bodyPr spcFirstLastPara="1" vert="horz" lIns="91440" tIns="45720" rIns="91440" bIns="45720" rtlCol="0" anchor="ctr" anchorCtr="0">
            <a:norm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400" b="1" kern="1200">
                <a:solidFill>
                  <a:schemeClr val="tx1"/>
                </a:solidFill>
                <a:latin typeface="+mj-lt"/>
                <a:ea typeface="+mj-ea"/>
                <a:cs typeface="+mj-cs"/>
              </a:rPr>
              <a:t>Verdade Aplicada</a:t>
            </a:r>
          </a:p>
        </p:txBody>
      </p:sp>
      <p:sp>
        <p:nvSpPr>
          <p:cNvPr id="3" name="CaixaDeTexto 2">
            <a:extLst>
              <a:ext uri="{FF2B5EF4-FFF2-40B4-BE49-F238E27FC236}">
                <a16:creationId xmlns:a16="http://schemas.microsoft.com/office/drawing/2014/main" id="{92CAF52A-FC07-4005-82E9-A41A51E52D11}"/>
              </a:ext>
            </a:extLst>
          </p:cNvPr>
          <p:cNvSpPr txBox="1"/>
          <p:nvPr/>
        </p:nvSpPr>
        <p:spPr>
          <a:xfrm>
            <a:off x="648931" y="2438400"/>
            <a:ext cx="3505494" cy="37854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228600">
              <a:lnSpc>
                <a:spcPct val="90000"/>
              </a:lnSpc>
              <a:spcAft>
                <a:spcPts val="600"/>
              </a:spcAft>
              <a:buFont typeface="Arial" panose="020B0604020202020204" pitchFamily="34" charset="0"/>
              <a:buChar char="•"/>
            </a:pPr>
            <a:r>
              <a:rPr lang="en-US" sz="2000"/>
              <a:t>0 caráter da rainha Ester ensina como</a:t>
            </a:r>
          </a:p>
          <a:p>
            <a:pPr indent="-228600">
              <a:lnSpc>
                <a:spcPct val="90000"/>
              </a:lnSpc>
              <a:spcAft>
                <a:spcPts val="600"/>
              </a:spcAft>
              <a:buFont typeface="Arial" panose="020B0604020202020204" pitchFamily="34" charset="0"/>
              <a:buChar char="•"/>
            </a:pPr>
            <a:r>
              <a:rPr lang="en-US" sz="2000"/>
              <a:t>submeter-se vontade de Deus a apreciar</a:t>
            </a:r>
          </a:p>
          <a:p>
            <a:pPr indent="-228600">
              <a:lnSpc>
                <a:spcPct val="90000"/>
              </a:lnSpc>
              <a:spcAft>
                <a:spcPts val="600"/>
              </a:spcAft>
              <a:buFont typeface="Arial" panose="020B0604020202020204" pitchFamily="34" charset="0"/>
              <a:buChar char="•"/>
            </a:pPr>
            <a:r>
              <a:rPr lang="en-US" sz="2000"/>
              <a:t>Seu cuidado constante.</a:t>
            </a:r>
            <a:endParaRPr lang="en-US" sz="2000" b="1"/>
          </a:p>
        </p:txBody>
      </p:sp>
      <p:sp>
        <p:nvSpPr>
          <p:cNvPr id="71" name="Rectangle 70">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Resultado de imagem para ester coroa">
            <a:extLst>
              <a:ext uri="{FF2B5EF4-FFF2-40B4-BE49-F238E27FC236}">
                <a16:creationId xmlns:a16="http://schemas.microsoft.com/office/drawing/2014/main" id="{F30892D1-E409-4918-851F-869A9F0310E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405862" y="1575275"/>
            <a:ext cx="6019331" cy="3704203"/>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43996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B27BBB-5CA6-4E6A-ABC0-E461BA4EE4CA}"/>
              </a:ext>
            </a:extLst>
          </p:cNvPr>
          <p:cNvSpPr>
            <a:spLocks noGrp="1"/>
          </p:cNvSpPr>
          <p:nvPr>
            <p:ph type="title"/>
          </p:nvPr>
        </p:nvSpPr>
        <p:spPr>
          <a:xfrm>
            <a:off x="648929" y="629266"/>
            <a:ext cx="3505495" cy="1622321"/>
          </a:xfrm>
        </p:spPr>
        <p:txBody>
          <a:bodyPr vert="horz" lIns="91440" tIns="45720" rIns="91440" bIns="45720" rtlCol="0" anchor="ctr">
            <a:normAutofit/>
          </a:bodyPr>
          <a:lstStyle/>
          <a:p>
            <a:pPr marL="6350" marR="635" indent="-6350">
              <a:spcAft>
                <a:spcPts val="0"/>
              </a:spcAft>
            </a:pPr>
            <a:r>
              <a:rPr lang="en-US" kern="1200">
                <a:solidFill>
                  <a:schemeClr val="tx1"/>
                </a:solidFill>
                <a:latin typeface="+mj-lt"/>
                <a:ea typeface="+mj-ea"/>
                <a:cs typeface="+mj-cs"/>
              </a:rPr>
              <a:t>Objetivos da lição: </a:t>
            </a:r>
          </a:p>
        </p:txBody>
      </p:sp>
      <p:sp>
        <p:nvSpPr>
          <p:cNvPr id="4" name="CaixaDeTexto 3">
            <a:extLst>
              <a:ext uri="{FF2B5EF4-FFF2-40B4-BE49-F238E27FC236}">
                <a16:creationId xmlns:a16="http://schemas.microsoft.com/office/drawing/2014/main" id="{6C821855-A4CE-4B75-A7D4-6D6786D07482}"/>
              </a:ext>
            </a:extLst>
          </p:cNvPr>
          <p:cNvSpPr txBox="1"/>
          <p:nvPr/>
        </p:nvSpPr>
        <p:spPr>
          <a:xfrm>
            <a:off x="648931" y="2438400"/>
            <a:ext cx="3505494" cy="3785419"/>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b="0" i="0" u="none" strike="noStrike" baseline="0"/>
              <a:t>1. Compreender que o </a:t>
            </a:r>
            <a:r>
              <a:rPr lang="en-US" sz="2000"/>
              <a:t>amor de Deusé imensurável</a:t>
            </a:r>
            <a:endParaRPr lang="en-US" sz="2000" b="0" i="0" u="none" strike="noStrike" baseline="0"/>
          </a:p>
          <a:p>
            <a:pPr indent="-228600">
              <a:lnSpc>
                <a:spcPct val="90000"/>
              </a:lnSpc>
              <a:spcAft>
                <a:spcPts val="600"/>
              </a:spcAft>
              <a:buFont typeface="Arial" panose="020B0604020202020204" pitchFamily="34" charset="0"/>
              <a:buChar char="•"/>
            </a:pPr>
            <a:r>
              <a:rPr lang="en-US" sz="2000"/>
              <a:t>2. </a:t>
            </a:r>
            <a:r>
              <a:rPr lang="en-US" sz="2000" b="0" i="0" u="none" strike="noStrike" baseline="0"/>
              <a:t>Mostrar que a dor </a:t>
            </a:r>
            <a:r>
              <a:rPr lang="en-US" sz="2000"/>
              <a:t>nos aproxima de Deus. </a:t>
            </a:r>
            <a:endParaRPr lang="en-US" sz="2000" b="0" i="0" u="none" strike="noStrike" baseline="0"/>
          </a:p>
          <a:p>
            <a:pPr indent="-228600">
              <a:lnSpc>
                <a:spcPct val="90000"/>
              </a:lnSpc>
              <a:spcAft>
                <a:spcPts val="600"/>
              </a:spcAft>
              <a:buFont typeface="Arial" panose="020B0604020202020204" pitchFamily="34" charset="0"/>
              <a:buChar char="•"/>
            </a:pPr>
            <a:r>
              <a:rPr lang="en-US" sz="2000" b="0" i="0" u="none" strike="noStrike" baseline="0"/>
              <a:t> 3. Entender que nosso fundaamento Cristo.</a:t>
            </a:r>
            <a:endParaRPr lang="en-US" sz="2000">
              <a:effectLst/>
            </a:endParaRPr>
          </a:p>
        </p:txBody>
      </p:sp>
      <p:sp>
        <p:nvSpPr>
          <p:cNvPr id="71" name="Rectangle 70">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Resultado de imagem para objetivos">
            <a:extLst>
              <a:ext uri="{FF2B5EF4-FFF2-40B4-BE49-F238E27FC236}">
                <a16:creationId xmlns:a16="http://schemas.microsoft.com/office/drawing/2014/main" id="{A761D993-C367-4AAD-82B7-6830852C387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405862" y="2404091"/>
            <a:ext cx="6019331" cy="2046572"/>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757583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ECF9FCD-B812-4805-B18F-25CB27DE4E45}"/>
              </a:ext>
            </a:extLst>
          </p:cNvPr>
          <p:cNvSpPr>
            <a:spLocks noGrp="1"/>
          </p:cNvSpPr>
          <p:nvPr>
            <p:ph type="title"/>
          </p:nvPr>
        </p:nvSpPr>
        <p:spPr>
          <a:xfrm>
            <a:off x="648929" y="629266"/>
            <a:ext cx="3505495" cy="1622321"/>
          </a:xfrm>
        </p:spPr>
        <p:txBody>
          <a:bodyPr vert="horz" lIns="91440" tIns="45720" rIns="91440" bIns="45720" rtlCol="0" anchor="ctr">
            <a:normAutofit/>
          </a:bodyPr>
          <a:lstStyle/>
          <a:p>
            <a:r>
              <a:rPr lang="en-US" b="1" kern="1200">
                <a:solidFill>
                  <a:schemeClr val="tx1"/>
                </a:solidFill>
                <a:effectLst/>
                <a:latin typeface="+mj-lt"/>
                <a:ea typeface="+mj-ea"/>
                <a:cs typeface="+mj-cs"/>
              </a:rPr>
              <a:t>TEXTO BÍBLICO</a:t>
            </a:r>
            <a:endParaRPr lang="en-US" kern="1200">
              <a:solidFill>
                <a:schemeClr val="tx1"/>
              </a:solidFill>
              <a:latin typeface="+mj-lt"/>
              <a:ea typeface="+mj-ea"/>
              <a:cs typeface="+mj-cs"/>
            </a:endParaRPr>
          </a:p>
        </p:txBody>
      </p:sp>
      <p:sp>
        <p:nvSpPr>
          <p:cNvPr id="41" name="CaixaDeTexto 40">
            <a:extLst>
              <a:ext uri="{FF2B5EF4-FFF2-40B4-BE49-F238E27FC236}">
                <a16:creationId xmlns:a16="http://schemas.microsoft.com/office/drawing/2014/main" id="{4A5DA256-BE6F-4715-88F3-165B4289CC17}"/>
              </a:ext>
            </a:extLst>
          </p:cNvPr>
          <p:cNvSpPr txBox="1"/>
          <p:nvPr/>
        </p:nvSpPr>
        <p:spPr>
          <a:xfrm>
            <a:off x="648931" y="2438400"/>
            <a:ext cx="3505494" cy="378541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ormAutofit/>
          </a:bodyPr>
          <a:lstStyle/>
          <a:p>
            <a:pPr indent="-228600">
              <a:lnSpc>
                <a:spcPct val="90000"/>
              </a:lnSpc>
              <a:buFont typeface="Arial" panose="020B0604020202020204" pitchFamily="34" charset="0"/>
              <a:buChar char="•"/>
            </a:pPr>
            <a:r>
              <a:rPr lang="en-US" sz="1100">
                <a:solidFill>
                  <a:schemeClr val="tx1"/>
                </a:solidFill>
              </a:rPr>
              <a:t>Ester 4:1-7</a:t>
            </a:r>
          </a:p>
          <a:p>
            <a:pPr indent="-228600">
              <a:lnSpc>
                <a:spcPct val="90000"/>
              </a:lnSpc>
              <a:buFont typeface="Arial" panose="020B0604020202020204" pitchFamily="34" charset="0"/>
              <a:buChar char="•"/>
            </a:pPr>
            <a:r>
              <a:rPr lang="en-US" sz="1100">
                <a:solidFill>
                  <a:schemeClr val="tx1"/>
                </a:solidFill>
              </a:rPr>
              <a:t>(1)  Quando Mardoqueu soube tudo quanto se havia passado, rasgou as suas vestes, e vestiu-se de saco e de cinza, e saiu pelo meio da cidade, e clamou com grande e amargo clamor;</a:t>
            </a:r>
          </a:p>
          <a:p>
            <a:pPr indent="-228600">
              <a:lnSpc>
                <a:spcPct val="90000"/>
              </a:lnSpc>
              <a:buFont typeface="Arial" panose="020B0604020202020204" pitchFamily="34" charset="0"/>
              <a:buChar char="•"/>
            </a:pPr>
            <a:r>
              <a:rPr lang="en-US" sz="1100">
                <a:solidFill>
                  <a:schemeClr val="tx1"/>
                </a:solidFill>
              </a:rPr>
              <a:t>(2)  E chegou até diante da porta do rei, porque ninguém vestido de saco podia entrar pelas portas do rei.</a:t>
            </a:r>
          </a:p>
          <a:p>
            <a:pPr indent="-228600">
              <a:lnSpc>
                <a:spcPct val="90000"/>
              </a:lnSpc>
              <a:buFont typeface="Arial" panose="020B0604020202020204" pitchFamily="34" charset="0"/>
              <a:buChar char="•"/>
            </a:pPr>
            <a:r>
              <a:rPr lang="en-US" sz="1100">
                <a:solidFill>
                  <a:schemeClr val="tx1"/>
                </a:solidFill>
              </a:rPr>
              <a:t>(3)  E em todas as províncias aonde a palavra do rei e a sua lei chegava, havia entre os judeus grande luto, com jejum, e choro, e lamentação; e muitos estavam deitados em saco e em cinza.</a:t>
            </a:r>
          </a:p>
          <a:p>
            <a:pPr indent="-228600">
              <a:lnSpc>
                <a:spcPct val="90000"/>
              </a:lnSpc>
              <a:buFont typeface="Arial" panose="020B0604020202020204" pitchFamily="34" charset="0"/>
              <a:buChar char="•"/>
            </a:pPr>
            <a:r>
              <a:rPr lang="en-US" sz="1100">
                <a:solidFill>
                  <a:schemeClr val="tx1"/>
                </a:solidFill>
              </a:rPr>
              <a:t>(4)  Então vieram as servas de Ester, e os seus camareiros, e fizeram-na saber, do que a rainha muito se doeu; e mandou roupas para vestir a Mardoqueu, e tirar-lhe o pano de saco; porém ele não as aceitou.</a:t>
            </a:r>
          </a:p>
          <a:p>
            <a:pPr indent="-228600">
              <a:lnSpc>
                <a:spcPct val="90000"/>
              </a:lnSpc>
              <a:buFont typeface="Arial" panose="020B0604020202020204" pitchFamily="34" charset="0"/>
              <a:buChar char="•"/>
            </a:pPr>
            <a:r>
              <a:rPr lang="en-US" sz="1100">
                <a:solidFill>
                  <a:schemeClr val="tx1"/>
                </a:solidFill>
              </a:rPr>
              <a:t>(5)  Então Ester chamou a Hatá (um dos camareiros do rei, que este tinha posto para servi-la), e deu-lhe ordem para ir a Mardoqueu, para saber que era aquilo, e porquê.</a:t>
            </a:r>
          </a:p>
          <a:p>
            <a:pPr indent="-228600">
              <a:lnSpc>
                <a:spcPct val="90000"/>
              </a:lnSpc>
              <a:buFont typeface="Arial" panose="020B0604020202020204" pitchFamily="34" charset="0"/>
              <a:buChar char="•"/>
            </a:pPr>
            <a:r>
              <a:rPr lang="en-US" sz="1100">
                <a:solidFill>
                  <a:schemeClr val="tx1"/>
                </a:solidFill>
              </a:rPr>
              <a:t>(6)  E, saindo Hatá a Mardoqueu, à praça da cidade, que estava diante da porta do rei,</a:t>
            </a:r>
          </a:p>
          <a:p>
            <a:pPr indent="-228600">
              <a:lnSpc>
                <a:spcPct val="90000"/>
              </a:lnSpc>
              <a:buFont typeface="Arial" panose="020B0604020202020204" pitchFamily="34" charset="0"/>
              <a:buChar char="•"/>
            </a:pPr>
            <a:r>
              <a:rPr lang="en-US" sz="1100">
                <a:solidFill>
                  <a:schemeClr val="tx1"/>
                </a:solidFill>
              </a:rPr>
              <a:t>(7)  Mardoqueu lhe fez saber tudo quanto lhe tinha sucedido; como também a soma exata do dinheiro, que Hamã dissera que daria para os tesouros do rei, pelos judeus, para destruí-los.</a:t>
            </a:r>
          </a:p>
          <a:p>
            <a:pPr indent="-228600">
              <a:lnSpc>
                <a:spcPct val="90000"/>
              </a:lnSpc>
              <a:buFont typeface="Arial" panose="020B0604020202020204" pitchFamily="34" charset="0"/>
              <a:buChar char="•"/>
            </a:pPr>
            <a:endParaRPr lang="en-US" sz="1100">
              <a:solidFill>
                <a:schemeClr val="tx1"/>
              </a:solidFill>
            </a:endParaRPr>
          </a:p>
          <a:p>
            <a:pPr indent="-228600">
              <a:lnSpc>
                <a:spcPct val="90000"/>
              </a:lnSpc>
              <a:spcAft>
                <a:spcPts val="600"/>
              </a:spcAft>
              <a:buFont typeface="Arial" panose="020B0604020202020204" pitchFamily="34" charset="0"/>
              <a:buChar char="•"/>
            </a:pPr>
            <a:endParaRPr lang="en-US" sz="1100">
              <a:solidFill>
                <a:schemeClr val="tx1"/>
              </a:solidFill>
            </a:endParaRPr>
          </a:p>
        </p:txBody>
      </p:sp>
      <p:sp>
        <p:nvSpPr>
          <p:cNvPr id="135" name="Rectangle 134">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Resultado de imagem para biblia">
            <a:extLst>
              <a:ext uri="{FF2B5EF4-FFF2-40B4-BE49-F238E27FC236}">
                <a16:creationId xmlns:a16="http://schemas.microsoft.com/office/drawing/2014/main" id="{50815A8C-B542-4453-B99B-4FCD76DC436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405862" y="1734440"/>
            <a:ext cx="6019331" cy="338587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43" name="Imagem 42" descr="Uma imagem contendo Diagrama&#10;&#10;Descrição gerada automaticamente">
            <a:extLst>
              <a:ext uri="{FF2B5EF4-FFF2-40B4-BE49-F238E27FC236}">
                <a16:creationId xmlns:a16="http://schemas.microsoft.com/office/drawing/2014/main" id="{A3351CA6-1FE2-4882-B1F9-83F0ED0715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872" y="97348"/>
            <a:ext cx="1244819" cy="1095750"/>
          </a:xfrm>
          <a:prstGeom prst="rect">
            <a:avLst/>
          </a:prstGeom>
        </p:spPr>
      </p:pic>
    </p:spTree>
    <p:extLst>
      <p:ext uri="{BB962C8B-B14F-4D97-AF65-F5344CB8AC3E}">
        <p14:creationId xmlns:p14="http://schemas.microsoft.com/office/powerpoint/2010/main" val="6207675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842D001-D11E-4690-B628-4D86FD3CA319}"/>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a:t>Introdução</a:t>
            </a:r>
          </a:p>
        </p:txBody>
      </p:sp>
      <p:sp>
        <p:nvSpPr>
          <p:cNvPr id="5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aixaDeTexto 11">
            <a:extLst>
              <a:ext uri="{FF2B5EF4-FFF2-40B4-BE49-F238E27FC236}">
                <a16:creationId xmlns:a16="http://schemas.microsoft.com/office/drawing/2014/main" id="{53B61599-3C20-4020-B54B-9CAC5AE14B9D}"/>
              </a:ext>
            </a:extLst>
          </p:cNvPr>
          <p:cNvSpPr txBox="1"/>
          <p:nvPr/>
        </p:nvSpPr>
        <p:spPr>
          <a:xfrm>
            <a:off x="640080" y="2872899"/>
            <a:ext cx="4243589" cy="3320668"/>
          </a:xfrm>
          <a:prstGeom prst="rect">
            <a:avLst/>
          </a:prstGeom>
        </p:spPr>
        <p:txBody>
          <a:bodyPr vert="horz" lIns="91440" tIns="45720" rIns="91440" bIns="45720" rtlCol="0">
            <a:normAutofit/>
          </a:bodyPr>
          <a:lstStyle/>
          <a:p>
            <a:pPr marL="6350" marR="635" indent="-228600">
              <a:lnSpc>
                <a:spcPct val="90000"/>
              </a:lnSpc>
              <a:spcAft>
                <a:spcPts val="850"/>
              </a:spcAft>
              <a:buFont typeface="Arial" panose="020B0604020202020204" pitchFamily="34" charset="0"/>
              <a:buChar char="•"/>
            </a:pPr>
            <a:r>
              <a:rPr lang="en-US" sz="2200">
                <a:effectLst/>
              </a:rPr>
              <a:t>O tema desta lição é: O cristão e o cuidado de Deus.</a:t>
            </a:r>
          </a:p>
          <a:p>
            <a:pPr marL="6350" indent="-228600">
              <a:lnSpc>
                <a:spcPct val="90000"/>
              </a:lnSpc>
              <a:spcAft>
                <a:spcPts val="850"/>
              </a:spcAft>
              <a:buFont typeface="Arial" panose="020B0604020202020204" pitchFamily="34" charset="0"/>
              <a:buChar char="•"/>
            </a:pPr>
            <a:r>
              <a:rPr lang="en-US" sz="2200">
                <a:effectLst/>
              </a:rPr>
              <a:t> Nesta lição veremos que, muitas vezes, a dor é o agente que nos leva a buscar a Deus. Observaremos ainda que a destruição familiar é um incansável meio que Satanás emprega para roubar a paz no mundo.</a:t>
            </a:r>
          </a:p>
        </p:txBody>
      </p:sp>
      <p:pic>
        <p:nvPicPr>
          <p:cNvPr id="4" name="Imagem 3" descr="Desenho de uma pessoa&#10;&#10;Descrição gerada automaticamente com confiança média">
            <a:extLst>
              <a:ext uri="{FF2B5EF4-FFF2-40B4-BE49-F238E27FC236}">
                <a16:creationId xmlns:a16="http://schemas.microsoft.com/office/drawing/2014/main" id="{2CA6A74D-B102-4FC6-A0CF-CD031C841BA9}"/>
              </a:ext>
            </a:extLst>
          </p:cNvPr>
          <p:cNvPicPr>
            <a:picLocks noChangeAspect="1"/>
          </p:cNvPicPr>
          <p:nvPr/>
        </p:nvPicPr>
        <p:blipFill rotWithShape="1">
          <a:blip r:embed="rId2">
            <a:extLst>
              <a:ext uri="{28A0092B-C50C-407E-A947-70E740481C1C}">
                <a14:useLocalDpi xmlns:a14="http://schemas.microsoft.com/office/drawing/2010/main" val="0"/>
              </a:ext>
            </a:extLst>
          </a:blip>
          <a:srcRect l="19079" r="2450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62608244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Imagem 5">
            <a:extLst>
              <a:ext uri="{FF2B5EF4-FFF2-40B4-BE49-F238E27FC236}">
                <a16:creationId xmlns:a16="http://schemas.microsoft.com/office/drawing/2014/main" id="{BF1D26C9-3CBA-48FC-B6B5-F1F5D0953000}"/>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7248" r="16337" b="9091"/>
          <a:stretch/>
        </p:blipFill>
        <p:spPr>
          <a:xfrm>
            <a:off x="3523488" y="10"/>
            <a:ext cx="8668512" cy="6857990"/>
          </a:xfrm>
          <a:prstGeom prst="rect">
            <a:avLst/>
          </a:prstGeom>
        </p:spPr>
      </p:pic>
      <p:sp>
        <p:nvSpPr>
          <p:cNvPr id="25" name="Rectangle 24">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89B044A8-48A5-419C-B6EA-1B4A5E29102A}"/>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a:t>Subsidio ao professor</a:t>
            </a:r>
          </a:p>
        </p:txBody>
      </p:sp>
      <p:sp>
        <p:nvSpPr>
          <p:cNvPr id="27" name="Rectangle 2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CaixaDeTexto 6">
            <a:extLst>
              <a:ext uri="{FF2B5EF4-FFF2-40B4-BE49-F238E27FC236}">
                <a16:creationId xmlns:a16="http://schemas.microsoft.com/office/drawing/2014/main" id="{91F7B7E1-2E60-4448-B247-AC95FA7648EA}"/>
              </a:ext>
            </a:extLst>
          </p:cNvPr>
          <p:cNvSpPr txBox="1"/>
          <p:nvPr/>
        </p:nvSpPr>
        <p:spPr>
          <a:xfrm>
            <a:off x="9739085" y="6657945"/>
            <a:ext cx="2452915" cy="200055"/>
          </a:xfrm>
          <a:prstGeom prst="rect">
            <a:avLst/>
          </a:prstGeom>
          <a:solidFill>
            <a:srgbClr val="000000"/>
          </a:solidFill>
        </p:spPr>
        <p:txBody>
          <a:bodyPr wrap="none" rtlCol="0">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pt-BR" sz="700" b="0" i="0" u="none" strike="noStrike" kern="1200" cap="none" spc="0" normalizeH="0" baseline="0" noProof="0">
                <a:ln>
                  <a:noFill/>
                </a:ln>
                <a:solidFill>
                  <a:srgbClr val="FFFFFF"/>
                </a:solidFill>
                <a:effectLst/>
                <a:uLnTx/>
                <a:uFillTx/>
                <a:latin typeface="Calibri" panose="020F0502020204030204"/>
                <a:ea typeface="+mn-ea"/>
                <a:cs typeface="+mn-cs"/>
                <a:hlinkClick r:id="rId3" tooltip="http://commons.wikimedia.org/wiki/File:US_Navy_090806-N-2420K-006_U.S._Navy_Capt._Jeffery_Landsman,_a_professor_with_the_U.S._Naval_War_College,_discusses_an_oil_spill_scenario_with_students_at_the_Maritime_Center_of_Excellence_(MCE)_course_at_Bandari_College.jpg">
                  <a:extLst>
                    <a:ext uri="{A12FA001-AC4F-418D-AE19-62706E023703}">
                      <ahyp:hlinkClr xmlns:ahyp="http://schemas.microsoft.com/office/drawing/2018/hyperlinkcolor" val="tx"/>
                    </a:ext>
                  </a:extLst>
                </a:hlinkClick>
              </a:rPr>
              <a:t>Esta Foto</a:t>
            </a:r>
            <a:r>
              <a:rPr kumimoji="0" lang="pt-BR" sz="700" b="0" i="0" u="none" strike="noStrike" kern="1200" cap="none" spc="0" normalizeH="0" baseline="0" noProof="0">
                <a:ln>
                  <a:noFill/>
                </a:ln>
                <a:solidFill>
                  <a:srgbClr val="FFFFFF"/>
                </a:solidFill>
                <a:effectLst/>
                <a:uLnTx/>
                <a:uFillTx/>
                <a:latin typeface="Calibri" panose="020F0502020204030204"/>
                <a:ea typeface="+mn-ea"/>
                <a:cs typeface="+mn-cs"/>
              </a:rPr>
              <a:t> de Autor Desconhecido está licenciado em </a:t>
            </a:r>
            <a:r>
              <a:rPr kumimoji="0" lang="pt-BR" sz="700" b="0" i="0" u="none" strike="noStrike" kern="1200" cap="none" spc="0" normalizeH="0" baseline="0" noProof="0">
                <a:ln>
                  <a:noFill/>
                </a:ln>
                <a:solidFill>
                  <a:srgbClr val="FFFFFF"/>
                </a:solidFill>
                <a:effectLst/>
                <a:uLnTx/>
                <a:uFillTx/>
                <a:latin typeface="Calibri" panose="020F0502020204030204"/>
                <a:ea typeface="+mn-ea"/>
                <a:cs typeface="+mn-cs"/>
                <a:hlinkClick r:id="rId4" tooltip="https://creativecommons.org/licenses/by-sa/3.0/">
                  <a:extLst>
                    <a:ext uri="{A12FA001-AC4F-418D-AE19-62706E023703}">
                      <ahyp:hlinkClr xmlns:ahyp="http://schemas.microsoft.com/office/drawing/2018/hyperlinkcolor" val="tx"/>
                    </a:ext>
                  </a:extLst>
                </a:hlinkClick>
              </a:rPr>
              <a:t>CC BY-SA</a:t>
            </a:r>
            <a:endParaRPr kumimoji="0" lang="pt-BR" sz="7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Retângulo 2">
            <a:extLst>
              <a:ext uri="{FF2B5EF4-FFF2-40B4-BE49-F238E27FC236}">
                <a16:creationId xmlns:a16="http://schemas.microsoft.com/office/drawing/2014/main" id="{82AD18AF-3EC8-4A98-BAFB-C9DE7F23A137}"/>
              </a:ext>
            </a:extLst>
          </p:cNvPr>
          <p:cNvSpPr/>
          <p:nvPr/>
        </p:nvSpPr>
        <p:spPr>
          <a:xfrm>
            <a:off x="255702" y="4676872"/>
            <a:ext cx="6535572" cy="1754326"/>
          </a:xfrm>
          <a:prstGeom prst="rect">
            <a:avLst/>
          </a:prstGeom>
          <a:noFill/>
        </p:spPr>
        <p:txBody>
          <a:bodyPr wrap="none" lIns="91440" tIns="45720" rIns="91440" bIns="45720">
            <a:spAutoFit/>
          </a:bodyPr>
          <a:lstStyle/>
          <a:p>
            <a:pPr algn="ctr"/>
            <a:r>
              <a:rPr lang="pt-BR" sz="5400" b="0" cap="none" spc="0" dirty="0">
                <a:ln w="0"/>
                <a:solidFill>
                  <a:schemeClr val="tx1"/>
                </a:solidFill>
                <a:effectLst>
                  <a:outerShdw blurRad="38100" dist="19050" dir="2700000" algn="tl" rotWithShape="0">
                    <a:schemeClr val="dk1">
                      <a:alpha val="40000"/>
                    </a:schemeClr>
                  </a:outerShdw>
                </a:effectLst>
              </a:rPr>
              <a:t>Conceitos importantes</a:t>
            </a:r>
          </a:p>
          <a:p>
            <a:pPr algn="ctr"/>
            <a:r>
              <a:rPr lang="pt-BR" sz="5400" dirty="0">
                <a:ln w="0"/>
                <a:effectLst>
                  <a:outerShdw blurRad="38100" dist="19050" dir="2700000" algn="tl" rotWithShape="0">
                    <a:schemeClr val="dk1">
                      <a:alpha val="40000"/>
                    </a:schemeClr>
                  </a:outerShdw>
                </a:effectLst>
              </a:rPr>
              <a:t>Da lição</a:t>
            </a:r>
            <a:endParaRPr lang="pt-BR"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70598388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89AA2C-2A25-49AE-86F1-15CD4794C25A}"/>
              </a:ext>
            </a:extLst>
          </p:cNvPr>
          <p:cNvSpPr>
            <a:spLocks noGrp="1"/>
          </p:cNvSpPr>
          <p:nvPr>
            <p:ph type="title"/>
          </p:nvPr>
        </p:nvSpPr>
        <p:spPr>
          <a:xfrm>
            <a:off x="645859" y="640081"/>
            <a:ext cx="3494341" cy="3793488"/>
          </a:xfrm>
          <a:noFill/>
        </p:spPr>
        <p:txBody>
          <a:bodyPr vert="horz" lIns="91440" tIns="45720" rIns="91440" bIns="45720" rtlCol="0" anchor="b">
            <a:normAutofit/>
          </a:bodyPr>
          <a:lstStyle/>
          <a:p>
            <a:r>
              <a:rPr lang="en-US" sz="4600" kern="1200">
                <a:solidFill>
                  <a:schemeClr val="tx1"/>
                </a:solidFill>
                <a:latin typeface="+mj-lt"/>
                <a:ea typeface="+mj-ea"/>
                <a:cs typeface="+mj-cs"/>
              </a:rPr>
              <a:t>No tópico 1. o tema é o equilibrio</a:t>
            </a:r>
          </a:p>
        </p:txBody>
      </p:sp>
      <p:sp>
        <p:nvSpPr>
          <p:cNvPr id="71" name="Rectangle 70">
            <a:extLst>
              <a:ext uri="{FF2B5EF4-FFF2-40B4-BE49-F238E27FC236}">
                <a16:creationId xmlns:a16="http://schemas.microsoft.com/office/drawing/2014/main" id="{71FC7D98-7B8B-402A-90FC-F027482F21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5926" y="0"/>
            <a:ext cx="756607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Rounded Rectangle 28">
            <a:extLst>
              <a:ext uri="{FF2B5EF4-FFF2-40B4-BE49-F238E27FC236}">
                <a16:creationId xmlns:a16="http://schemas.microsoft.com/office/drawing/2014/main" id="{AD7356EA-285B-4E5D-8FEC-104659A4FD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75903" y="640091"/>
            <a:ext cx="6266120"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122" name="Picture 2" descr="Resultado de imagem para o cristão e o equilibrio">
            <a:extLst>
              <a:ext uri="{FF2B5EF4-FFF2-40B4-BE49-F238E27FC236}">
                <a16:creationId xmlns:a16="http://schemas.microsoft.com/office/drawing/2014/main" id="{3D2F017D-B879-4A6D-8B9F-E1C1BE52C12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441735" y="1681941"/>
            <a:ext cx="5934456" cy="3494118"/>
          </a:xfrm>
          <a:prstGeom prst="rect">
            <a:avLst/>
          </a:prstGeom>
          <a:noFill/>
          <a:effectLst/>
          <a:extLst>
            <a:ext uri="{909E8E84-426E-40DD-AFC4-6F175D3DCCD1}">
              <a14:hiddenFill xmlns:a14="http://schemas.microsoft.com/office/drawing/2010/main">
                <a:solidFill>
                  <a:srgbClr val="FFFFFF"/>
                </a:solidFill>
              </a14:hiddenFill>
            </a:ext>
          </a:extLst>
        </p:spPr>
      </p:pic>
      <p:sp>
        <p:nvSpPr>
          <p:cNvPr id="3" name="CaixaDeTexto 2">
            <a:extLst>
              <a:ext uri="{FF2B5EF4-FFF2-40B4-BE49-F238E27FC236}">
                <a16:creationId xmlns:a16="http://schemas.microsoft.com/office/drawing/2014/main" id="{155384B0-C9E1-4B70-A3F0-2E16CA59DD4B}"/>
              </a:ext>
            </a:extLst>
          </p:cNvPr>
          <p:cNvSpPr txBox="1"/>
          <p:nvPr/>
        </p:nvSpPr>
        <p:spPr>
          <a:xfrm>
            <a:off x="510639" y="4845132"/>
            <a:ext cx="3218213" cy="1200329"/>
          </a:xfrm>
          <a:prstGeom prst="rect">
            <a:avLst/>
          </a:prstGeom>
          <a:noFill/>
        </p:spPr>
        <p:txBody>
          <a:bodyPr wrap="square" rtlCol="0">
            <a:spAutoFit/>
          </a:bodyPr>
          <a:lstStyle/>
          <a:p>
            <a:r>
              <a:rPr lang="pt-BR" dirty="0"/>
              <a:t>Veja neste  link ao final sobre moderação e equilíbrio</a:t>
            </a:r>
          </a:p>
          <a:p>
            <a:r>
              <a:rPr lang="pt-BR" dirty="0">
                <a:hlinkClick r:id="rId3"/>
              </a:rPr>
              <a:t>http://meuslivros.com/livros/moderacao-na-vida/</a:t>
            </a:r>
            <a:r>
              <a:rPr lang="pt-BR" dirty="0"/>
              <a:t> </a:t>
            </a:r>
          </a:p>
        </p:txBody>
      </p:sp>
    </p:spTree>
    <p:extLst>
      <p:ext uri="{BB962C8B-B14F-4D97-AF65-F5344CB8AC3E}">
        <p14:creationId xmlns:p14="http://schemas.microsoft.com/office/powerpoint/2010/main" val="359897220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0E72C0E-BA93-4F61-AC85-53B95AC3F8EB}"/>
              </a:ext>
            </a:extLst>
          </p:cNvPr>
          <p:cNvSpPr>
            <a:spLocks noGrp="1"/>
          </p:cNvSpPr>
          <p:nvPr>
            <p:ph type="title"/>
          </p:nvPr>
        </p:nvSpPr>
        <p:spPr>
          <a:xfrm>
            <a:off x="338604" y="3671066"/>
            <a:ext cx="4368602" cy="1956841"/>
          </a:xfrm>
        </p:spPr>
        <p:txBody>
          <a:bodyPr vert="horz" lIns="91440" tIns="45720" rIns="91440" bIns="45720" rtlCol="0" anchor="b">
            <a:normAutofit fontScale="90000"/>
          </a:bodyPr>
          <a:lstStyle/>
          <a:p>
            <a:r>
              <a:rPr lang="en-US" sz="5400" dirty="0"/>
              <a:t>Nesta </a:t>
            </a:r>
            <a:r>
              <a:rPr lang="en-US" sz="5400" dirty="0" err="1"/>
              <a:t>lição</a:t>
            </a:r>
            <a:r>
              <a:rPr lang="en-US" sz="5400" dirty="0"/>
              <a:t> Ester é </a:t>
            </a:r>
            <a:r>
              <a:rPr lang="en-US" sz="5400" dirty="0" err="1"/>
              <a:t>retrada</a:t>
            </a:r>
            <a:r>
              <a:rPr lang="en-US" sz="5400" dirty="0"/>
              <a:t> </a:t>
            </a:r>
            <a:r>
              <a:rPr lang="en-US" sz="5400" dirty="0" err="1"/>
              <a:t>como</a:t>
            </a:r>
            <a:r>
              <a:rPr lang="en-US" sz="5400" dirty="0"/>
              <a:t> </a:t>
            </a:r>
            <a:r>
              <a:rPr lang="en-US" sz="5400" dirty="0" err="1"/>
              <a:t>uma</a:t>
            </a:r>
            <a:r>
              <a:rPr lang="en-US" sz="5400" dirty="0"/>
              <a:t> </a:t>
            </a:r>
            <a:r>
              <a:rPr lang="en-US" sz="5400" dirty="0" err="1"/>
              <a:t>mulher</a:t>
            </a:r>
            <a:r>
              <a:rPr lang="en-US" sz="5400" dirty="0"/>
              <a:t> </a:t>
            </a:r>
            <a:r>
              <a:rPr lang="en-US" sz="5400" dirty="0" err="1"/>
              <a:t>altruísta</a:t>
            </a:r>
            <a:endParaRPr lang="en-US" sz="5400" dirty="0"/>
          </a:p>
        </p:txBody>
      </p:sp>
      <p:sp>
        <p:nvSpPr>
          <p:cNvPr id="2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Resultado de imagem para altruismo">
            <a:extLst>
              <a:ext uri="{FF2B5EF4-FFF2-40B4-BE49-F238E27FC236}">
                <a16:creationId xmlns:a16="http://schemas.microsoft.com/office/drawing/2014/main" id="{98C17184-A76E-4365-A9EA-2469609ABB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4476" y="893353"/>
            <a:ext cx="5290882" cy="2777713"/>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m 3" descr="Mulher de negócios apresentando">
            <a:extLst>
              <a:ext uri="{FF2B5EF4-FFF2-40B4-BE49-F238E27FC236}">
                <a16:creationId xmlns:a16="http://schemas.microsoft.com/office/drawing/2014/main" id="{4EE9948D-4032-4275-9813-3A911A072E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9962" y="2006931"/>
            <a:ext cx="4060054" cy="7428533"/>
          </a:xfrm>
          <a:prstGeom prst="rect">
            <a:avLst/>
          </a:prstGeom>
        </p:spPr>
      </p:pic>
    </p:spTree>
    <p:extLst>
      <p:ext uri="{BB962C8B-B14F-4D97-AF65-F5344CB8AC3E}">
        <p14:creationId xmlns:p14="http://schemas.microsoft.com/office/powerpoint/2010/main" val="240503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E73255-8084-4DF9-BB0B-15EAC92E2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F67EEF5-2E2C-4A01-B7A3-C1D3ABCFBAC6}"/>
              </a:ext>
            </a:extLst>
          </p:cNvPr>
          <p:cNvSpPr>
            <a:spLocks noGrp="1"/>
          </p:cNvSpPr>
          <p:nvPr>
            <p:ph type="title"/>
          </p:nvPr>
        </p:nvSpPr>
        <p:spPr>
          <a:xfrm>
            <a:off x="603938" y="640081"/>
            <a:ext cx="2608655" cy="5257799"/>
          </a:xfrm>
        </p:spPr>
        <p:txBody>
          <a:bodyPr>
            <a:normAutofit/>
          </a:bodyPr>
          <a:lstStyle/>
          <a:p>
            <a:r>
              <a:rPr lang="pt-BR" sz="3600">
                <a:solidFill>
                  <a:srgbClr val="2C2C2C"/>
                </a:solidFill>
              </a:rPr>
              <a:t>Definição de altruísmo</a:t>
            </a:r>
          </a:p>
        </p:txBody>
      </p:sp>
      <p:sp>
        <p:nvSpPr>
          <p:cNvPr id="12" name="Rounded Rectangle 9">
            <a:extLst>
              <a:ext uri="{FF2B5EF4-FFF2-40B4-BE49-F238E27FC236}">
                <a16:creationId xmlns:a16="http://schemas.microsoft.com/office/drawing/2014/main" id="{67048353-8981-459A-9BC6-9711CE462E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0067"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m 4">
            <a:extLst>
              <a:ext uri="{FF2B5EF4-FFF2-40B4-BE49-F238E27FC236}">
                <a16:creationId xmlns:a16="http://schemas.microsoft.com/office/drawing/2014/main" id="{7B5E788A-A1C2-4AE8-9EF5-649E163AF7B0}"/>
              </a:ext>
            </a:extLst>
          </p:cNvPr>
          <p:cNvPicPr>
            <a:picLocks noChangeAspect="1"/>
          </p:cNvPicPr>
          <p:nvPr/>
        </p:nvPicPr>
        <p:blipFill rotWithShape="1">
          <a:blip r:embed="rId2"/>
          <a:srcRect t="745" r="3" b="3"/>
          <a:stretch/>
        </p:blipFill>
        <p:spPr>
          <a:xfrm>
            <a:off x="4062964" y="942538"/>
            <a:ext cx="7163222" cy="4808332"/>
          </a:xfrm>
          <a:prstGeom prst="rect">
            <a:avLst/>
          </a:prstGeom>
          <a:effectLst/>
        </p:spPr>
      </p:pic>
    </p:spTree>
    <p:extLst>
      <p:ext uri="{BB962C8B-B14F-4D97-AF65-F5344CB8AC3E}">
        <p14:creationId xmlns:p14="http://schemas.microsoft.com/office/powerpoint/2010/main" val="50754448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94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037D1CF-FAE3-4157-8E48-792BE2811AB4}"/>
              </a:ext>
            </a:extLst>
          </p:cNvPr>
          <p:cNvSpPr>
            <a:spLocks noGrp="1"/>
          </p:cNvSpPr>
          <p:nvPr>
            <p:ph type="title"/>
          </p:nvPr>
        </p:nvSpPr>
        <p:spPr>
          <a:xfrm>
            <a:off x="9093496" y="618681"/>
            <a:ext cx="2613872" cy="4794567"/>
          </a:xfrm>
        </p:spPr>
        <p:txBody>
          <a:bodyPr>
            <a:normAutofit fontScale="90000"/>
          </a:bodyPr>
          <a:lstStyle/>
          <a:p>
            <a:r>
              <a:rPr lang="pt-BR" sz="2000" dirty="0">
                <a:solidFill>
                  <a:srgbClr val="FFFFFF"/>
                </a:solidFill>
              </a:rPr>
              <a:t>Na vídeo aula é falado sobre os ataques que a família tem sofrido ( Tópico 3) e o problema do aumento da população carcerária formada por evangélicos, leia esta matéria aqui e se informe mais sobre o assunto. </a:t>
            </a:r>
            <a:r>
              <a:rPr lang="pt-BR" sz="2000" dirty="0">
                <a:solidFill>
                  <a:srgbClr val="FFFFFF"/>
                </a:solidFill>
                <a:hlinkClick r:id="rId2"/>
              </a:rPr>
              <a:t>https://www.paulopes.com.br/2015/05/evangelicos-compoem-maioria-nos-presidios-mostra-pequisa.html#.YBvm1ehKiM8</a:t>
            </a:r>
            <a:r>
              <a:rPr lang="pt-BR" sz="2000" dirty="0">
                <a:solidFill>
                  <a:srgbClr val="FFFFFF"/>
                </a:solidFill>
              </a:rPr>
              <a:t> </a:t>
            </a:r>
          </a:p>
        </p:txBody>
      </p:sp>
      <p:sp>
        <p:nvSpPr>
          <p:cNvPr id="11"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m 3" descr="Pessoas dentro de gaiola&#10;&#10;Descrição gerada automaticamente com confiança baixa">
            <a:extLst>
              <a:ext uri="{FF2B5EF4-FFF2-40B4-BE49-F238E27FC236}">
                <a16:creationId xmlns:a16="http://schemas.microsoft.com/office/drawing/2014/main" id="{BCCCC375-5049-4655-BE7A-02A22FC66921}"/>
              </a:ext>
            </a:extLst>
          </p:cNvPr>
          <p:cNvPicPr>
            <a:picLocks noChangeAspect="1"/>
          </p:cNvPicPr>
          <p:nvPr/>
        </p:nvPicPr>
        <p:blipFill rotWithShape="1">
          <a:blip r:embed="rId3">
            <a:extLst>
              <a:ext uri="{28A0092B-C50C-407E-A947-70E740481C1C}">
                <a14:useLocalDpi xmlns:a14="http://schemas.microsoft.com/office/drawing/2010/main" val="0"/>
              </a:ext>
            </a:extLst>
          </a:blip>
          <a:srcRect l="559" r="1" b="1"/>
          <a:stretch/>
        </p:blipFill>
        <p:spPr>
          <a:xfrm>
            <a:off x="976251" y="942538"/>
            <a:ext cx="7163222" cy="4808332"/>
          </a:xfrm>
          <a:prstGeom prst="rect">
            <a:avLst/>
          </a:prstGeom>
          <a:effectLst/>
        </p:spPr>
      </p:pic>
    </p:spTree>
    <p:extLst>
      <p:ext uri="{BB962C8B-B14F-4D97-AF65-F5344CB8AC3E}">
        <p14:creationId xmlns:p14="http://schemas.microsoft.com/office/powerpoint/2010/main" val="138003904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842D001-D11E-4690-B628-4D86FD3CA319}"/>
              </a:ext>
            </a:extLst>
          </p:cNvPr>
          <p:cNvSpPr>
            <a:spLocks noGrp="1"/>
          </p:cNvSpPr>
          <p:nvPr>
            <p:ph type="title"/>
          </p:nvPr>
        </p:nvSpPr>
        <p:spPr>
          <a:xfrm>
            <a:off x="841248" y="548640"/>
            <a:ext cx="3600860" cy="5431536"/>
          </a:xfrm>
        </p:spPr>
        <p:txBody>
          <a:bodyPr vert="horz" lIns="91440" tIns="45720" rIns="91440" bIns="45720" rtlCol="0" anchor="ctr">
            <a:normAutofit/>
          </a:bodyPr>
          <a:lstStyle/>
          <a:p>
            <a:r>
              <a:rPr lang="en-US" sz="5400" kern="1200">
                <a:solidFill>
                  <a:schemeClr val="tx1"/>
                </a:solidFill>
                <a:latin typeface="+mj-lt"/>
                <a:ea typeface="+mj-ea"/>
                <a:cs typeface="+mj-cs"/>
              </a:rPr>
              <a:t>Introdução</a:t>
            </a:r>
          </a:p>
        </p:txBody>
      </p:sp>
      <p:sp>
        <p:nvSpPr>
          <p:cNvPr id="39"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aixaDeTexto 11">
            <a:extLst>
              <a:ext uri="{FF2B5EF4-FFF2-40B4-BE49-F238E27FC236}">
                <a16:creationId xmlns:a16="http://schemas.microsoft.com/office/drawing/2014/main" id="{217FB249-42DD-4CD8-996A-847A4E292135}"/>
              </a:ext>
            </a:extLst>
          </p:cNvPr>
          <p:cNvSpPr txBox="1"/>
          <p:nvPr/>
        </p:nvSpPr>
        <p:spPr>
          <a:xfrm>
            <a:off x="5126418" y="552091"/>
            <a:ext cx="6224335" cy="5431536"/>
          </a:xfrm>
          <a:prstGeom prst="rect">
            <a:avLst/>
          </a:prstGeom>
        </p:spPr>
        <p:txBody>
          <a:bodyPr vert="horz" lIns="91440" tIns="45720" rIns="91440" bIns="45720" rtlCol="0" anchor="ctr">
            <a:normAutofit/>
          </a:bodyPr>
          <a:lstStyle/>
          <a:p>
            <a:pPr marL="6350" marR="635" indent="-228600">
              <a:lnSpc>
                <a:spcPct val="90000"/>
              </a:lnSpc>
              <a:spcAft>
                <a:spcPts val="850"/>
              </a:spcAft>
              <a:buFont typeface="Arial" panose="020B0604020202020204" pitchFamily="34" charset="0"/>
              <a:buChar char="•"/>
            </a:pPr>
            <a:r>
              <a:rPr lang="en-US" sz="2200">
                <a:effectLst/>
              </a:rPr>
              <a:t>O tema desta lição é: O bem contra o mal: conflitos na caminhada.</a:t>
            </a:r>
          </a:p>
          <a:p>
            <a:pPr marL="6350" indent="-228600">
              <a:lnSpc>
                <a:spcPct val="90000"/>
              </a:lnSpc>
              <a:spcAft>
                <a:spcPts val="850"/>
              </a:spcAft>
              <a:buFont typeface="Arial" panose="020B0604020202020204" pitchFamily="34" charset="0"/>
              <a:buChar char="•"/>
            </a:pPr>
            <a:r>
              <a:rPr lang="en-US" sz="2200">
                <a:effectLst/>
              </a:rPr>
              <a:t> O livro de Ester narra um enfrentamento: Hamã, um homem mau, acusa injustamente, persegue, mente e difama Mardoqueu e o seu povo. Entretanto, veremos mais uma vez que o bem sempre triunfa sobre o mal.</a:t>
            </a:r>
          </a:p>
        </p:txBody>
      </p:sp>
    </p:spTree>
    <p:extLst>
      <p:ext uri="{BB962C8B-B14F-4D97-AF65-F5344CB8AC3E}">
        <p14:creationId xmlns:p14="http://schemas.microsoft.com/office/powerpoint/2010/main" val="279426364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E5B338-3888-4E0D-9002-D084352929EC}"/>
              </a:ext>
            </a:extLst>
          </p:cNvPr>
          <p:cNvSpPr>
            <a:spLocks noGrp="1"/>
          </p:cNvSpPr>
          <p:nvPr>
            <p:ph type="title"/>
          </p:nvPr>
        </p:nvSpPr>
        <p:spPr>
          <a:xfrm>
            <a:off x="648929" y="629266"/>
            <a:ext cx="3505495" cy="1622321"/>
          </a:xfrm>
        </p:spPr>
        <p:txBody>
          <a:bodyPr vert="horz" lIns="91440" tIns="45720" rIns="91440" bIns="45720" rtlCol="0" anchor="ctr">
            <a:normAutofit/>
          </a:bodyPr>
          <a:lstStyle/>
          <a:p>
            <a:r>
              <a:rPr lang="en-US" sz="3700" b="0" i="0" u="none" strike="noStrike" kern="1200" baseline="0">
                <a:solidFill>
                  <a:schemeClr val="tx1"/>
                </a:solidFill>
                <a:latin typeface="+mj-lt"/>
                <a:ea typeface="+mj-ea"/>
                <a:cs typeface="+mj-cs"/>
              </a:rPr>
              <a:t>1. </a:t>
            </a:r>
            <a:r>
              <a:rPr lang="en-US" sz="3700" kern="1200">
                <a:solidFill>
                  <a:schemeClr val="tx1"/>
                </a:solidFill>
                <a:latin typeface="+mj-lt"/>
                <a:ea typeface="+mj-ea"/>
                <a:cs typeface="+mj-cs"/>
              </a:rPr>
              <a:t>C</a:t>
            </a:r>
            <a:r>
              <a:rPr lang="en-US" sz="3700" b="0" i="0" u="none" strike="noStrike" kern="1200" baseline="0">
                <a:solidFill>
                  <a:schemeClr val="tx1"/>
                </a:solidFill>
                <a:latin typeface="+mj-lt"/>
                <a:ea typeface="+mj-ea"/>
                <a:cs typeface="+mj-cs"/>
              </a:rPr>
              <a:t>ristão e o seu ponto de</a:t>
            </a:r>
            <a:br>
              <a:rPr lang="en-US" sz="3700" b="0" i="0" u="none" strike="noStrike" kern="1200" baseline="0">
                <a:solidFill>
                  <a:schemeClr val="tx1"/>
                </a:solidFill>
                <a:latin typeface="+mj-lt"/>
                <a:ea typeface="+mj-ea"/>
                <a:cs typeface="+mj-cs"/>
              </a:rPr>
            </a:br>
            <a:r>
              <a:rPr lang="en-US" sz="3700" b="0" i="0" u="none" strike="noStrike" kern="1200" baseline="0">
                <a:solidFill>
                  <a:schemeClr val="tx1"/>
                </a:solidFill>
                <a:latin typeface="+mj-lt"/>
                <a:ea typeface="+mj-ea"/>
                <a:cs typeface="+mj-cs"/>
              </a:rPr>
              <a:t>equilíbrio</a:t>
            </a:r>
            <a:endParaRPr lang="en-US" sz="3700" kern="1200">
              <a:solidFill>
                <a:schemeClr val="tx1"/>
              </a:solidFill>
              <a:latin typeface="+mj-lt"/>
              <a:ea typeface="+mj-ea"/>
              <a:cs typeface="+mj-cs"/>
            </a:endParaRPr>
          </a:p>
        </p:txBody>
      </p:sp>
      <p:sp>
        <p:nvSpPr>
          <p:cNvPr id="4" name="CaixaDeTexto 3">
            <a:extLst>
              <a:ext uri="{FF2B5EF4-FFF2-40B4-BE49-F238E27FC236}">
                <a16:creationId xmlns:a16="http://schemas.microsoft.com/office/drawing/2014/main" id="{1152E11A-8751-4568-8A62-C936FD22A7DB}"/>
              </a:ext>
            </a:extLst>
          </p:cNvPr>
          <p:cNvSpPr txBox="1"/>
          <p:nvPr/>
        </p:nvSpPr>
        <p:spPr>
          <a:xfrm>
            <a:off x="648931" y="2438400"/>
            <a:ext cx="3505494" cy="378541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900">
                <a:solidFill>
                  <a:schemeClr val="tx1"/>
                </a:solidFill>
              </a:rPr>
              <a:t>Muitos de nós quando passamos por situações difíceis ficamos sem atitude, sem saber o que fazer. O abatimento traz perturbação na alma. O Senhor Jesus também passou por momentos de muita tristeza (Mt.26.38). Por isso, devemos sempre pedir ao Senhor “Refrigera a minha alma...” (Sl.23.3). O ponto de equilíbrio do cristão para superar a adversidade é agir com quietude e confiança em Deus</a:t>
            </a:r>
          </a:p>
        </p:txBody>
      </p:sp>
      <p:sp>
        <p:nvSpPr>
          <p:cNvPr id="27" name="Rectangle 26">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Resultado de imagem para o cristão e o equilibrio">
            <a:extLst>
              <a:ext uri="{FF2B5EF4-FFF2-40B4-BE49-F238E27FC236}">
                <a16:creationId xmlns:a16="http://schemas.microsoft.com/office/drawing/2014/main" id="{DDD9F3E1-7BC0-4469-8BD4-590B8023B92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405862" y="1655331"/>
            <a:ext cx="6019331" cy="3544092"/>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7" name="Imagem 6" descr="Uma imagem contendo Diagrama&#10;&#10;Descrição gerada automaticamente">
            <a:extLst>
              <a:ext uri="{FF2B5EF4-FFF2-40B4-BE49-F238E27FC236}">
                <a16:creationId xmlns:a16="http://schemas.microsoft.com/office/drawing/2014/main" id="{E486882B-0DEB-4A2C-B2CD-55FEE542C6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04389" y="142035"/>
            <a:ext cx="1244819" cy="1095750"/>
          </a:xfrm>
          <a:prstGeom prst="rect">
            <a:avLst/>
          </a:prstGeom>
        </p:spPr>
      </p:pic>
    </p:spTree>
    <p:extLst>
      <p:ext uri="{BB962C8B-B14F-4D97-AF65-F5344CB8AC3E}">
        <p14:creationId xmlns:p14="http://schemas.microsoft.com/office/powerpoint/2010/main" val="371085908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descr="Uma imagem contendo Diagrama&#10;&#10;Descrição gerada automaticamente">
            <a:extLst>
              <a:ext uri="{FF2B5EF4-FFF2-40B4-BE49-F238E27FC236}">
                <a16:creationId xmlns:a16="http://schemas.microsoft.com/office/drawing/2014/main" id="{E486882B-0DEB-4A2C-B2CD-55FEE542C6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04389" y="142035"/>
            <a:ext cx="1244819" cy="1095750"/>
          </a:xfrm>
          <a:prstGeom prst="rect">
            <a:avLst/>
          </a:prstGeom>
        </p:spPr>
      </p:pic>
      <p:grpSp>
        <p:nvGrpSpPr>
          <p:cNvPr id="5" name="Agrupar 4">
            <a:extLst>
              <a:ext uri="{FF2B5EF4-FFF2-40B4-BE49-F238E27FC236}">
                <a16:creationId xmlns:a16="http://schemas.microsoft.com/office/drawing/2014/main" id="{67B353E7-4AD2-4177-8AAB-495A2211C8E8}"/>
              </a:ext>
            </a:extLst>
          </p:cNvPr>
          <p:cNvGrpSpPr/>
          <p:nvPr/>
        </p:nvGrpSpPr>
        <p:grpSpPr>
          <a:xfrm>
            <a:off x="367976" y="301504"/>
            <a:ext cx="9876452" cy="2072491"/>
            <a:chOff x="367976" y="301504"/>
            <a:chExt cx="9876452" cy="2072491"/>
          </a:xfrm>
        </p:grpSpPr>
        <p:sp>
          <p:nvSpPr>
            <p:cNvPr id="8" name="CaixaDeTexto 7">
              <a:extLst>
                <a:ext uri="{FF2B5EF4-FFF2-40B4-BE49-F238E27FC236}">
                  <a16:creationId xmlns:a16="http://schemas.microsoft.com/office/drawing/2014/main" id="{B761D41D-2644-4794-990C-7E4B2D57E1E9}"/>
                </a:ext>
              </a:extLst>
            </p:cNvPr>
            <p:cNvSpPr txBox="1"/>
            <p:nvPr/>
          </p:nvSpPr>
          <p:spPr>
            <a:xfrm>
              <a:off x="367976" y="301505"/>
              <a:ext cx="7471329" cy="2072490"/>
            </a:xfrm>
            <a:prstGeom prst="rect">
              <a:avLst/>
            </a:prstGeom>
            <a:effectLst>
              <a:outerShdw blurRad="50800" dist="38100" dir="8100000" algn="tr"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lvl="1">
                <a:lnSpc>
                  <a:spcPct val="103000"/>
                </a:lnSpc>
                <a:spcBef>
                  <a:spcPts val="200"/>
                </a:spcBef>
              </a:pPr>
              <a:r>
                <a:rPr lang="pt-BR" sz="1800" b="1" dirty="0">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rPr>
                <a:t>1.1. O cuidado de Deus com Seu povo.</a:t>
              </a:r>
            </a:p>
            <a:p>
              <a:pPr marL="6350" indent="-6350">
                <a:lnSpc>
                  <a:spcPct val="103000"/>
                </a:lnSpc>
                <a:spcAft>
                  <a:spcPts val="850"/>
                </a:spcAft>
              </a:pPr>
              <a:r>
                <a:rPr lang="pt-BR" sz="1800" dirty="0">
                  <a:solidFill>
                    <a:srgbClr val="000000"/>
                  </a:solidFill>
                  <a:effectLst/>
                  <a:latin typeface="Times New Roman" panose="02020603050405020304" pitchFamily="18" charset="0"/>
                  <a:ea typeface="Times New Roman" panose="02020603050405020304" pitchFamily="18" charset="0"/>
                </a:rPr>
                <a:t>Ester sob os cuidados de Deus significa segurança; é a garantia de sucesso em momentos difíceis. Deus sempre mostrou um profundo amor para com o povo de Israel. Os israelitas já haviam experimentado o amor de Deus durante a travessia no deserto. E mais uma vez presenciamos o agir de Deus para livrar seu povo do extermínio. Quando tudo parecia escuro e incerto, Deus intervém na história de forma sobrenatural.</a:t>
              </a:r>
            </a:p>
          </p:txBody>
        </p:sp>
        <p:pic>
          <p:nvPicPr>
            <p:cNvPr id="6146" name="Picture 2" descr="Resultado de imagem para deus cuida de mim">
              <a:extLst>
                <a:ext uri="{FF2B5EF4-FFF2-40B4-BE49-F238E27FC236}">
                  <a16:creationId xmlns:a16="http://schemas.microsoft.com/office/drawing/2014/main" id="{46A8D807-4679-4C0B-A6E1-87F129140B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39304" y="301504"/>
              <a:ext cx="2405124" cy="207249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Agrupar 5">
            <a:extLst>
              <a:ext uri="{FF2B5EF4-FFF2-40B4-BE49-F238E27FC236}">
                <a16:creationId xmlns:a16="http://schemas.microsoft.com/office/drawing/2014/main" id="{4CE1FE40-CCE3-44CD-89BE-0C1AB1FD902C}"/>
              </a:ext>
            </a:extLst>
          </p:cNvPr>
          <p:cNvGrpSpPr/>
          <p:nvPr/>
        </p:nvGrpSpPr>
        <p:grpSpPr>
          <a:xfrm>
            <a:off x="367976" y="2556004"/>
            <a:ext cx="11456048" cy="2064155"/>
            <a:chOff x="367976" y="2556004"/>
            <a:chExt cx="11456048" cy="2064155"/>
          </a:xfrm>
        </p:grpSpPr>
        <p:sp>
          <p:nvSpPr>
            <p:cNvPr id="15" name="CaixaDeTexto 14">
              <a:extLst>
                <a:ext uri="{FF2B5EF4-FFF2-40B4-BE49-F238E27FC236}">
                  <a16:creationId xmlns:a16="http://schemas.microsoft.com/office/drawing/2014/main" id="{8B653849-9909-4FA3-85A7-6B16AC7DD78D}"/>
                </a:ext>
              </a:extLst>
            </p:cNvPr>
            <p:cNvSpPr txBox="1"/>
            <p:nvPr/>
          </p:nvSpPr>
          <p:spPr>
            <a:xfrm>
              <a:off x="367976" y="2556004"/>
              <a:ext cx="7471328" cy="2064155"/>
            </a:xfrm>
            <a:prstGeom prst="rect">
              <a:avLst/>
            </a:prstGeom>
            <a:effectLst>
              <a:innerShdw blurRad="63500" dist="50800" dir="189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a:spAutoFit/>
            </a:bodyPr>
            <a:lstStyle/>
            <a:p>
              <a:r>
                <a:rPr lang="pt-BR" sz="1800" dirty="0">
                  <a:solidFill>
                    <a:srgbClr val="000000"/>
                  </a:solidFill>
                  <a:effectLst/>
                  <a:latin typeface="Times New Roman" panose="02020603050405020304" pitchFamily="18" charset="0"/>
                  <a:ea typeface="Times New Roman" panose="02020603050405020304" pitchFamily="18" charset="0"/>
                </a:rPr>
                <a:t>1.2 – O Senhor deve guiar a nossa vida</a:t>
              </a:r>
            </a:p>
            <a:p>
              <a:pPr marL="6350" indent="-6350">
                <a:lnSpc>
                  <a:spcPct val="103000"/>
                </a:lnSpc>
                <a:spcAft>
                  <a:spcPts val="850"/>
                </a:spcAft>
              </a:pPr>
              <a:r>
                <a:rPr lang="pt-BR" sz="1800" dirty="0">
                  <a:solidFill>
                    <a:srgbClr val="000000"/>
                  </a:solidFill>
                  <a:effectLst/>
                  <a:latin typeface="Times New Roman" panose="02020603050405020304" pitchFamily="18" charset="0"/>
                  <a:ea typeface="Times New Roman" panose="02020603050405020304" pitchFamily="18" charset="0"/>
                </a:rPr>
                <a:t>Jeremias 29.11 nos faz entender que Deus nos conhece e tem excelentes planos para cada um de nós. A vida de Ester foi dirigida por Deus do início ao fim pelo Senhor. No salmo 139.13 o salmista revela que Deus está presente em nossa vida desde o período fetal e Jesus Cristo completa dizendo que até os cabelos de nossa cabaça estão contados (Mt.10.30). Observamos que desde o princípio de nossa vida o Senhor já cuida de nós. </a:t>
              </a:r>
            </a:p>
          </p:txBody>
        </p:sp>
        <p:pic>
          <p:nvPicPr>
            <p:cNvPr id="6148" name="Picture 4" descr="Resultado de imagem para Jeremias 29.11">
              <a:extLst>
                <a:ext uri="{FF2B5EF4-FFF2-40B4-BE49-F238E27FC236}">
                  <a16:creationId xmlns:a16="http://schemas.microsoft.com/office/drawing/2014/main" id="{33E5F047-7E06-4B82-80E3-6101D333FF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74416" y="2556004"/>
              <a:ext cx="3949608" cy="20641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Agrupar 8">
            <a:extLst>
              <a:ext uri="{FF2B5EF4-FFF2-40B4-BE49-F238E27FC236}">
                <a16:creationId xmlns:a16="http://schemas.microsoft.com/office/drawing/2014/main" id="{DE59EC90-43C2-489F-80DB-034A38E9CDB3}"/>
              </a:ext>
            </a:extLst>
          </p:cNvPr>
          <p:cNvGrpSpPr/>
          <p:nvPr/>
        </p:nvGrpSpPr>
        <p:grpSpPr>
          <a:xfrm>
            <a:off x="367976" y="4802168"/>
            <a:ext cx="11456048" cy="1754327"/>
            <a:chOff x="367976" y="4802168"/>
            <a:chExt cx="11456048" cy="1754327"/>
          </a:xfrm>
        </p:grpSpPr>
        <p:sp>
          <p:nvSpPr>
            <p:cNvPr id="17" name="CaixaDeTexto 16">
              <a:extLst>
                <a:ext uri="{FF2B5EF4-FFF2-40B4-BE49-F238E27FC236}">
                  <a16:creationId xmlns:a16="http://schemas.microsoft.com/office/drawing/2014/main" id="{51248E0F-D682-449D-A691-B9B20C2B23E2}"/>
                </a:ext>
              </a:extLst>
            </p:cNvPr>
            <p:cNvSpPr txBox="1"/>
            <p:nvPr/>
          </p:nvSpPr>
          <p:spPr>
            <a:xfrm>
              <a:off x="367976" y="4802169"/>
              <a:ext cx="7471329" cy="1754326"/>
            </a:xfrm>
            <a:prstGeom prst="rect">
              <a:avLst/>
            </a:prstGeom>
            <a:effectLst>
              <a:innerShdw blurRad="63500" dist="50800" dir="27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a:spAutoFit/>
            </a:bodyPr>
            <a:lstStyle/>
            <a:p>
              <a:r>
                <a:rPr lang="pt-BR" sz="1800" dirty="0">
                  <a:solidFill>
                    <a:srgbClr val="000000"/>
                  </a:solidFill>
                  <a:effectLst/>
                  <a:latin typeface="Times New Roman" panose="02020603050405020304" pitchFamily="18" charset="0"/>
                  <a:ea typeface="Times New Roman" panose="02020603050405020304" pitchFamily="18" charset="0"/>
                </a:rPr>
                <a:t>1.3. Ester, uma serva altruísta</a:t>
              </a:r>
            </a:p>
            <a:p>
              <a:r>
                <a:rPr lang="pt-BR" sz="1800" dirty="0">
                  <a:solidFill>
                    <a:srgbClr val="000000"/>
                  </a:solidFill>
                  <a:effectLst/>
                  <a:latin typeface="Times New Roman" panose="02020603050405020304" pitchFamily="18" charset="0"/>
                  <a:ea typeface="Times New Roman" panose="02020603050405020304" pitchFamily="18" charset="0"/>
                </a:rPr>
                <a:t>Disse Ester: “Porque como poderei ver o mal que sobrevirá ao meu povo? E como poderei ver a perdição da minha geração?” (Et.8.6). Ester nos mostra que o principal alvo da vida cristã não é a felicidade pessoal, e sim, o amor ao próximo.</a:t>
              </a:r>
            </a:p>
            <a:p>
              <a:endParaRPr lang="pt-BR" sz="1800" dirty="0">
                <a:solidFill>
                  <a:srgbClr val="000000"/>
                </a:solidFill>
                <a:effectLst/>
                <a:latin typeface="Times New Roman" panose="02020603050405020304" pitchFamily="18" charset="0"/>
                <a:ea typeface="Times New Roman" panose="02020603050405020304" pitchFamily="18" charset="0"/>
              </a:endParaRPr>
            </a:p>
          </p:txBody>
        </p:sp>
        <p:pic>
          <p:nvPicPr>
            <p:cNvPr id="6150" name="Picture 6" descr="Resultado de imagem para altruismo">
              <a:extLst>
                <a:ext uri="{FF2B5EF4-FFF2-40B4-BE49-F238E27FC236}">
                  <a16:creationId xmlns:a16="http://schemas.microsoft.com/office/drawing/2014/main" id="{56F8DB9E-CC02-448D-BE90-EA80A4E739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74416" y="4802168"/>
              <a:ext cx="3949608" cy="175432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964232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aixaDeTexto 10">
            <a:extLst>
              <a:ext uri="{FF2B5EF4-FFF2-40B4-BE49-F238E27FC236}">
                <a16:creationId xmlns:a16="http://schemas.microsoft.com/office/drawing/2014/main" id="{4E615EEF-3C24-4A5D-A402-FECD247776C5}"/>
              </a:ext>
            </a:extLst>
          </p:cNvPr>
          <p:cNvSpPr txBox="1"/>
          <p:nvPr/>
        </p:nvSpPr>
        <p:spPr>
          <a:xfrm>
            <a:off x="1028700" y="1967266"/>
            <a:ext cx="2628900" cy="2547257"/>
          </a:xfrm>
          <a:prstGeom prst="rect">
            <a:avLst/>
          </a:prstGeom>
          <a:noFill/>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p>
            <a:pPr algn="ctr">
              <a:lnSpc>
                <a:spcPct val="90000"/>
              </a:lnSpc>
              <a:spcBef>
                <a:spcPct val="0"/>
              </a:spcBef>
              <a:spcAft>
                <a:spcPts val="600"/>
              </a:spcAft>
            </a:pPr>
            <a:r>
              <a:rPr lang="pt-BR" sz="3600" kern="1200" dirty="0">
                <a:solidFill>
                  <a:srgbClr val="FFFFFF"/>
                </a:solidFill>
                <a:latin typeface="+mj-lt"/>
                <a:ea typeface="+mj-ea"/>
                <a:cs typeface="+mj-cs"/>
              </a:rPr>
              <a:t>2. A dor nos impulsiona a buscar a Deus. </a:t>
            </a:r>
            <a:endParaRPr lang="en-US" sz="3600" kern="1200" dirty="0">
              <a:solidFill>
                <a:srgbClr val="FFFFFF"/>
              </a:solidFill>
              <a:latin typeface="+mj-lt"/>
              <a:ea typeface="+mj-ea"/>
              <a:cs typeface="+mj-cs"/>
            </a:endParaRPr>
          </a:p>
        </p:txBody>
      </p:sp>
      <p:sp>
        <p:nvSpPr>
          <p:cNvPr id="3" name="CaixaDeTexto 2">
            <a:extLst>
              <a:ext uri="{FF2B5EF4-FFF2-40B4-BE49-F238E27FC236}">
                <a16:creationId xmlns:a16="http://schemas.microsoft.com/office/drawing/2014/main" id="{C8F7E880-05DA-430E-B419-584A069068AD}"/>
              </a:ext>
            </a:extLst>
          </p:cNvPr>
          <p:cNvSpPr txBox="1"/>
          <p:nvPr/>
        </p:nvSpPr>
        <p:spPr>
          <a:xfrm>
            <a:off x="9586800" y="6870700"/>
            <a:ext cx="2605200" cy="200055"/>
          </a:xfrm>
          <a:prstGeom prst="rect">
            <a:avLst/>
          </a:prstGeom>
          <a:solidFill>
            <a:srgbClr val="000000"/>
          </a:solidFill>
        </p:spPr>
        <p:txBody>
          <a:bodyPr wrap="none" rtlCol="0" anchor="t">
            <a:spAutoFit/>
          </a:bodyPr>
          <a:lstStyle/>
          <a:p>
            <a:pPr algn="r">
              <a:spcAft>
                <a:spcPts val="600"/>
              </a:spcAft>
            </a:pPr>
            <a:r>
              <a:rPr lang="pt-BR" sz="700">
                <a:solidFill>
                  <a:srgbClr val="FFFFFF"/>
                </a:solidFill>
                <a:hlinkClick r:id="rId2" tooltip="https://iptubarao.wordpress.com/tag/cordeiro-de-deus/">
                  <a:extLst>
                    <a:ext uri="{A12FA001-AC4F-418D-AE19-62706E023703}">
                      <ahyp:hlinkClr xmlns:ahyp="http://schemas.microsoft.com/office/drawing/2018/hyperlinkcolor" val="tx"/>
                    </a:ext>
                  </a:extLst>
                </a:hlinkClick>
              </a:rPr>
              <a:t>Esta Foto</a:t>
            </a:r>
            <a:r>
              <a:rPr lang="pt-BR" sz="700">
                <a:solidFill>
                  <a:srgbClr val="FFFFFF"/>
                </a:solidFill>
              </a:rPr>
              <a:t> de Autor Desconhecido está licenciado em </a:t>
            </a:r>
            <a:r>
              <a:rPr lang="pt-BR" sz="700">
                <a:solidFill>
                  <a:srgbClr val="FFFFFF"/>
                </a:solidFill>
                <a:hlinkClick r:id="rId3" tooltip="https://creativecommons.org/licenses/by-nc-nd/3.0/">
                  <a:extLst>
                    <a:ext uri="{A12FA001-AC4F-418D-AE19-62706E023703}">
                      <ahyp:hlinkClr xmlns:ahyp="http://schemas.microsoft.com/office/drawing/2018/hyperlinkcolor" val="tx"/>
                    </a:ext>
                  </a:extLst>
                </a:hlinkClick>
              </a:rPr>
              <a:t>CC BY-NC-ND</a:t>
            </a:r>
            <a:endParaRPr lang="pt-BR" sz="700">
              <a:solidFill>
                <a:srgbClr val="FFFFFF"/>
              </a:solidFill>
            </a:endParaRPr>
          </a:p>
        </p:txBody>
      </p:sp>
      <p:sp>
        <p:nvSpPr>
          <p:cNvPr id="7" name="CaixaDeTexto 6">
            <a:extLst>
              <a:ext uri="{FF2B5EF4-FFF2-40B4-BE49-F238E27FC236}">
                <a16:creationId xmlns:a16="http://schemas.microsoft.com/office/drawing/2014/main" id="{9ABD2029-2EE4-4ACF-B44E-8BD56E86FD57}"/>
              </a:ext>
            </a:extLst>
          </p:cNvPr>
          <p:cNvSpPr txBox="1"/>
          <p:nvPr/>
        </p:nvSpPr>
        <p:spPr>
          <a:xfrm>
            <a:off x="5297065" y="295729"/>
            <a:ext cx="6094140" cy="15018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6350" indent="-6350">
              <a:lnSpc>
                <a:spcPct val="103000"/>
              </a:lnSpc>
              <a:spcAft>
                <a:spcPts val="850"/>
              </a:spcAft>
            </a:pPr>
            <a:r>
              <a:rPr lang="pt-BR" sz="1800" dirty="0">
                <a:solidFill>
                  <a:schemeClr val="bg1"/>
                </a:solidFill>
                <a:effectLst/>
                <a:latin typeface="Times New Roman" panose="02020603050405020304" pitchFamily="18" charset="0"/>
                <a:ea typeface="Times New Roman" panose="02020603050405020304" pitchFamily="18" charset="0"/>
              </a:rPr>
              <a:t>O significado da palavra dor no dicionário é: “Expressão de sofrimento, de uma tristeza física ou moral”. Era este o sentimento em todas as províncias aonde chegava a palavra do rei e a sua lei (Et.4.3).  Mediante o tamanho da dor, Ester e seu povo foram impulsionados a buscar ao Senhor (Sl.91.15).</a:t>
            </a:r>
          </a:p>
        </p:txBody>
      </p:sp>
      <p:pic>
        <p:nvPicPr>
          <p:cNvPr id="8194" name="Picture 2" descr="Resultado de imagem para a dor nos leva a buscar a Deys">
            <a:extLst>
              <a:ext uri="{FF2B5EF4-FFF2-40B4-BE49-F238E27FC236}">
                <a16:creationId xmlns:a16="http://schemas.microsoft.com/office/drawing/2014/main" id="{6565B265-D640-4EC8-98E2-B1CFF7AB8C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5825" y="1967266"/>
            <a:ext cx="5945379" cy="42988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812794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B0DF90E-6BAD-4E82-8FDF-717C9A3573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3">
            <a:extLst>
              <a:ext uri="{FF2B5EF4-FFF2-40B4-BE49-F238E27FC236}">
                <a16:creationId xmlns:a16="http://schemas.microsoft.com/office/drawing/2014/main" id="{13DCC859-0434-4BB8-B6C5-09C88AE69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1">
            <a:extLst>
              <a:ext uri="{FF2B5EF4-FFF2-40B4-BE49-F238E27FC236}">
                <a16:creationId xmlns:a16="http://schemas.microsoft.com/office/drawing/2014/main" id="{08E7ACFB-B791-4C23-8B17-013FEDC09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aixaDeTexto 2">
            <a:extLst>
              <a:ext uri="{FF2B5EF4-FFF2-40B4-BE49-F238E27FC236}">
                <a16:creationId xmlns:a16="http://schemas.microsoft.com/office/drawing/2014/main" id="{C8F7E880-05DA-430E-B419-584A069068AD}"/>
              </a:ext>
            </a:extLst>
          </p:cNvPr>
          <p:cNvSpPr txBox="1"/>
          <p:nvPr/>
        </p:nvSpPr>
        <p:spPr>
          <a:xfrm>
            <a:off x="9586800" y="6870700"/>
            <a:ext cx="2605200" cy="200055"/>
          </a:xfrm>
          <a:prstGeom prst="rect">
            <a:avLst/>
          </a:prstGeom>
          <a:solidFill>
            <a:srgbClr val="000000"/>
          </a:solidFill>
        </p:spPr>
        <p:txBody>
          <a:bodyPr wrap="none" rtlCol="0" anchor="t">
            <a:spAutoFit/>
          </a:bodyPr>
          <a:lstStyle/>
          <a:p>
            <a:pPr algn="r">
              <a:spcAft>
                <a:spcPts val="600"/>
              </a:spcAft>
            </a:pPr>
            <a:r>
              <a:rPr lang="pt-BR" sz="700">
                <a:solidFill>
                  <a:srgbClr val="FFFFFF"/>
                </a:solidFill>
                <a:hlinkClick r:id="rId2" tooltip="https://iptubarao.wordpress.com/tag/cordeiro-de-deus/">
                  <a:extLst>
                    <a:ext uri="{A12FA001-AC4F-418D-AE19-62706E023703}">
                      <ahyp:hlinkClr xmlns:ahyp="http://schemas.microsoft.com/office/drawing/2018/hyperlinkcolor" val="tx"/>
                    </a:ext>
                  </a:extLst>
                </a:hlinkClick>
              </a:rPr>
              <a:t>Esta Foto</a:t>
            </a:r>
            <a:r>
              <a:rPr lang="pt-BR" sz="700">
                <a:solidFill>
                  <a:srgbClr val="FFFFFF"/>
                </a:solidFill>
              </a:rPr>
              <a:t> de Autor Desconhecido está licenciado em </a:t>
            </a:r>
            <a:r>
              <a:rPr lang="pt-BR" sz="700">
                <a:solidFill>
                  <a:srgbClr val="FFFFFF"/>
                </a:solidFill>
                <a:hlinkClick r:id="rId3" tooltip="https://creativecommons.org/licenses/by-nc-nd/3.0/">
                  <a:extLst>
                    <a:ext uri="{A12FA001-AC4F-418D-AE19-62706E023703}">
                      <ahyp:hlinkClr xmlns:ahyp="http://schemas.microsoft.com/office/drawing/2018/hyperlinkcolor" val="tx"/>
                    </a:ext>
                  </a:extLst>
                </a:hlinkClick>
              </a:rPr>
              <a:t>CC BY-NC-ND</a:t>
            </a:r>
            <a:endParaRPr lang="pt-BR" sz="700">
              <a:solidFill>
                <a:srgbClr val="FFFFFF"/>
              </a:solidFill>
            </a:endParaRPr>
          </a:p>
        </p:txBody>
      </p:sp>
      <p:pic>
        <p:nvPicPr>
          <p:cNvPr id="9218" name="Picture 2" descr="Resultado de imagem para agir por fe">
            <a:extLst>
              <a:ext uri="{FF2B5EF4-FFF2-40B4-BE49-F238E27FC236}">
                <a16:creationId xmlns:a16="http://schemas.microsoft.com/office/drawing/2014/main" id="{D7476A0F-7C86-4FA3-BCE0-4D0455040E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4314" y="0"/>
            <a:ext cx="5473979"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CaixaDeTexto 5">
            <a:extLst>
              <a:ext uri="{FF2B5EF4-FFF2-40B4-BE49-F238E27FC236}">
                <a16:creationId xmlns:a16="http://schemas.microsoft.com/office/drawing/2014/main" id="{DBD7AAEA-9BAC-4E39-9D2E-98E0AE63B134}"/>
              </a:ext>
            </a:extLst>
          </p:cNvPr>
          <p:cNvSpPr txBox="1"/>
          <p:nvPr/>
        </p:nvSpPr>
        <p:spPr>
          <a:xfrm>
            <a:off x="288347" y="442308"/>
            <a:ext cx="6991351" cy="1354190"/>
          </a:xfrm>
          <a:prstGeom prst="rect">
            <a:avLst/>
          </a:prstGeom>
          <a:effectLst>
            <a:outerShdw blurRad="50800" dist="38100" dir="16200000"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anchor="t">
            <a:normAutofit fontScale="92500" lnSpcReduction="10000"/>
          </a:bodyPr>
          <a:lstStyle/>
          <a:p>
            <a:pPr>
              <a:lnSpc>
                <a:spcPct val="90000"/>
              </a:lnSpc>
              <a:spcAft>
                <a:spcPts val="600"/>
              </a:spcAft>
            </a:pPr>
            <a:r>
              <a:rPr lang="pt-BR" sz="2800" b="1" dirty="0"/>
              <a:t>2.1. Devemos agir por fé.</a:t>
            </a:r>
          </a:p>
          <a:p>
            <a:pPr>
              <a:lnSpc>
                <a:spcPct val="90000"/>
              </a:lnSpc>
              <a:spcAft>
                <a:spcPts val="600"/>
              </a:spcAft>
            </a:pPr>
            <a:r>
              <a:rPr lang="pt-BR" dirty="0"/>
              <a:t>À medida que as cartas de extermínio dos judeus chegavam às províncias, só restava a Ester olhar para o alto, e se lembrar dos ensinamentos de seu primo a respeito de como o Senhor havia libertado Seu povo do Egito, e acreditar que este mesmo Deus poderia livrá-los desta terrível ameaça</a:t>
            </a:r>
            <a:endParaRPr lang="pt-BR" sz="2800" b="1" dirty="0"/>
          </a:p>
        </p:txBody>
      </p:sp>
      <p:sp>
        <p:nvSpPr>
          <p:cNvPr id="8" name="CaixaDeTexto 7">
            <a:extLst>
              <a:ext uri="{FF2B5EF4-FFF2-40B4-BE49-F238E27FC236}">
                <a16:creationId xmlns:a16="http://schemas.microsoft.com/office/drawing/2014/main" id="{2884EB3F-166A-4DC4-89AA-1480F0E8F4A7}"/>
              </a:ext>
            </a:extLst>
          </p:cNvPr>
          <p:cNvSpPr txBox="1"/>
          <p:nvPr/>
        </p:nvSpPr>
        <p:spPr>
          <a:xfrm>
            <a:off x="288347" y="2475255"/>
            <a:ext cx="6991351" cy="1695393"/>
          </a:xfrm>
          <a:prstGeom prst="rect">
            <a:avLst/>
          </a:prstGeom>
        </p:spPr>
        <p:style>
          <a:lnRef idx="2">
            <a:schemeClr val="dk1"/>
          </a:lnRef>
          <a:fillRef idx="1">
            <a:schemeClr val="lt1"/>
          </a:fillRef>
          <a:effectRef idx="0">
            <a:schemeClr val="dk1"/>
          </a:effectRef>
          <a:fontRef idx="minor">
            <a:schemeClr val="dk1"/>
          </a:fontRef>
        </p:style>
        <p:txBody>
          <a:bodyPr wrap="square" anchor="t">
            <a:normAutofit fontScale="92500" lnSpcReduction="10000"/>
          </a:bodyPr>
          <a:lstStyle/>
          <a:p>
            <a:pPr>
              <a:lnSpc>
                <a:spcPct val="90000"/>
              </a:lnSpc>
              <a:spcAft>
                <a:spcPts val="600"/>
              </a:spcAft>
            </a:pPr>
            <a:r>
              <a:rPr lang="pt-BR" sz="2800" b="1" dirty="0"/>
              <a:t>2.2. Ou clama ou perece</a:t>
            </a:r>
          </a:p>
          <a:p>
            <a:r>
              <a:rPr lang="pt-BR" dirty="0"/>
              <a:t>Deus anseia que nós o procuremos e clamemos por Ele. Assim como uma criança alarmada pelo perigo grita ao pai, também podemos clamar ao Senhor, sabendo que nosso Pai virá ao nosso auxílio (Jr.33.3). Ester tomou uma decisão sábia de jejuar e de clamar juntamente com o seu povo a Deus. Essa atitude de clamor fez como que o Senhor escutasse as suas súplicas. </a:t>
            </a:r>
          </a:p>
        </p:txBody>
      </p:sp>
      <p:sp>
        <p:nvSpPr>
          <p:cNvPr id="10" name="CaixaDeTexto 9">
            <a:extLst>
              <a:ext uri="{FF2B5EF4-FFF2-40B4-BE49-F238E27FC236}">
                <a16:creationId xmlns:a16="http://schemas.microsoft.com/office/drawing/2014/main" id="{2A8F35AA-BC4D-4592-AFE6-5D070CA19DA3}"/>
              </a:ext>
            </a:extLst>
          </p:cNvPr>
          <p:cNvSpPr txBox="1"/>
          <p:nvPr/>
        </p:nvSpPr>
        <p:spPr>
          <a:xfrm>
            <a:off x="392193" y="4594763"/>
            <a:ext cx="6991351" cy="1899017"/>
          </a:xfrm>
          <a:prstGeom prst="rect">
            <a:avLst/>
          </a:prstGeom>
        </p:spPr>
        <p:style>
          <a:lnRef idx="2">
            <a:schemeClr val="accent5"/>
          </a:lnRef>
          <a:fillRef idx="1">
            <a:schemeClr val="lt1"/>
          </a:fillRef>
          <a:effectRef idx="0">
            <a:schemeClr val="accent5"/>
          </a:effectRef>
          <a:fontRef idx="minor">
            <a:schemeClr val="dk1"/>
          </a:fontRef>
        </p:style>
        <p:txBody>
          <a:bodyPr wrap="square" anchor="t">
            <a:normAutofit lnSpcReduction="10000"/>
          </a:bodyPr>
          <a:lstStyle/>
          <a:p>
            <a:pPr>
              <a:spcAft>
                <a:spcPts val="600"/>
              </a:spcAft>
            </a:pPr>
            <a:r>
              <a:rPr lang="pt-BR" sz="2600" b="1" dirty="0"/>
              <a:t>2.3. Buscando forças na adversidade. </a:t>
            </a:r>
          </a:p>
          <a:p>
            <a:pPr>
              <a:spcAft>
                <a:spcPts val="600"/>
              </a:spcAft>
            </a:pPr>
            <a:r>
              <a:rPr lang="pt-BR" dirty="0"/>
              <a:t>As circunstâncias diziam que a morte era uma questão de dias para o povo, a sorte já havia sido lançada. Apropriando-se de uma fé extraordinária, por causa do sofrimento do seu povo (Et.4.16), Ester buscou auxílio no Todo-Poderoso. Ela conseguiu extrair da adversidade forças para buscar auxílio em Deus</a:t>
            </a:r>
            <a:endParaRPr lang="pt-BR" sz="2600" dirty="0"/>
          </a:p>
        </p:txBody>
      </p:sp>
    </p:spTree>
    <p:extLst>
      <p:ext uri="{BB962C8B-B14F-4D97-AF65-F5344CB8AC3E}">
        <p14:creationId xmlns:p14="http://schemas.microsoft.com/office/powerpoint/2010/main" val="16615525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Como funciona o programa de membros do YouTube">
            <a:extLst>
              <a:ext uri="{FF2B5EF4-FFF2-40B4-BE49-F238E27FC236}">
                <a16:creationId xmlns:a16="http://schemas.microsoft.com/office/drawing/2014/main" id="{8D98CF4A-6FB7-403C-B722-20BC3088A14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895" r="4216"/>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1" name="Rectangle 7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AF3188F-CE55-41A9-AD8D-9DB4C1EAE577}"/>
              </a:ext>
            </a:extLst>
          </p:cNvPr>
          <p:cNvSpPr>
            <a:spLocks noGrp="1"/>
          </p:cNvSpPr>
          <p:nvPr>
            <p:ph type="title"/>
          </p:nvPr>
        </p:nvSpPr>
        <p:spPr>
          <a:xfrm>
            <a:off x="640253" y="5390015"/>
            <a:ext cx="11210925" cy="744836"/>
          </a:xfrm>
        </p:spPr>
        <p:txBody>
          <a:bodyPr>
            <a:normAutofit/>
          </a:bodyPr>
          <a:lstStyle/>
          <a:p>
            <a:pPr algn="ctr"/>
            <a:r>
              <a:rPr lang="pt-BR" sz="3600" dirty="0">
                <a:solidFill>
                  <a:schemeClr val="tx1">
                    <a:lumMod val="85000"/>
                    <a:lumOff val="15000"/>
                  </a:schemeClr>
                </a:solidFill>
              </a:rPr>
              <a:t>SEJA MEMBRO</a:t>
            </a:r>
          </a:p>
        </p:txBody>
      </p:sp>
      <p:cxnSp>
        <p:nvCxnSpPr>
          <p:cNvPr id="73" name="Straight Connector 7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732348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B0DF90E-6BAD-4E82-8FDF-717C9A3573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3">
            <a:extLst>
              <a:ext uri="{FF2B5EF4-FFF2-40B4-BE49-F238E27FC236}">
                <a16:creationId xmlns:a16="http://schemas.microsoft.com/office/drawing/2014/main" id="{13DCC859-0434-4BB8-B6C5-09C88AE69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1">
            <a:extLst>
              <a:ext uri="{FF2B5EF4-FFF2-40B4-BE49-F238E27FC236}">
                <a16:creationId xmlns:a16="http://schemas.microsoft.com/office/drawing/2014/main" id="{08E7ACFB-B791-4C23-8B17-013FEDC09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aixaDeTexto 3">
            <a:extLst>
              <a:ext uri="{FF2B5EF4-FFF2-40B4-BE49-F238E27FC236}">
                <a16:creationId xmlns:a16="http://schemas.microsoft.com/office/drawing/2014/main" id="{4BC41305-DC39-457D-98EA-2D8490464BCB}"/>
              </a:ext>
            </a:extLst>
          </p:cNvPr>
          <p:cNvSpPr txBox="1"/>
          <p:nvPr/>
        </p:nvSpPr>
        <p:spPr>
          <a:xfrm>
            <a:off x="326571" y="233032"/>
            <a:ext cx="4750337" cy="4664076"/>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a:bodyPr>
          <a:lstStyle/>
          <a:p>
            <a:pPr lvl="0"/>
            <a:r>
              <a:rPr lang="pt-BR" sz="3600" dirty="0">
                <a:solidFill>
                  <a:srgbClr val="0080FF"/>
                </a:solidFill>
                <a:latin typeface="FrutigerLTStd-BlackCn"/>
              </a:rPr>
              <a:t>3. Nosso fundamento é Cristo</a:t>
            </a:r>
          </a:p>
          <a:p>
            <a:pPr lvl="0"/>
            <a:r>
              <a:rPr lang="pt-BR" dirty="0"/>
              <a:t>O principal alvo de Satanás é a família. Independentemente de ser cristã ou não. Como nos dias de Ester, ainda hoje a família é atingida por diversos males, fruto de uma sociedade mergulhada no pecado. As famílias cristãs necessitam buscar oportunidades em meio a todos esses desafios do novo milênio, para não perderem a sua essência</a:t>
            </a:r>
          </a:p>
        </p:txBody>
      </p:sp>
      <p:pic>
        <p:nvPicPr>
          <p:cNvPr id="3" name="Imagem 2">
            <a:extLst>
              <a:ext uri="{FF2B5EF4-FFF2-40B4-BE49-F238E27FC236}">
                <a16:creationId xmlns:a16="http://schemas.microsoft.com/office/drawing/2014/main" id="{52800F5E-7020-458E-88C2-14BCC9EBF6C3}"/>
              </a:ext>
            </a:extLst>
          </p:cNvPr>
          <p:cNvPicPr>
            <a:picLocks noChangeAspect="1"/>
          </p:cNvPicPr>
          <p:nvPr/>
        </p:nvPicPr>
        <p:blipFill>
          <a:blip r:embed="rId2"/>
          <a:stretch>
            <a:fillRect/>
          </a:stretch>
        </p:blipFill>
        <p:spPr>
          <a:xfrm>
            <a:off x="10661053" y="321623"/>
            <a:ext cx="1243692" cy="1097375"/>
          </a:xfrm>
          <a:prstGeom prst="rect">
            <a:avLst/>
          </a:prstGeom>
        </p:spPr>
      </p:pic>
      <p:pic>
        <p:nvPicPr>
          <p:cNvPr id="10242" name="Picture 2" descr="Resultado de imagem para nosso fundamento é cristpo">
            <a:extLst>
              <a:ext uri="{FF2B5EF4-FFF2-40B4-BE49-F238E27FC236}">
                <a16:creationId xmlns:a16="http://schemas.microsoft.com/office/drawing/2014/main" id="{D088E718-65D4-4C0D-9668-7F7C26A9D3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3830" y="2565070"/>
            <a:ext cx="5059069" cy="3478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117023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B0DF90E-6BAD-4E82-8FDF-717C9A3573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3">
            <a:extLst>
              <a:ext uri="{FF2B5EF4-FFF2-40B4-BE49-F238E27FC236}">
                <a16:creationId xmlns:a16="http://schemas.microsoft.com/office/drawing/2014/main" id="{13DCC859-0434-4BB8-B6C5-09C88AE69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1">
            <a:extLst>
              <a:ext uri="{FF2B5EF4-FFF2-40B4-BE49-F238E27FC236}">
                <a16:creationId xmlns:a16="http://schemas.microsoft.com/office/drawing/2014/main" id="{08E7ACFB-B791-4C23-8B17-013FEDC09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Agrupar 10">
            <a:extLst>
              <a:ext uri="{FF2B5EF4-FFF2-40B4-BE49-F238E27FC236}">
                <a16:creationId xmlns:a16="http://schemas.microsoft.com/office/drawing/2014/main" id="{7C20C295-75FF-4790-A03E-6C7F7943232B}"/>
              </a:ext>
            </a:extLst>
          </p:cNvPr>
          <p:cNvGrpSpPr/>
          <p:nvPr/>
        </p:nvGrpSpPr>
        <p:grpSpPr>
          <a:xfrm>
            <a:off x="850245" y="517587"/>
            <a:ext cx="10958052" cy="1744990"/>
            <a:chOff x="850245" y="517587"/>
            <a:chExt cx="10958052" cy="1744990"/>
          </a:xfrm>
        </p:grpSpPr>
        <p:sp>
          <p:nvSpPr>
            <p:cNvPr id="6" name="CaixaDeTexto 5">
              <a:extLst>
                <a:ext uri="{FF2B5EF4-FFF2-40B4-BE49-F238E27FC236}">
                  <a16:creationId xmlns:a16="http://schemas.microsoft.com/office/drawing/2014/main" id="{EECD5D95-5434-4423-9AAE-1AC3C3B3345A}"/>
                </a:ext>
              </a:extLst>
            </p:cNvPr>
            <p:cNvSpPr txBox="1"/>
            <p:nvPr/>
          </p:nvSpPr>
          <p:spPr>
            <a:xfrm>
              <a:off x="850245" y="517587"/>
              <a:ext cx="7559047" cy="1744990"/>
            </a:xfrm>
            <a:prstGeom prst="rect">
              <a:avLst/>
            </a:prstGeom>
            <a:effectLst>
              <a:outerShdw blurRad="63500" sx="102000" sy="102000" algn="c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wrap="square" anchor="t">
              <a:normAutofit fontScale="92500" lnSpcReduction="10000"/>
            </a:bodyPr>
            <a:lstStyle/>
            <a:p>
              <a:pPr>
                <a:spcAft>
                  <a:spcPts val="600"/>
                </a:spcAft>
              </a:pPr>
              <a:r>
                <a:rPr lang="pt-BR" sz="2400" b="1" dirty="0"/>
                <a:t>3.1. Deus sempre estará conosco</a:t>
              </a:r>
            </a:p>
            <a:p>
              <a:pPr marL="6350" indent="-6350">
                <a:lnSpc>
                  <a:spcPct val="103000"/>
                </a:lnSpc>
                <a:spcAft>
                  <a:spcPts val="850"/>
                </a:spcAft>
              </a:pPr>
              <a:r>
                <a:rPr lang="pt-BR" sz="1800" dirty="0">
                  <a:solidFill>
                    <a:srgbClr val="000000"/>
                  </a:solidFill>
                  <a:effectLst/>
                  <a:latin typeface="Times New Roman" panose="02020603050405020304" pitchFamily="18" charset="0"/>
                  <a:ea typeface="Times New Roman" panose="02020603050405020304" pitchFamily="18" charset="0"/>
                </a:rPr>
                <a:t>Quando a desesperança da alma atingir o nosso ser, carecemos de buscar o alento de Cristo. O apóstolo Paulo dá uma receita para todo o cristão ser vitorioso: “Alegrai-vos na esperança, sede pacientes na tribulação, perseverai em oração.” (Rm12.12). Através do livramento de Ester, pode-se perceber que Deus está conosco e sempre vem ao nosso encontro nos dando a vitória, e nos livrando das garras do diabo.</a:t>
              </a:r>
            </a:p>
          </p:txBody>
        </p:sp>
        <p:pic>
          <p:nvPicPr>
            <p:cNvPr id="2" name="Imagem 1">
              <a:extLst>
                <a:ext uri="{FF2B5EF4-FFF2-40B4-BE49-F238E27FC236}">
                  <a16:creationId xmlns:a16="http://schemas.microsoft.com/office/drawing/2014/main" id="{65E6C956-75FA-4CC3-BD5C-276193A79C4A}"/>
                </a:ext>
              </a:extLst>
            </p:cNvPr>
            <p:cNvPicPr>
              <a:picLocks noChangeAspect="1"/>
            </p:cNvPicPr>
            <p:nvPr/>
          </p:nvPicPr>
          <p:blipFill>
            <a:blip r:embed="rId2"/>
            <a:stretch>
              <a:fillRect/>
            </a:stretch>
          </p:blipFill>
          <p:spPr>
            <a:xfrm>
              <a:off x="8473921" y="517587"/>
              <a:ext cx="3334376" cy="1744990"/>
            </a:xfrm>
            <a:prstGeom prst="rect">
              <a:avLst/>
            </a:prstGeom>
          </p:spPr>
        </p:pic>
      </p:grpSp>
      <p:grpSp>
        <p:nvGrpSpPr>
          <p:cNvPr id="10" name="Agrupar 9">
            <a:extLst>
              <a:ext uri="{FF2B5EF4-FFF2-40B4-BE49-F238E27FC236}">
                <a16:creationId xmlns:a16="http://schemas.microsoft.com/office/drawing/2014/main" id="{B0F12B2C-B67A-495B-BDE6-09145620734F}"/>
              </a:ext>
            </a:extLst>
          </p:cNvPr>
          <p:cNvGrpSpPr/>
          <p:nvPr/>
        </p:nvGrpSpPr>
        <p:grpSpPr>
          <a:xfrm>
            <a:off x="850245" y="2478009"/>
            <a:ext cx="9247636" cy="2082279"/>
            <a:chOff x="850245" y="2478009"/>
            <a:chExt cx="9247636" cy="2082279"/>
          </a:xfrm>
        </p:grpSpPr>
        <p:sp>
          <p:nvSpPr>
            <p:cNvPr id="8" name="CaixaDeTexto 7">
              <a:extLst>
                <a:ext uri="{FF2B5EF4-FFF2-40B4-BE49-F238E27FC236}">
                  <a16:creationId xmlns:a16="http://schemas.microsoft.com/office/drawing/2014/main" id="{2CCCD3A0-C75C-452A-9AD4-D882D5DADB80}"/>
                </a:ext>
              </a:extLst>
            </p:cNvPr>
            <p:cNvSpPr txBox="1"/>
            <p:nvPr/>
          </p:nvSpPr>
          <p:spPr>
            <a:xfrm>
              <a:off x="850245" y="2500507"/>
              <a:ext cx="5999046" cy="2059781"/>
            </a:xfrm>
            <a:prstGeom prst="rect">
              <a:avLst/>
            </a:prstGeom>
            <a:effectLst>
              <a:innerShdw blurRad="114300">
                <a:prstClr val="black"/>
              </a:innerShdw>
            </a:effectLst>
          </p:spPr>
          <p:style>
            <a:lnRef idx="2">
              <a:schemeClr val="accent1"/>
            </a:lnRef>
            <a:fillRef idx="1">
              <a:schemeClr val="lt1"/>
            </a:fillRef>
            <a:effectRef idx="0">
              <a:schemeClr val="accent1"/>
            </a:effectRef>
            <a:fontRef idx="minor">
              <a:schemeClr val="dk1"/>
            </a:fontRef>
          </p:style>
          <p:txBody>
            <a:bodyPr wrap="square" anchor="t">
              <a:normAutofit fontScale="85000" lnSpcReduction="10000"/>
            </a:bodyPr>
            <a:lstStyle/>
            <a:p>
              <a:pPr>
                <a:lnSpc>
                  <a:spcPct val="90000"/>
                </a:lnSpc>
                <a:spcAft>
                  <a:spcPts val="600"/>
                </a:spcAft>
              </a:pPr>
              <a:r>
                <a:rPr lang="pt-BR" sz="2000" b="1" dirty="0"/>
                <a:t>3.2. Não deixe que nada roube sua paz</a:t>
              </a:r>
            </a:p>
            <a:p>
              <a:r>
                <a:rPr lang="pt-BR" sz="1800" dirty="0">
                  <a:solidFill>
                    <a:srgbClr val="000000"/>
                  </a:solidFill>
                  <a:effectLst/>
                  <a:latin typeface="Times New Roman" panose="02020603050405020304" pitchFamily="18" charset="0"/>
                  <a:ea typeface="Times New Roman" panose="02020603050405020304" pitchFamily="18" charset="0"/>
                </a:rPr>
                <a:t>O extermínio familiar é uma luta intensa que o diabo trava desde o momento em que soube que de uma mulher nasceria o Salvador do mundo (Gn.3.15). Ele aborrece a família, pois sabe que se em casa está mal, não importa o quanto às outras coisas estejam bem, porque a nossa mente não estará em paz. Se desejamos uma família bem-sucedida, necessitamos habitar em conexão com o Senhor todos os dias e precisamos da armadura de Deus para que possamos enfrentar as lutas e os desafios do nosso tempo, e nos fortalecemos no Senhor (Ef.6.10 e 11). </a:t>
              </a:r>
            </a:p>
            <a:p>
              <a:endParaRPr lang="pt-BR" dirty="0"/>
            </a:p>
          </p:txBody>
        </p:sp>
        <p:pic>
          <p:nvPicPr>
            <p:cNvPr id="11266" name="Picture 2" descr="Resultado de imagem para nosso fundamento é cristpo">
              <a:extLst>
                <a:ext uri="{FF2B5EF4-FFF2-40B4-BE49-F238E27FC236}">
                  <a16:creationId xmlns:a16="http://schemas.microsoft.com/office/drawing/2014/main" id="{DA7F052F-AE25-4C22-816B-B39FA07691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5909" y="2478009"/>
              <a:ext cx="3211972" cy="205978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Agrupar 6">
            <a:extLst>
              <a:ext uri="{FF2B5EF4-FFF2-40B4-BE49-F238E27FC236}">
                <a16:creationId xmlns:a16="http://schemas.microsoft.com/office/drawing/2014/main" id="{FD93ECC7-C3E0-4BC6-A8C0-1BA2791FA3D3}"/>
              </a:ext>
            </a:extLst>
          </p:cNvPr>
          <p:cNvGrpSpPr/>
          <p:nvPr/>
        </p:nvGrpSpPr>
        <p:grpSpPr>
          <a:xfrm>
            <a:off x="800167" y="4775720"/>
            <a:ext cx="10683272" cy="1744991"/>
            <a:chOff x="800167" y="4775720"/>
            <a:chExt cx="10683272" cy="1744991"/>
          </a:xfrm>
        </p:grpSpPr>
        <p:sp>
          <p:nvSpPr>
            <p:cNvPr id="9" name="CaixaDeTexto 8">
              <a:extLst>
                <a:ext uri="{FF2B5EF4-FFF2-40B4-BE49-F238E27FC236}">
                  <a16:creationId xmlns:a16="http://schemas.microsoft.com/office/drawing/2014/main" id="{ABDFD3E7-BE27-49F6-99B2-B7D0BBC75923}"/>
                </a:ext>
              </a:extLst>
            </p:cNvPr>
            <p:cNvSpPr txBox="1"/>
            <p:nvPr/>
          </p:nvSpPr>
          <p:spPr>
            <a:xfrm>
              <a:off x="800167" y="4775720"/>
              <a:ext cx="7106183" cy="1744991"/>
            </a:xfrm>
            <a:prstGeom prst="rect">
              <a:avLst/>
            </a:prstGeom>
            <a:effectLst>
              <a:innerShdw blurRad="114300">
                <a:prstClr val="black"/>
              </a:innerShdw>
            </a:effectLst>
          </p:spPr>
          <p:style>
            <a:lnRef idx="2">
              <a:schemeClr val="accent1"/>
            </a:lnRef>
            <a:fillRef idx="1">
              <a:schemeClr val="lt1"/>
            </a:fillRef>
            <a:effectRef idx="0">
              <a:schemeClr val="accent1"/>
            </a:effectRef>
            <a:fontRef idx="minor">
              <a:schemeClr val="dk1"/>
            </a:fontRef>
          </p:style>
          <p:txBody>
            <a:bodyPr wrap="square" anchor="t">
              <a:normAutofit fontScale="92500" lnSpcReduction="10000"/>
            </a:bodyPr>
            <a:lstStyle/>
            <a:p>
              <a:pPr>
                <a:spcAft>
                  <a:spcPts val="600"/>
                </a:spcAft>
              </a:pPr>
              <a:r>
                <a:rPr lang="pt-BR" sz="2800" b="1" dirty="0"/>
                <a:t>3.3. Sua família espiritual é o alvo</a:t>
              </a:r>
            </a:p>
            <a:p>
              <a:pPr marL="6350" indent="-6350">
                <a:lnSpc>
                  <a:spcPct val="103000"/>
                </a:lnSpc>
                <a:spcAft>
                  <a:spcPts val="850"/>
                </a:spcAft>
              </a:pPr>
              <a:r>
                <a:rPr lang="pt-BR" sz="1800" dirty="0">
                  <a:solidFill>
                    <a:srgbClr val="000000"/>
                  </a:solidFill>
                  <a:effectLst/>
                  <a:latin typeface="Times New Roman" panose="02020603050405020304" pitchFamily="18" charset="0"/>
                  <a:ea typeface="Times New Roman" panose="02020603050405020304" pitchFamily="18" charset="0"/>
                </a:rPr>
                <a:t>A Bíblia nos descreve com nitidez que nos últimos dias a Igreja enfrentaria a ira de Satanás. Ele sabe que seu tempo está finalizando e o seu maior desejo é devastar o povo de Deus (Ap.12.12). Diante das transformações sociais com todas as suas decorrências, a Igreja, sem dúvida, é a maior instituição a interceder em favor do modelo convencional de família.</a:t>
              </a:r>
            </a:p>
          </p:txBody>
        </p:sp>
        <p:pic>
          <p:nvPicPr>
            <p:cNvPr id="11268" name="Picture 4" descr="Resultado de imagem para familia cristã saudavel">
              <a:extLst>
                <a:ext uri="{FF2B5EF4-FFF2-40B4-BE49-F238E27FC236}">
                  <a16:creationId xmlns:a16="http://schemas.microsoft.com/office/drawing/2014/main" id="{E44B5092-D769-4870-AAFE-06D8B1ABAE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92094" y="4775720"/>
              <a:ext cx="3491345" cy="174499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49724964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F480A1C8-571F-4E3B-97B5-92C2D18E1D0A}"/>
              </a:ext>
            </a:extLst>
          </p:cNvPr>
          <p:cNvSpPr>
            <a:spLocks noGrp="1"/>
          </p:cNvSpPr>
          <p:nvPr>
            <p:ph type="title"/>
          </p:nvPr>
        </p:nvSpPr>
        <p:spPr>
          <a:xfrm>
            <a:off x="728663" y="1422400"/>
            <a:ext cx="4505552" cy="2387600"/>
          </a:xfrm>
        </p:spPr>
        <p:txBody>
          <a:bodyPr vert="horz" lIns="91440" tIns="45720" rIns="91440" bIns="45720" rtlCol="0" anchor="b">
            <a:normAutofit/>
          </a:bodyPr>
          <a:lstStyle/>
          <a:p>
            <a:r>
              <a:rPr lang="en-US" sz="3500">
                <a:solidFill>
                  <a:schemeClr val="bg1"/>
                </a:solidFill>
              </a:rPr>
              <a:t>Para ajudar o canal Boa Semente, seja membro ou apoiador e receba conteúdos exclusivos</a:t>
            </a:r>
          </a:p>
        </p:txBody>
      </p:sp>
      <p:sp>
        <p:nvSpPr>
          <p:cNvPr id="29" name="Freeform: Shape 28">
            <a:extLst>
              <a:ext uri="{FF2B5EF4-FFF2-40B4-BE49-F238E27FC236}">
                <a16:creationId xmlns:a16="http://schemas.microsoft.com/office/drawing/2014/main" id="{0277405F-0B4F-4418-B773-1B38814125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30421" y="226893"/>
            <a:ext cx="5968658" cy="6085007"/>
          </a:xfrm>
          <a:custGeom>
            <a:avLst/>
            <a:gdLst>
              <a:gd name="connsiteX0" fmla="*/ 0 w 5968658"/>
              <a:gd name="connsiteY0" fmla="*/ 0 h 6085007"/>
              <a:gd name="connsiteX1" fmla="*/ 3557919 w 5968658"/>
              <a:gd name="connsiteY1" fmla="*/ 0 h 6085007"/>
              <a:gd name="connsiteX2" fmla="*/ 3557919 w 5968658"/>
              <a:gd name="connsiteY2" fmla="*/ 2195749 h 6085007"/>
              <a:gd name="connsiteX3" fmla="*/ 5968658 w 5968658"/>
              <a:gd name="connsiteY3" fmla="*/ 2195749 h 6085007"/>
              <a:gd name="connsiteX4" fmla="*/ 5968658 w 5968658"/>
              <a:gd name="connsiteY4" fmla="*/ 6085007 h 6085007"/>
              <a:gd name="connsiteX5" fmla="*/ 2058230 w 5968658"/>
              <a:gd name="connsiteY5" fmla="*/ 6085007 h 6085007"/>
              <a:gd name="connsiteX6" fmla="*/ 2058230 w 5968658"/>
              <a:gd name="connsiteY6" fmla="*/ 3538657 h 6085007"/>
              <a:gd name="connsiteX7" fmla="*/ 0 w 5968658"/>
              <a:gd name="connsiteY7" fmla="*/ 3538657 h 608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68658" h="6085007">
                <a:moveTo>
                  <a:pt x="0" y="0"/>
                </a:moveTo>
                <a:lnTo>
                  <a:pt x="3557919" y="0"/>
                </a:lnTo>
                <a:lnTo>
                  <a:pt x="3557919" y="2195749"/>
                </a:lnTo>
                <a:lnTo>
                  <a:pt x="5968658" y="2195749"/>
                </a:lnTo>
                <a:lnTo>
                  <a:pt x="5968658" y="6085007"/>
                </a:lnTo>
                <a:lnTo>
                  <a:pt x="2058230" y="6085007"/>
                </a:lnTo>
                <a:lnTo>
                  <a:pt x="2058230" y="3538657"/>
                </a:lnTo>
                <a:lnTo>
                  <a:pt x="0" y="3538657"/>
                </a:lnTo>
                <a:close/>
              </a:path>
            </a:pathLst>
          </a:custGeom>
          <a:solidFill>
            <a:schemeClr val="tx1">
              <a:lumMod val="95000"/>
              <a:lumOff val="5000"/>
            </a:schemeClr>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Imagem 5" descr="Homem sentado ao lado de placa&#10;&#10;Descrição gerada automaticamente">
            <a:hlinkClick r:id="rId2"/>
            <a:extLst>
              <a:ext uri="{FF2B5EF4-FFF2-40B4-BE49-F238E27FC236}">
                <a16:creationId xmlns:a16="http://schemas.microsoft.com/office/drawing/2014/main" id="{9FD47B01-0C4B-47DF-80EF-9573BB79F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39805" y="2663211"/>
            <a:ext cx="3408121" cy="3408121"/>
          </a:xfrm>
          <a:prstGeom prst="rect">
            <a:avLst/>
          </a:prstGeom>
        </p:spPr>
      </p:pic>
      <p:pic>
        <p:nvPicPr>
          <p:cNvPr id="4" name="Imagem 3" descr="Uma imagem contendo Forma&#10;&#10;Descrição gerada automaticamente">
            <a:hlinkClick r:id="rId4"/>
            <a:extLst>
              <a:ext uri="{FF2B5EF4-FFF2-40B4-BE49-F238E27FC236}">
                <a16:creationId xmlns:a16="http://schemas.microsoft.com/office/drawing/2014/main" id="{CC579452-864C-4D5F-8B5A-1078A3D454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83123" y="496673"/>
            <a:ext cx="3052515" cy="2999096"/>
          </a:xfrm>
          <a:prstGeom prst="rect">
            <a:avLst/>
          </a:prstGeom>
        </p:spPr>
      </p:pic>
      <p:sp>
        <p:nvSpPr>
          <p:cNvPr id="7" name="CaixaDeTexto 6">
            <a:extLst>
              <a:ext uri="{FF2B5EF4-FFF2-40B4-BE49-F238E27FC236}">
                <a16:creationId xmlns:a16="http://schemas.microsoft.com/office/drawing/2014/main" id="{106F8274-7FB2-4DAD-8BFC-F4932923FE4B}"/>
              </a:ext>
            </a:extLst>
          </p:cNvPr>
          <p:cNvSpPr txBox="1"/>
          <p:nvPr/>
        </p:nvSpPr>
        <p:spPr>
          <a:xfrm>
            <a:off x="517016" y="4367271"/>
            <a:ext cx="5860033" cy="830997"/>
          </a:xfrm>
          <a:prstGeom prst="rect">
            <a:avLst/>
          </a:prstGeom>
          <a:noFill/>
        </p:spPr>
        <p:txBody>
          <a:bodyPr wrap="square" rtlCol="0">
            <a:spAutoFit/>
          </a:bodyPr>
          <a:lstStyle/>
          <a:p>
            <a:pPr>
              <a:spcAft>
                <a:spcPts val="600"/>
              </a:spcAft>
            </a:pPr>
            <a:r>
              <a:rPr lang="pt-BR" sz="2400" dirty="0">
                <a:solidFill>
                  <a:schemeClr val="bg1"/>
                </a:solidFill>
              </a:rPr>
              <a:t>Para saber como, clique no ícone desejado e veja todas as informações </a:t>
            </a:r>
          </a:p>
        </p:txBody>
      </p:sp>
    </p:spTree>
    <p:extLst>
      <p:ext uri="{BB962C8B-B14F-4D97-AF65-F5344CB8AC3E}">
        <p14:creationId xmlns:p14="http://schemas.microsoft.com/office/powerpoint/2010/main" val="115953136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aixaDeTexto 6">
            <a:extLst>
              <a:ext uri="{FF2B5EF4-FFF2-40B4-BE49-F238E27FC236}">
                <a16:creationId xmlns:a16="http://schemas.microsoft.com/office/drawing/2014/main" id="{13AC1BDF-4D23-46AE-B927-BE0F65A21BB1}"/>
              </a:ext>
            </a:extLst>
          </p:cNvPr>
          <p:cNvSpPr txBox="1"/>
          <p:nvPr/>
        </p:nvSpPr>
        <p:spPr>
          <a:xfrm>
            <a:off x="546351" y="433545"/>
            <a:ext cx="11139854" cy="930447"/>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b">
            <a:normAutofit/>
          </a:bodyPr>
          <a:lstStyle/>
          <a:p>
            <a:pPr algn="ctr">
              <a:lnSpc>
                <a:spcPct val="90000"/>
              </a:lnSpc>
              <a:spcBef>
                <a:spcPct val="0"/>
              </a:spcBef>
              <a:spcAft>
                <a:spcPts val="600"/>
              </a:spcAft>
            </a:pPr>
            <a:r>
              <a:rPr lang="en-US" sz="5400">
                <a:solidFill>
                  <a:srgbClr val="FFFFFF"/>
                </a:solidFill>
                <a:latin typeface="+mj-lt"/>
                <a:ea typeface="+mj-ea"/>
                <a:cs typeface="+mj-cs"/>
              </a:rPr>
              <a:t>www.boasemente.store</a:t>
            </a:r>
          </a:p>
        </p:txBody>
      </p:sp>
      <p:cxnSp>
        <p:nvCxnSpPr>
          <p:cNvPr id="14" name="Straight Connector 1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Imagem 3" descr="Texto&#10;&#10;Descrição gerada automaticamente">
            <a:extLst>
              <a:ext uri="{FF2B5EF4-FFF2-40B4-BE49-F238E27FC236}">
                <a16:creationId xmlns:a16="http://schemas.microsoft.com/office/drawing/2014/main" id="{A5125116-F2A8-45BD-97B9-3FA695E920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0412" y="2426818"/>
            <a:ext cx="2998227" cy="3997637"/>
          </a:xfrm>
          <a:prstGeom prst="rect">
            <a:avLst/>
          </a:prstGeom>
        </p:spPr>
      </p:pic>
      <p:cxnSp>
        <p:nvCxnSpPr>
          <p:cNvPr id="16" name="Straight Connector 15">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6" name="Imagem 5" descr="Interface gráfica do usuário, Aplicativo, Teams&#10;&#10;Descrição gerada automaticamente">
            <a:extLst>
              <a:ext uri="{FF2B5EF4-FFF2-40B4-BE49-F238E27FC236}">
                <a16:creationId xmlns:a16="http://schemas.microsoft.com/office/drawing/2014/main" id="{4ECF1FB2-20D6-451E-93A1-25C5635E32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8944" y="2426818"/>
            <a:ext cx="3088174" cy="3997637"/>
          </a:xfrm>
          <a:prstGeom prst="rect">
            <a:avLst/>
          </a:prstGeom>
        </p:spPr>
      </p:pic>
    </p:spTree>
    <p:extLst>
      <p:ext uri="{BB962C8B-B14F-4D97-AF65-F5344CB8AC3E}">
        <p14:creationId xmlns:p14="http://schemas.microsoft.com/office/powerpoint/2010/main" val="204592225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ítulo 5">
            <a:extLst>
              <a:ext uri="{FF2B5EF4-FFF2-40B4-BE49-F238E27FC236}">
                <a16:creationId xmlns:a16="http://schemas.microsoft.com/office/drawing/2014/main" id="{52BB9477-E490-423C-9EA3-0069C842AA76}"/>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a:t>Conclusão</a:t>
            </a:r>
          </a:p>
        </p:txBody>
      </p:sp>
      <p:sp>
        <p:nvSpPr>
          <p:cNvPr id="7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ixaDeTexto 5">
            <a:extLst>
              <a:ext uri="{FF2B5EF4-FFF2-40B4-BE49-F238E27FC236}">
                <a16:creationId xmlns:a16="http://schemas.microsoft.com/office/drawing/2014/main" id="{C3B926B1-00D5-479E-8AD3-88C8DC1C5BED}"/>
              </a:ext>
            </a:extLst>
          </p:cNvPr>
          <p:cNvSpPr txBox="1"/>
          <p:nvPr/>
        </p:nvSpPr>
        <p:spPr>
          <a:xfrm>
            <a:off x="640080" y="2872899"/>
            <a:ext cx="4243589" cy="3320668"/>
          </a:xfrm>
          <a:prstGeom prst="rect">
            <a:avLst/>
          </a:prstGeom>
        </p:spPr>
        <p:txBody>
          <a:bodyPr vert="horz" lIns="91440" tIns="45720" rIns="91440" bIns="45720" rtlCol="0">
            <a:norm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350" indent="-6350">
              <a:lnSpc>
                <a:spcPct val="107000"/>
              </a:lnSpc>
              <a:spcAft>
                <a:spcPts val="1070"/>
              </a:spcAft>
            </a:pPr>
            <a:r>
              <a:rPr lang="pt-BR" sz="1800" dirty="0">
                <a:solidFill>
                  <a:srgbClr val="000000"/>
                </a:solidFill>
                <a:effectLst/>
                <a:latin typeface="Times New Roman" panose="02020603050405020304" pitchFamily="18" charset="0"/>
                <a:ea typeface="Times New Roman" panose="02020603050405020304" pitchFamily="18" charset="0"/>
              </a:rPr>
              <a:t>Mardoqueu nos deixou um grande legado. Sua confiança e sua fidelidade a Deus tornou-se para os cristãos de hoje um grande exemplo: o de se curvar somente a Deus. O cristão que tem a sua confiança em Deus, através de Sua Palavra, também deseja obedecê-lo para ser vitorioso.</a:t>
            </a:r>
          </a:p>
        </p:txBody>
      </p:sp>
      <p:pic>
        <p:nvPicPr>
          <p:cNvPr id="5" name="Imagem 4" descr="Quebra-cabeça branco com uma peça vermelha">
            <a:extLst>
              <a:ext uri="{FF2B5EF4-FFF2-40B4-BE49-F238E27FC236}">
                <a16:creationId xmlns:a16="http://schemas.microsoft.com/office/drawing/2014/main" id="{92F7B995-5A02-4D4C-A7E0-274B943FDFA6}"/>
              </a:ext>
            </a:extLst>
          </p:cNvPr>
          <p:cNvPicPr>
            <a:picLocks noChangeAspect="1"/>
          </p:cNvPicPr>
          <p:nvPr/>
        </p:nvPicPr>
        <p:blipFill rotWithShape="1">
          <a:blip r:embed="rId2">
            <a:extLst>
              <a:ext uri="{28A0092B-C50C-407E-A947-70E740481C1C}">
                <a14:useLocalDpi xmlns:a14="http://schemas.microsoft.com/office/drawing/2010/main" val="0"/>
              </a:ext>
            </a:extLst>
          </a:blip>
          <a:srcRect l="22572" r="21008"/>
          <a:stretch/>
        </p:blipFill>
        <p:spPr>
          <a:xfrm>
            <a:off x="5313225"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56906380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lowchart: Document 9">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ixaDeTexto 4">
            <a:extLst>
              <a:ext uri="{FF2B5EF4-FFF2-40B4-BE49-F238E27FC236}">
                <a16:creationId xmlns:a16="http://schemas.microsoft.com/office/drawing/2014/main" id="{8CFA1E4C-B952-4FA3-A779-B7631B54BE23}"/>
              </a:ext>
            </a:extLst>
          </p:cNvPr>
          <p:cNvSpPr txBox="1"/>
          <p:nvPr/>
        </p:nvSpPr>
        <p:spPr>
          <a:xfrm>
            <a:off x="2562554" y="3257922"/>
            <a:ext cx="9346947" cy="3279078"/>
          </a:xfrm>
          <a:prstGeom prst="rect">
            <a:avLst/>
          </a:prstGeom>
          <a:noFill/>
        </p:spPr>
        <p:txBody>
          <a:bodyPr wrap="square" anchor="t">
            <a:normAutofit/>
          </a:bodyPr>
          <a:lstStyle/>
          <a:p>
            <a:pPr>
              <a:spcAft>
                <a:spcPts val="600"/>
              </a:spcAft>
            </a:pPr>
            <a:r>
              <a:rPr lang="pt-BR" sz="2800" dirty="0"/>
              <a:t>Bíblia de estudo pentecostal, Almeida revista e corrigida, Rio de Janeiro, CPAD  </a:t>
            </a:r>
          </a:p>
          <a:p>
            <a:pPr>
              <a:spcAft>
                <a:spcPts val="600"/>
              </a:spcAft>
            </a:pPr>
            <a:r>
              <a:rPr lang="pt-BR" sz="2800" dirty="0"/>
              <a:t>Bíblia do Culto - Editora Betel. </a:t>
            </a:r>
          </a:p>
          <a:p>
            <a:pPr>
              <a:spcAft>
                <a:spcPts val="600"/>
              </a:spcAft>
            </a:pPr>
            <a:r>
              <a:rPr lang="pt-BR" sz="2800" dirty="0"/>
              <a:t>Revista BETEL - Lições Bíblicas Adultos. Tema: A Família Natural Segundo os Valores e Princípios Cristãos. Comentarista Bispo Abner Ferreira, 1 Trimestre 2020 - Ano 20 - ano. 114.</a:t>
            </a:r>
          </a:p>
        </p:txBody>
      </p:sp>
      <p:sp>
        <p:nvSpPr>
          <p:cNvPr id="2" name="Título 1">
            <a:extLst>
              <a:ext uri="{FF2B5EF4-FFF2-40B4-BE49-F238E27FC236}">
                <a16:creationId xmlns:a16="http://schemas.microsoft.com/office/drawing/2014/main" id="{D71176DE-FAEF-4F36-86A4-34AA8422AF9F}"/>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3200" kern="1200">
                <a:solidFill>
                  <a:srgbClr val="FFFFFF"/>
                </a:solidFill>
                <a:latin typeface="+mj-lt"/>
                <a:ea typeface="+mj-ea"/>
                <a:cs typeface="+mj-cs"/>
              </a:rPr>
              <a:t>BIBLIOGRAFIA</a:t>
            </a:r>
          </a:p>
        </p:txBody>
      </p:sp>
      <p:sp>
        <p:nvSpPr>
          <p:cNvPr id="7" name="CaixaDeTexto 6">
            <a:extLst>
              <a:ext uri="{FF2B5EF4-FFF2-40B4-BE49-F238E27FC236}">
                <a16:creationId xmlns:a16="http://schemas.microsoft.com/office/drawing/2014/main" id="{7E7BA35C-0C94-4C43-8C50-34D367A5C312}"/>
              </a:ext>
            </a:extLst>
          </p:cNvPr>
          <p:cNvSpPr txBox="1"/>
          <p:nvPr/>
        </p:nvSpPr>
        <p:spPr>
          <a:xfrm>
            <a:off x="4086225" y="787984"/>
            <a:ext cx="7823277" cy="1200329"/>
          </a:xfrm>
          <a:prstGeom prst="rect">
            <a:avLst/>
          </a:prstGeom>
          <a:noFill/>
        </p:spPr>
        <p:txBody>
          <a:bodyPr wrap="square">
            <a:spAutoFit/>
          </a:bodyPr>
          <a:lstStyle/>
          <a:p>
            <a:r>
              <a:rPr lang="pt-BR" b="0" i="0" dirty="0">
                <a:solidFill>
                  <a:srgbClr val="202124"/>
                </a:solidFill>
                <a:effectLst/>
                <a:latin typeface="arial" panose="020B0604020202020204" pitchFamily="34" charset="0"/>
                <a:hlinkClick r:id="rId2"/>
              </a:rPr>
              <a:t>https://g.co/kgs/C5omuu</a:t>
            </a:r>
            <a:r>
              <a:rPr lang="pt-BR" b="0" i="0" dirty="0">
                <a:solidFill>
                  <a:srgbClr val="202124"/>
                </a:solidFill>
                <a:effectLst/>
                <a:latin typeface="arial" panose="020B0604020202020204" pitchFamily="34" charset="0"/>
              </a:rPr>
              <a:t> </a:t>
            </a:r>
            <a:endParaRPr lang="pt-BR" dirty="0">
              <a:hlinkClick r:id="rId3"/>
            </a:endParaRPr>
          </a:p>
          <a:p>
            <a:r>
              <a:rPr lang="pt-BR" dirty="0">
                <a:hlinkClick r:id="rId3"/>
              </a:rPr>
              <a:t>https://juliocesarmedeiros.org/2021/01/02/quem-foi-ester/</a:t>
            </a:r>
          </a:p>
          <a:p>
            <a:r>
              <a:rPr lang="pt-BR" sz="1800" u="sng" dirty="0">
                <a:solidFill>
                  <a:srgbClr val="000000"/>
                </a:solidFill>
                <a:effectLst/>
                <a:latin typeface="Times New Roman" panose="02020603050405020304" pitchFamily="18" charset="0"/>
                <a:ea typeface="Times New Roman" panose="02020603050405020304" pitchFamily="18" charset="0"/>
                <a:hlinkClick r:id="rId4"/>
              </a:rPr>
              <a:t>https://juliocesarmedeiros.org/2020/12/30/quem-foi-mardoqueu/</a:t>
            </a:r>
            <a:endParaRPr lang="pt-BR" sz="1800" u="sng" dirty="0">
              <a:solidFill>
                <a:srgbClr val="000000"/>
              </a:solidFill>
              <a:effectLst/>
              <a:latin typeface="Times New Roman" panose="02020603050405020304" pitchFamily="18" charset="0"/>
              <a:ea typeface="Times New Roman" panose="02020603050405020304" pitchFamily="18" charset="0"/>
            </a:endParaRPr>
          </a:p>
          <a:p>
            <a:r>
              <a:rPr lang="pt-BR" sz="1800" u="sng" dirty="0">
                <a:solidFill>
                  <a:srgbClr val="000000"/>
                </a:solidFill>
                <a:effectLst/>
                <a:latin typeface="Times New Roman" panose="02020603050405020304" pitchFamily="18" charset="0"/>
                <a:ea typeface="Times New Roman" panose="02020603050405020304" pitchFamily="18" charset="0"/>
              </a:rPr>
              <a:t> </a:t>
            </a:r>
            <a:endParaRPr lang="pt-BR" dirty="0"/>
          </a:p>
        </p:txBody>
      </p:sp>
      <p:pic>
        <p:nvPicPr>
          <p:cNvPr id="3" name="Imagem 2">
            <a:extLst>
              <a:ext uri="{FF2B5EF4-FFF2-40B4-BE49-F238E27FC236}">
                <a16:creationId xmlns:a16="http://schemas.microsoft.com/office/drawing/2014/main" id="{8B6F8615-F9CD-4A37-B00A-5E7B6438194A}"/>
              </a:ext>
            </a:extLst>
          </p:cNvPr>
          <p:cNvPicPr>
            <a:picLocks noChangeAspect="1"/>
          </p:cNvPicPr>
          <p:nvPr/>
        </p:nvPicPr>
        <p:blipFill>
          <a:blip r:embed="rId5"/>
          <a:stretch>
            <a:fillRect/>
          </a:stretch>
        </p:blipFill>
        <p:spPr>
          <a:xfrm>
            <a:off x="356673" y="5409223"/>
            <a:ext cx="1243692" cy="1097375"/>
          </a:xfrm>
          <a:prstGeom prst="rect">
            <a:avLst/>
          </a:prstGeom>
        </p:spPr>
      </p:pic>
    </p:spTree>
    <p:extLst>
      <p:ext uri="{BB962C8B-B14F-4D97-AF65-F5344CB8AC3E}">
        <p14:creationId xmlns:p14="http://schemas.microsoft.com/office/powerpoint/2010/main" val="66709322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TotalTime>
  <Words>1786</Words>
  <Application>Microsoft Office PowerPoint</Application>
  <PresentationFormat>Widescreen</PresentationFormat>
  <Paragraphs>84</Paragraphs>
  <Slides>24</Slides>
  <Notes>0</Notes>
  <HiddenSlides>0</HiddenSlides>
  <MMClips>1</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24</vt:i4>
      </vt:variant>
    </vt:vector>
  </HeadingPairs>
  <TitlesOfParts>
    <vt:vector size="32" baseType="lpstr">
      <vt:lpstr>Arial</vt:lpstr>
      <vt:lpstr>Arial</vt:lpstr>
      <vt:lpstr>Calibri</vt:lpstr>
      <vt:lpstr>Calibri Light</vt:lpstr>
      <vt:lpstr>FrutigerLTStd-BlackCn</vt:lpstr>
      <vt:lpstr>Times New Roman</vt:lpstr>
      <vt:lpstr>Titillium Web</vt:lpstr>
      <vt:lpstr>Tema do Office</vt:lpstr>
      <vt:lpstr>LIÇÃO 6. 0 cristao e o cuidado de Deus</vt:lpstr>
      <vt:lpstr>Assista a vídeo aula do Pr. Júlio César aqui</vt:lpstr>
      <vt:lpstr>Pré-textual</vt:lpstr>
      <vt:lpstr>Verdade Aplicada</vt:lpstr>
      <vt:lpstr>Objetivos da lição: </vt:lpstr>
      <vt:lpstr>TEXTO BÍBLICO</vt:lpstr>
      <vt:lpstr>Introdução</vt:lpstr>
      <vt:lpstr>Subsidio ao professor</vt:lpstr>
      <vt:lpstr>No tópico 1. o tema é o equilibrio</vt:lpstr>
      <vt:lpstr>Nesta lição Ester é retrada como uma mulher altruísta</vt:lpstr>
      <vt:lpstr>Definição de altruísmo</vt:lpstr>
      <vt:lpstr>Na vídeo aula é falado sobre os ataques que a família tem sofrido ( Tópico 3) e o problema do aumento da população carcerária formada por evangélicos, leia esta matéria aqui e se informe mais sobre o assunto. https://www.paulopes.com.br/2015/05/evangelicos-compoem-maioria-nos-presidios-mostra-pequisa.html#.YBvm1ehKiM8 </vt:lpstr>
      <vt:lpstr>Introdução</vt:lpstr>
      <vt:lpstr>1. Cristão e o seu ponto de equilíbrio</vt:lpstr>
      <vt:lpstr>Apresentação do PowerPoint</vt:lpstr>
      <vt:lpstr>Apresentação do PowerPoint</vt:lpstr>
      <vt:lpstr>Apresentação do PowerPoint</vt:lpstr>
      <vt:lpstr>SEJA MEMBRO</vt:lpstr>
      <vt:lpstr>Apresentação do PowerPoint</vt:lpstr>
      <vt:lpstr>Apresentação do PowerPoint</vt:lpstr>
      <vt:lpstr>Para ajudar o canal Boa Semente, seja membro ou apoiador e receba conteúdos exclusivos</vt:lpstr>
      <vt:lpstr>Apresentação do PowerPoint</vt:lpstr>
      <vt:lpstr>Conclusão</vt:lpstr>
      <vt:lpstr>BIBLIOGRAFIA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LIÇÃO 5. O bem contra o mal: Conflitos na caminhada</dc:title>
  <dc:creator>Julio César Pereira</dc:creator>
  <cp:lastModifiedBy>Julio César Pereira</cp:lastModifiedBy>
  <cp:revision>7</cp:revision>
  <dcterms:created xsi:type="dcterms:W3CDTF">2021-01-27T14:59:39Z</dcterms:created>
  <dcterms:modified xsi:type="dcterms:W3CDTF">2021-02-04T12:49:10Z</dcterms:modified>
</cp:coreProperties>
</file>