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94" r:id="rId3"/>
    <p:sldId id="257" r:id="rId4"/>
    <p:sldId id="298" r:id="rId5"/>
    <p:sldId id="299" r:id="rId6"/>
    <p:sldId id="258" r:id="rId7"/>
    <p:sldId id="306" r:id="rId8"/>
    <p:sldId id="262" r:id="rId9"/>
    <p:sldId id="300" r:id="rId10"/>
    <p:sldId id="278" r:id="rId11"/>
    <p:sldId id="301" r:id="rId12"/>
    <p:sldId id="307" r:id="rId13"/>
    <p:sldId id="302" r:id="rId14"/>
    <p:sldId id="279" r:id="rId15"/>
    <p:sldId id="285" r:id="rId16"/>
    <p:sldId id="280" r:id="rId17"/>
    <p:sldId id="303" r:id="rId18"/>
    <p:sldId id="295" r:id="rId19"/>
    <p:sldId id="296" r:id="rId20"/>
    <p:sldId id="272" r:id="rId21"/>
    <p:sldId id="288" r:id="rId2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o César Pereira" initials="JCP" lastIdx="2" clrIdx="0">
    <p:extLst>
      <p:ext uri="{19B8F6BF-5375-455C-9EA6-DF929625EA0E}">
        <p15:presenceInfo xmlns:p15="http://schemas.microsoft.com/office/powerpoint/2012/main" userId="72a51f49704b9e8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5380" autoAdjust="0"/>
  </p:normalViewPr>
  <p:slideViewPr>
    <p:cSldViewPr snapToGrid="0">
      <p:cViewPr varScale="1">
        <p:scale>
          <a:sx n="86" d="100"/>
          <a:sy n="86" d="100"/>
        </p:scale>
        <p:origin x="65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9B8514-31C8-4F80-BE89-AD2673FEAC94}" type="datetimeFigureOut">
              <a:rPr lang="pt-BR" smtClean="0"/>
              <a:t>11/02/2021</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7AE96-3074-42CF-A52D-920C24ED0C48}" type="slidenum">
              <a:rPr lang="pt-BR" smtClean="0"/>
              <a:t>‹nº›</a:t>
            </a:fld>
            <a:endParaRPr lang="pt-BR"/>
          </a:p>
        </p:txBody>
      </p:sp>
    </p:spTree>
    <p:extLst>
      <p:ext uri="{BB962C8B-B14F-4D97-AF65-F5344CB8AC3E}">
        <p14:creationId xmlns:p14="http://schemas.microsoft.com/office/powerpoint/2010/main" val="3249980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201D47-B91D-41F5-8B2B-A2566FC90F06}"/>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39ACD1A0-6D86-451E-93CB-E69A04723C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D2320670-AE81-49B2-AFEC-830CC5FFDD33}"/>
              </a:ext>
            </a:extLst>
          </p:cNvPr>
          <p:cNvSpPr>
            <a:spLocks noGrp="1"/>
          </p:cNvSpPr>
          <p:nvPr>
            <p:ph type="dt" sz="half" idx="10"/>
          </p:nvPr>
        </p:nvSpPr>
        <p:spPr/>
        <p:txBody>
          <a:bodyPr/>
          <a:lstStyle/>
          <a:p>
            <a:fld id="{789E057A-2E25-4966-A35C-CE42141439CB}" type="datetimeFigureOut">
              <a:rPr lang="pt-BR" smtClean="0"/>
              <a:t>11/02/2021</a:t>
            </a:fld>
            <a:endParaRPr lang="pt-BR"/>
          </a:p>
        </p:txBody>
      </p:sp>
      <p:sp>
        <p:nvSpPr>
          <p:cNvPr id="5" name="Espaço Reservado para Rodapé 4">
            <a:extLst>
              <a:ext uri="{FF2B5EF4-FFF2-40B4-BE49-F238E27FC236}">
                <a16:creationId xmlns:a16="http://schemas.microsoft.com/office/drawing/2014/main" id="{57EF0127-AA27-4FA5-9175-A9ADBBBA1D0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0B7B1B2-A4A9-4293-AA22-C1D0463B3551}"/>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8502526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58B1FE-5BF9-42AD-92DA-FCB46AFAF97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24618A7-2819-4E4E-BF07-87EA972F6516}"/>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8A46ED9-BC48-45C3-AAE5-F8FA793A77FD}"/>
              </a:ext>
            </a:extLst>
          </p:cNvPr>
          <p:cNvSpPr>
            <a:spLocks noGrp="1"/>
          </p:cNvSpPr>
          <p:nvPr>
            <p:ph type="dt" sz="half" idx="10"/>
          </p:nvPr>
        </p:nvSpPr>
        <p:spPr/>
        <p:txBody>
          <a:bodyPr/>
          <a:lstStyle/>
          <a:p>
            <a:fld id="{789E057A-2E25-4966-A35C-CE42141439CB}" type="datetimeFigureOut">
              <a:rPr lang="pt-BR" smtClean="0"/>
              <a:t>11/02/2021</a:t>
            </a:fld>
            <a:endParaRPr lang="pt-BR"/>
          </a:p>
        </p:txBody>
      </p:sp>
      <p:sp>
        <p:nvSpPr>
          <p:cNvPr id="5" name="Espaço Reservado para Rodapé 4">
            <a:extLst>
              <a:ext uri="{FF2B5EF4-FFF2-40B4-BE49-F238E27FC236}">
                <a16:creationId xmlns:a16="http://schemas.microsoft.com/office/drawing/2014/main" id="{9C3F16FE-6D9E-4B75-8E40-C1C43553F00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7A3ABEE-866A-4461-95F6-EC30C2D19200}"/>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272733249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06052B-5854-4A85-B8FA-859073E68D3D}"/>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FC0C06FF-B061-4457-88EA-749D09E508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022567A-768F-4B22-9C7F-9915D6FD4D84}"/>
              </a:ext>
            </a:extLst>
          </p:cNvPr>
          <p:cNvSpPr>
            <a:spLocks noGrp="1"/>
          </p:cNvSpPr>
          <p:nvPr>
            <p:ph type="dt" sz="half" idx="10"/>
          </p:nvPr>
        </p:nvSpPr>
        <p:spPr/>
        <p:txBody>
          <a:bodyPr/>
          <a:lstStyle/>
          <a:p>
            <a:fld id="{789E057A-2E25-4966-A35C-CE42141439CB}" type="datetimeFigureOut">
              <a:rPr lang="pt-BR" smtClean="0"/>
              <a:t>11/02/2021</a:t>
            </a:fld>
            <a:endParaRPr lang="pt-BR"/>
          </a:p>
        </p:txBody>
      </p:sp>
      <p:sp>
        <p:nvSpPr>
          <p:cNvPr id="5" name="Espaço Reservado para Rodapé 4">
            <a:extLst>
              <a:ext uri="{FF2B5EF4-FFF2-40B4-BE49-F238E27FC236}">
                <a16:creationId xmlns:a16="http://schemas.microsoft.com/office/drawing/2014/main" id="{34AF32E8-CC82-4C90-8645-2906F477F19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C6AAB69-71E1-4336-992F-664AAA8C8C96}"/>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405183801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7B5BC6-9BD5-4636-B430-96733EA4DE7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0DCB368-1894-4628-94EF-FFD476EDE1C2}"/>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28FE6F9B-54D4-4290-A237-68A3BE53303F}"/>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F04E5C6B-C52C-4D97-874B-98C9F216A698}"/>
              </a:ext>
            </a:extLst>
          </p:cNvPr>
          <p:cNvSpPr>
            <a:spLocks noGrp="1"/>
          </p:cNvSpPr>
          <p:nvPr>
            <p:ph type="dt" sz="half" idx="10"/>
          </p:nvPr>
        </p:nvSpPr>
        <p:spPr/>
        <p:txBody>
          <a:bodyPr/>
          <a:lstStyle/>
          <a:p>
            <a:fld id="{789E057A-2E25-4966-A35C-CE42141439CB}" type="datetimeFigureOut">
              <a:rPr lang="pt-BR" smtClean="0"/>
              <a:t>11/02/2021</a:t>
            </a:fld>
            <a:endParaRPr lang="pt-BR"/>
          </a:p>
        </p:txBody>
      </p:sp>
      <p:sp>
        <p:nvSpPr>
          <p:cNvPr id="6" name="Espaço Reservado para Rodapé 5">
            <a:extLst>
              <a:ext uri="{FF2B5EF4-FFF2-40B4-BE49-F238E27FC236}">
                <a16:creationId xmlns:a16="http://schemas.microsoft.com/office/drawing/2014/main" id="{5F4B6A72-6537-40F1-9E0B-74F4E97C67D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28ED164-F2C3-4E24-ACC8-0DE3F23F74DA}"/>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347781306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DD4D62-AD59-49E8-8DD0-DCA49DA84D6D}"/>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13EF3541-4592-4169-BC7A-9892BBC495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2B926846-2EC2-4510-A879-251ADEA83B4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E4AB670-B694-477C-91C2-2EAC8BDE51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E019D1D3-C60F-4DAB-ADFF-09FCC9E1D964}"/>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E4DD493D-1633-414B-9710-F344485DD226}"/>
              </a:ext>
            </a:extLst>
          </p:cNvPr>
          <p:cNvSpPr>
            <a:spLocks noGrp="1"/>
          </p:cNvSpPr>
          <p:nvPr>
            <p:ph type="dt" sz="half" idx="10"/>
          </p:nvPr>
        </p:nvSpPr>
        <p:spPr/>
        <p:txBody>
          <a:bodyPr/>
          <a:lstStyle/>
          <a:p>
            <a:fld id="{789E057A-2E25-4966-A35C-CE42141439CB}" type="datetimeFigureOut">
              <a:rPr lang="pt-BR" smtClean="0"/>
              <a:t>11/02/2021</a:t>
            </a:fld>
            <a:endParaRPr lang="pt-BR"/>
          </a:p>
        </p:txBody>
      </p:sp>
      <p:sp>
        <p:nvSpPr>
          <p:cNvPr id="8" name="Espaço Reservado para Rodapé 7">
            <a:extLst>
              <a:ext uri="{FF2B5EF4-FFF2-40B4-BE49-F238E27FC236}">
                <a16:creationId xmlns:a16="http://schemas.microsoft.com/office/drawing/2014/main" id="{64D586B0-DC5C-431A-8935-699097549B9A}"/>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CF07F2AF-85B6-441E-A202-0E2B4014B6B3}"/>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336666474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CA40C9-F4A9-4021-9678-3B98FB657B4E}"/>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2870B912-60DD-43D7-A77A-E2A9A3AC6951}"/>
              </a:ext>
            </a:extLst>
          </p:cNvPr>
          <p:cNvSpPr>
            <a:spLocks noGrp="1"/>
          </p:cNvSpPr>
          <p:nvPr>
            <p:ph type="dt" sz="half" idx="10"/>
          </p:nvPr>
        </p:nvSpPr>
        <p:spPr/>
        <p:txBody>
          <a:bodyPr/>
          <a:lstStyle/>
          <a:p>
            <a:fld id="{789E057A-2E25-4966-A35C-CE42141439CB}" type="datetimeFigureOut">
              <a:rPr lang="pt-BR" smtClean="0"/>
              <a:t>11/02/2021</a:t>
            </a:fld>
            <a:endParaRPr lang="pt-BR"/>
          </a:p>
        </p:txBody>
      </p:sp>
      <p:sp>
        <p:nvSpPr>
          <p:cNvPr id="4" name="Espaço Reservado para Rodapé 3">
            <a:extLst>
              <a:ext uri="{FF2B5EF4-FFF2-40B4-BE49-F238E27FC236}">
                <a16:creationId xmlns:a16="http://schemas.microsoft.com/office/drawing/2014/main" id="{977A4CBA-20F5-42D4-8235-82CCE7D3712B}"/>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16BDAA8B-755C-4D3F-BF10-325A4A9334A5}"/>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404163747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EE3706A2-3CF4-4A8E-A912-CAA378D389B5}"/>
              </a:ext>
            </a:extLst>
          </p:cNvPr>
          <p:cNvSpPr>
            <a:spLocks noGrp="1"/>
          </p:cNvSpPr>
          <p:nvPr>
            <p:ph type="dt" sz="half" idx="10"/>
          </p:nvPr>
        </p:nvSpPr>
        <p:spPr/>
        <p:txBody>
          <a:bodyPr/>
          <a:lstStyle/>
          <a:p>
            <a:fld id="{789E057A-2E25-4966-A35C-CE42141439CB}" type="datetimeFigureOut">
              <a:rPr lang="pt-BR" smtClean="0"/>
              <a:t>11/02/2021</a:t>
            </a:fld>
            <a:endParaRPr lang="pt-BR"/>
          </a:p>
        </p:txBody>
      </p:sp>
      <p:sp>
        <p:nvSpPr>
          <p:cNvPr id="3" name="Espaço Reservado para Rodapé 2">
            <a:extLst>
              <a:ext uri="{FF2B5EF4-FFF2-40B4-BE49-F238E27FC236}">
                <a16:creationId xmlns:a16="http://schemas.microsoft.com/office/drawing/2014/main" id="{CA1A6751-E785-4C5E-8959-A2912258AE63}"/>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FBCE5471-851F-4247-8684-48F7B5052890}"/>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404535412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AD9EEC-D005-4C4F-A6A0-52671D65ABA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B42A2DDC-B4FB-4085-B7DC-F09A88F466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79EBD17E-A1D2-496C-9368-67D429FD0A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69619B70-65C7-42A0-866A-EF334E84BB8F}"/>
              </a:ext>
            </a:extLst>
          </p:cNvPr>
          <p:cNvSpPr>
            <a:spLocks noGrp="1"/>
          </p:cNvSpPr>
          <p:nvPr>
            <p:ph type="dt" sz="half" idx="10"/>
          </p:nvPr>
        </p:nvSpPr>
        <p:spPr/>
        <p:txBody>
          <a:bodyPr/>
          <a:lstStyle/>
          <a:p>
            <a:fld id="{789E057A-2E25-4966-A35C-CE42141439CB}" type="datetimeFigureOut">
              <a:rPr lang="pt-BR" smtClean="0"/>
              <a:t>11/02/2021</a:t>
            </a:fld>
            <a:endParaRPr lang="pt-BR"/>
          </a:p>
        </p:txBody>
      </p:sp>
      <p:sp>
        <p:nvSpPr>
          <p:cNvPr id="6" name="Espaço Reservado para Rodapé 5">
            <a:extLst>
              <a:ext uri="{FF2B5EF4-FFF2-40B4-BE49-F238E27FC236}">
                <a16:creationId xmlns:a16="http://schemas.microsoft.com/office/drawing/2014/main" id="{ACA4DE47-B9F2-4B73-8A99-A57CCF64F1F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22FD2DB-7DA3-489E-AB1B-C0F6D1DB3ED4}"/>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256365827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369035-6DEE-40D7-8659-B57ACC5C3B0A}"/>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110CBA6E-6397-42E3-AF8B-EC7A3CD356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750485DD-5C79-413B-87AD-6CDE0A82B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68BA8C3-DE28-4863-9BDC-3AEF0CEFC70F}"/>
              </a:ext>
            </a:extLst>
          </p:cNvPr>
          <p:cNvSpPr>
            <a:spLocks noGrp="1"/>
          </p:cNvSpPr>
          <p:nvPr>
            <p:ph type="dt" sz="half" idx="10"/>
          </p:nvPr>
        </p:nvSpPr>
        <p:spPr/>
        <p:txBody>
          <a:bodyPr/>
          <a:lstStyle/>
          <a:p>
            <a:fld id="{789E057A-2E25-4966-A35C-CE42141439CB}" type="datetimeFigureOut">
              <a:rPr lang="pt-BR" smtClean="0"/>
              <a:t>11/02/2021</a:t>
            </a:fld>
            <a:endParaRPr lang="pt-BR"/>
          </a:p>
        </p:txBody>
      </p:sp>
      <p:sp>
        <p:nvSpPr>
          <p:cNvPr id="6" name="Espaço Reservado para Rodapé 5">
            <a:extLst>
              <a:ext uri="{FF2B5EF4-FFF2-40B4-BE49-F238E27FC236}">
                <a16:creationId xmlns:a16="http://schemas.microsoft.com/office/drawing/2014/main" id="{54EE666D-BE25-46E1-8DD3-B1B87896699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40CA7B3-B051-4AEA-BBC4-077B02099504}"/>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273257681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D28F6C-D4B7-410A-8361-4A1A0A697612}"/>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6585A66E-A87F-45B3-870D-0FC35EA73189}"/>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29E7092-4E98-43EF-AE54-153C54C4C978}"/>
              </a:ext>
            </a:extLst>
          </p:cNvPr>
          <p:cNvSpPr>
            <a:spLocks noGrp="1"/>
          </p:cNvSpPr>
          <p:nvPr>
            <p:ph type="dt" sz="half" idx="10"/>
          </p:nvPr>
        </p:nvSpPr>
        <p:spPr/>
        <p:txBody>
          <a:bodyPr/>
          <a:lstStyle/>
          <a:p>
            <a:fld id="{789E057A-2E25-4966-A35C-CE42141439CB}" type="datetimeFigureOut">
              <a:rPr lang="pt-BR" smtClean="0"/>
              <a:t>11/02/2021</a:t>
            </a:fld>
            <a:endParaRPr lang="pt-BR"/>
          </a:p>
        </p:txBody>
      </p:sp>
      <p:sp>
        <p:nvSpPr>
          <p:cNvPr id="5" name="Espaço Reservado para Rodapé 4">
            <a:extLst>
              <a:ext uri="{FF2B5EF4-FFF2-40B4-BE49-F238E27FC236}">
                <a16:creationId xmlns:a16="http://schemas.microsoft.com/office/drawing/2014/main" id="{4100D057-9AE3-4838-A638-A2EB92354C2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28E0C1A-0A46-4B03-A61D-0640F153E8F8}"/>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401072152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384C4A5-F66D-42C0-94EB-DC56ECA48067}"/>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3831AF7A-2131-4AED-A365-B1D2C925FD8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313260A-CAD0-4700-9047-4B530A120559}"/>
              </a:ext>
            </a:extLst>
          </p:cNvPr>
          <p:cNvSpPr>
            <a:spLocks noGrp="1"/>
          </p:cNvSpPr>
          <p:nvPr>
            <p:ph type="dt" sz="half" idx="10"/>
          </p:nvPr>
        </p:nvSpPr>
        <p:spPr/>
        <p:txBody>
          <a:bodyPr/>
          <a:lstStyle/>
          <a:p>
            <a:fld id="{789E057A-2E25-4966-A35C-CE42141439CB}" type="datetimeFigureOut">
              <a:rPr lang="pt-BR" smtClean="0"/>
              <a:t>11/02/2021</a:t>
            </a:fld>
            <a:endParaRPr lang="pt-BR"/>
          </a:p>
        </p:txBody>
      </p:sp>
      <p:sp>
        <p:nvSpPr>
          <p:cNvPr id="5" name="Espaço Reservado para Rodapé 4">
            <a:extLst>
              <a:ext uri="{FF2B5EF4-FFF2-40B4-BE49-F238E27FC236}">
                <a16:creationId xmlns:a16="http://schemas.microsoft.com/office/drawing/2014/main" id="{9D386A84-61DC-430C-BCEA-01E2936AB1E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2C1D4FC-4C40-4DD0-BB55-EEB91177989D}"/>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6809232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31EC9B7C-4754-4D32-A47C-C200E1D71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BF2FA64E-5C14-4EF1-8861-85F37C4118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75B2BF9-D91E-4839-AE7D-03A3F140F5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E057A-2E25-4966-A35C-CE42141439CB}" type="datetimeFigureOut">
              <a:rPr lang="pt-BR" smtClean="0"/>
              <a:t>11/02/2021</a:t>
            </a:fld>
            <a:endParaRPr lang="pt-BR"/>
          </a:p>
        </p:txBody>
      </p:sp>
      <p:sp>
        <p:nvSpPr>
          <p:cNvPr id="5" name="Espaço Reservado para Rodapé 4">
            <a:extLst>
              <a:ext uri="{FF2B5EF4-FFF2-40B4-BE49-F238E27FC236}">
                <a16:creationId xmlns:a16="http://schemas.microsoft.com/office/drawing/2014/main" id="{919AF049-0888-40FC-84B3-5529A4E4B0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3A1A4824-C195-4E3B-A62D-67C68AC61D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B0BBF6-9B82-42CC-A7E3-7A451A6D12DF}" type="slidenum">
              <a:rPr lang="pt-BR" smtClean="0"/>
              <a:t>‹nº›</a:t>
            </a:fld>
            <a:endParaRPr lang="pt-BR"/>
          </a:p>
        </p:txBody>
      </p:sp>
    </p:spTree>
    <p:extLst>
      <p:ext uri="{BB962C8B-B14F-4D97-AF65-F5344CB8AC3E}">
        <p14:creationId xmlns:p14="http://schemas.microsoft.com/office/powerpoint/2010/main" val="1422416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x_Aag2EfknA?feature=oembed"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commons.wikimedia.org/wiki/File:US_Navy_090806-N-2420K-006_U.S._Navy_Capt._Jeffery_Landsman,_a_professor_with_the_U.S._Naval_War_College,_discusses_an_oil_spill_scenario_with_students_at_the_Maritime_Center_of_Excellence_(MCE)_course_at_Bandari_College.jpg" TargetMode="External"/><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hyperlink" Target="https://iptubarao.wordpress.com/tag/cordeiro-de-deus/" TargetMode="Externa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hyperlink" Target="https://iptubarao.wordpress.com/tag/cordeiro-de-deus/" TargetMode="External"/><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apoia.se/apoieoboasemente" TargetMode="External"/><Relationship Id="rId1" Type="http://schemas.openxmlformats.org/officeDocument/2006/relationships/slideLayout" Target="../slideLayouts/slideLayout6.xml"/><Relationship Id="rId5" Type="http://schemas.openxmlformats.org/officeDocument/2006/relationships/image" Target="../media/image25.jpg"/><Relationship Id="rId4" Type="http://schemas.openxmlformats.org/officeDocument/2006/relationships/hyperlink" Target="https://www.youtube.com/channel/UCtqdNP9VJH8tuyVMMTJfm5g/join"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juliocesarmedeiros.org/2019/12/14/o-que-as-brigas-dos-pais-podem-causar-na-vida-dos-filhosas/" TargetMode="External"/><Relationship Id="rId2" Type="http://schemas.openxmlformats.org/officeDocument/2006/relationships/hyperlink" Target="https://g.co/kgs/C5omuu" TargetMode="Externa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hyperlink" Target="https://juliocesarmedeiros.org/2020/12/30/quem-foi-mardoqu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DCB9AD1C-52D5-4648-B823-442724BBEDD9}"/>
              </a:ext>
            </a:extLst>
          </p:cNvPr>
          <p:cNvPicPr>
            <a:picLocks noChangeAspect="1"/>
          </p:cNvPicPr>
          <p:nvPr/>
        </p:nvPicPr>
        <p:blipFill>
          <a:blip r:embed="rId2">
            <a:extLst>
              <a:ext uri="{28A0092B-C50C-407E-A947-70E740481C1C}">
                <a14:useLocalDpi xmlns:a14="http://schemas.microsoft.com/office/drawing/2010/main" val="0"/>
              </a:ext>
            </a:extLst>
          </a:blip>
          <a:srcRect t="703" b="703"/>
          <a:stretch/>
        </p:blipFill>
        <p:spPr>
          <a:xfrm>
            <a:off x="20" y="10"/>
            <a:ext cx="4637226" cy="6857990"/>
          </a:xfrm>
          <a:prstGeom prst="rect">
            <a:avLst/>
          </a:prstGeom>
        </p:spPr>
      </p:pic>
      <p:sp>
        <p:nvSpPr>
          <p:cNvPr id="60" name="Rectangle 59">
            <a:extLst>
              <a:ext uri="{FF2B5EF4-FFF2-40B4-BE49-F238E27FC236}">
                <a16:creationId xmlns:a16="http://schemas.microsoft.com/office/drawing/2014/main" id="{B9951BD9-0868-4CDB-ACD6-9C4209B5E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7247" y="0"/>
            <a:ext cx="755475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1D0145B-D3E0-4CD9-AF10-A2877B4DE7B8}"/>
              </a:ext>
            </a:extLst>
          </p:cNvPr>
          <p:cNvSpPr>
            <a:spLocks noGrp="1"/>
          </p:cNvSpPr>
          <p:nvPr>
            <p:ph type="ctrTitle"/>
          </p:nvPr>
        </p:nvSpPr>
        <p:spPr>
          <a:xfrm>
            <a:off x="4961489" y="646330"/>
            <a:ext cx="6769594" cy="2782669"/>
          </a:xfrm>
        </p:spPr>
        <p:txBody>
          <a:bodyPr>
            <a:normAutofit fontScale="90000"/>
          </a:bodyPr>
          <a:lstStyle/>
          <a:p>
            <a:pPr algn="l"/>
            <a:r>
              <a:rPr lang="pt-BR" b="1" dirty="0">
                <a:solidFill>
                  <a:schemeClr val="bg1"/>
                </a:solidFill>
              </a:rPr>
              <a:t>LIÇÃO 7</a:t>
            </a:r>
            <a:br>
              <a:rPr lang="pt-BR" b="1" dirty="0">
                <a:solidFill>
                  <a:schemeClr val="bg1"/>
                </a:solidFill>
              </a:rPr>
            </a:br>
            <a:r>
              <a:rPr lang="pt-BR" b="1" dirty="0">
                <a:solidFill>
                  <a:schemeClr val="bg1"/>
                </a:solidFill>
              </a:rPr>
              <a:t> Deus intervém através de Suas ações. </a:t>
            </a:r>
          </a:p>
        </p:txBody>
      </p:sp>
      <p:sp>
        <p:nvSpPr>
          <p:cNvPr id="13" name="CaixaDeTexto 12">
            <a:extLst>
              <a:ext uri="{FF2B5EF4-FFF2-40B4-BE49-F238E27FC236}">
                <a16:creationId xmlns:a16="http://schemas.microsoft.com/office/drawing/2014/main" id="{1F4FFB9C-B2F2-4E13-B83D-246C58F8BE05}"/>
              </a:ext>
            </a:extLst>
          </p:cNvPr>
          <p:cNvSpPr txBox="1"/>
          <p:nvPr/>
        </p:nvSpPr>
        <p:spPr>
          <a:xfrm>
            <a:off x="7858301" y="4150150"/>
            <a:ext cx="3788627" cy="369332"/>
          </a:xfrm>
          <a:prstGeom prst="rect">
            <a:avLst/>
          </a:prstGeom>
          <a:noFill/>
        </p:spPr>
        <p:txBody>
          <a:bodyPr wrap="square">
            <a:spAutoFit/>
          </a:bodyPr>
          <a:lstStyle/>
          <a:p>
            <a:r>
              <a:rPr lang="pt-BR" b="1" dirty="0">
                <a:solidFill>
                  <a:schemeClr val="bg1"/>
                </a:solidFill>
              </a:rPr>
              <a:t>Comentarista: Bispo Abner Ferreira</a:t>
            </a:r>
          </a:p>
        </p:txBody>
      </p:sp>
      <p:pic>
        <p:nvPicPr>
          <p:cNvPr id="4" name="Imagem 3" descr="Uma imagem contendo Texto&#10;&#10;Descrição gerada automaticamente">
            <a:extLst>
              <a:ext uri="{FF2B5EF4-FFF2-40B4-BE49-F238E27FC236}">
                <a16:creationId xmlns:a16="http://schemas.microsoft.com/office/drawing/2014/main" id="{0D4871D6-919D-4FB6-A19E-3D479BBCE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8677" y="5889908"/>
            <a:ext cx="3645408" cy="682752"/>
          </a:xfrm>
          <a:prstGeom prst="rect">
            <a:avLst/>
          </a:prstGeom>
        </p:spPr>
      </p:pic>
      <p:sp>
        <p:nvSpPr>
          <p:cNvPr id="3" name="CaixaDeTexto 2">
            <a:extLst>
              <a:ext uri="{FF2B5EF4-FFF2-40B4-BE49-F238E27FC236}">
                <a16:creationId xmlns:a16="http://schemas.microsoft.com/office/drawing/2014/main" id="{BB8C9324-9367-495D-B185-AE28D9E84060}"/>
              </a:ext>
            </a:extLst>
          </p:cNvPr>
          <p:cNvSpPr txBox="1"/>
          <p:nvPr/>
        </p:nvSpPr>
        <p:spPr>
          <a:xfrm>
            <a:off x="7270596" y="3429000"/>
            <a:ext cx="4761570" cy="646331"/>
          </a:xfrm>
          <a:prstGeom prst="rect">
            <a:avLst/>
          </a:prstGeom>
          <a:noFill/>
        </p:spPr>
        <p:txBody>
          <a:bodyPr wrap="square" rtlCol="0">
            <a:spAutoFit/>
          </a:bodyPr>
          <a:lstStyle/>
          <a:p>
            <a:r>
              <a:rPr lang="pt-BR" sz="3600" dirty="0">
                <a:solidFill>
                  <a:srgbClr val="FFFF00"/>
                </a:solidFill>
              </a:rPr>
              <a:t>1º Trimestre de 2021</a:t>
            </a:r>
          </a:p>
        </p:txBody>
      </p:sp>
    </p:spTree>
    <p:extLst>
      <p:ext uri="{BB962C8B-B14F-4D97-AF65-F5344CB8AC3E}">
        <p14:creationId xmlns:p14="http://schemas.microsoft.com/office/powerpoint/2010/main" val="404726705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446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255F281-13BC-40F1-BECE-1ABB5DC11B1E}"/>
              </a:ext>
            </a:extLst>
          </p:cNvPr>
          <p:cNvSpPr>
            <a:spLocks noGrp="1"/>
          </p:cNvSpPr>
          <p:nvPr>
            <p:ph type="title"/>
          </p:nvPr>
        </p:nvSpPr>
        <p:spPr>
          <a:xfrm>
            <a:off x="1543329" y="207436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Assista a vídeo aula do Pr. Júlio César aqui</a:t>
            </a:r>
          </a:p>
        </p:txBody>
      </p:sp>
      <p:pic>
        <p:nvPicPr>
          <p:cNvPr id="10" name="Imagem 9" descr="Uma imagem contendo Diagrama&#10;&#10;Descrição gerada automaticamente">
            <a:extLst>
              <a:ext uri="{FF2B5EF4-FFF2-40B4-BE49-F238E27FC236}">
                <a16:creationId xmlns:a16="http://schemas.microsoft.com/office/drawing/2014/main" id="{020AF878-1677-4E32-B73C-4614655530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4389" y="142035"/>
            <a:ext cx="1244819" cy="1095750"/>
          </a:xfrm>
          <a:prstGeom prst="rect">
            <a:avLst/>
          </a:prstGeom>
        </p:spPr>
      </p:pic>
      <p:sp>
        <p:nvSpPr>
          <p:cNvPr id="7" name="Seta: para a Direita 6">
            <a:extLst>
              <a:ext uri="{FF2B5EF4-FFF2-40B4-BE49-F238E27FC236}">
                <a16:creationId xmlns:a16="http://schemas.microsoft.com/office/drawing/2014/main" id="{E7BCB586-17DF-4A3A-99CF-4048FCCC9342}"/>
              </a:ext>
            </a:extLst>
          </p:cNvPr>
          <p:cNvSpPr/>
          <p:nvPr/>
        </p:nvSpPr>
        <p:spPr>
          <a:xfrm>
            <a:off x="3227363" y="4284711"/>
            <a:ext cx="2013557" cy="43489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Mídia Online 4" title="Lição 7  Deus intervém através de suas ações Editora Betel Dominical 1º tri 2021">
            <a:hlinkClick r:id="" action="ppaction://media"/>
            <a:extLst>
              <a:ext uri="{FF2B5EF4-FFF2-40B4-BE49-F238E27FC236}">
                <a16:creationId xmlns:a16="http://schemas.microsoft.com/office/drawing/2014/main" id="{E5ECC48A-8608-4DC6-B35B-605CC72C7D66}"/>
              </a:ext>
            </a:extLst>
          </p:cNvPr>
          <p:cNvPicPr>
            <a:picLocks noGrp="1" noRot="1" noChangeAspect="1"/>
          </p:cNvPicPr>
          <p:nvPr>
            <p:ph idx="1"/>
            <a:videoFile r:link="rId1"/>
          </p:nvPr>
        </p:nvPicPr>
        <p:blipFill>
          <a:blip r:embed="rId4"/>
          <a:stretch>
            <a:fillRect/>
          </a:stretch>
        </p:blipFill>
        <p:spPr>
          <a:xfrm>
            <a:off x="5459716" y="2581913"/>
            <a:ext cx="5188955" cy="2931958"/>
          </a:xfrm>
          <a:prstGeom prst="rect">
            <a:avLst/>
          </a:prstGeom>
        </p:spPr>
      </p:pic>
    </p:spTree>
    <p:extLst>
      <p:ext uri="{BB962C8B-B14F-4D97-AF65-F5344CB8AC3E}">
        <p14:creationId xmlns:p14="http://schemas.microsoft.com/office/powerpoint/2010/main" val="291579387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ítulo 5">
            <a:extLst>
              <a:ext uri="{FF2B5EF4-FFF2-40B4-BE49-F238E27FC236}">
                <a16:creationId xmlns:a16="http://schemas.microsoft.com/office/drawing/2014/main" id="{ECA55478-60D4-42DA-96A2-C7E1B6E1E2B3}"/>
              </a:ext>
            </a:extLst>
          </p:cNvPr>
          <p:cNvSpPr>
            <a:spLocks noGrp="1"/>
          </p:cNvSpPr>
          <p:nvPr>
            <p:ph type="title"/>
          </p:nvPr>
        </p:nvSpPr>
        <p:spPr>
          <a:xfrm>
            <a:off x="1179226" y="826680"/>
            <a:ext cx="9833548" cy="1325563"/>
          </a:xfr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p>
            <a:pPr algn="ctr"/>
            <a:r>
              <a:rPr lang="en-US" sz="4000" kern="1200">
                <a:solidFill>
                  <a:srgbClr val="FFFFFF"/>
                </a:solidFill>
                <a:latin typeface="+mj-lt"/>
                <a:ea typeface="+mj-ea"/>
                <a:cs typeface="+mj-cs"/>
              </a:rPr>
              <a:t>Pré-textual</a:t>
            </a:r>
          </a:p>
        </p:txBody>
      </p:sp>
      <p:sp>
        <p:nvSpPr>
          <p:cNvPr id="11" name="CaixaDeTexto 5">
            <a:extLst>
              <a:ext uri="{FF2B5EF4-FFF2-40B4-BE49-F238E27FC236}">
                <a16:creationId xmlns:a16="http://schemas.microsoft.com/office/drawing/2014/main" id="{ADB077D5-155C-48A6-BF68-E9A344639651}"/>
              </a:ext>
            </a:extLst>
          </p:cNvPr>
          <p:cNvSpPr txBox="1"/>
          <p:nvPr/>
        </p:nvSpPr>
        <p:spPr>
          <a:xfrm>
            <a:off x="1179226" y="4866774"/>
            <a:ext cx="9833548" cy="13945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pt-BR" sz="3600" b="1" dirty="0">
                <a:solidFill>
                  <a:srgbClr val="000000"/>
                </a:solidFill>
              </a:rPr>
              <a:t>"E invoca-me no dia da angustia; eu </a:t>
            </a:r>
            <a:r>
              <a:rPr lang="pt-BR" sz="3600" b="1" dirty="0" err="1">
                <a:solidFill>
                  <a:srgbClr val="000000"/>
                </a:solidFill>
              </a:rPr>
              <a:t>to</a:t>
            </a:r>
            <a:r>
              <a:rPr lang="pt-BR" sz="3600" b="1" dirty="0">
                <a:solidFill>
                  <a:srgbClr val="000000"/>
                </a:solidFill>
              </a:rPr>
              <a:t> livrarei,</a:t>
            </a:r>
          </a:p>
          <a:p>
            <a:pPr>
              <a:lnSpc>
                <a:spcPct val="90000"/>
              </a:lnSpc>
              <a:spcAft>
                <a:spcPts val="600"/>
              </a:spcAft>
            </a:pPr>
            <a:r>
              <a:rPr lang="pt-BR" sz="3600" b="1" dirty="0">
                <a:solidFill>
                  <a:srgbClr val="000000"/>
                </a:solidFill>
              </a:rPr>
              <a:t>a </a:t>
            </a:r>
            <a:r>
              <a:rPr lang="pt-BR" sz="3600" b="1" dirty="0" err="1">
                <a:solidFill>
                  <a:srgbClr val="000000"/>
                </a:solidFill>
              </a:rPr>
              <a:t>to</a:t>
            </a:r>
            <a:r>
              <a:rPr lang="pt-BR" sz="3600" b="1" dirty="0">
                <a:solidFill>
                  <a:srgbClr val="000000"/>
                </a:solidFill>
              </a:rPr>
              <a:t> me glorificaras". Salmo 50.15</a:t>
            </a:r>
          </a:p>
        </p:txBody>
      </p:sp>
      <p:pic>
        <p:nvPicPr>
          <p:cNvPr id="8" name="Imagem 7" descr="Uma imagem contendo Diagrama&#10;&#10;Descrição gerada automaticamente">
            <a:extLst>
              <a:ext uri="{FF2B5EF4-FFF2-40B4-BE49-F238E27FC236}">
                <a16:creationId xmlns:a16="http://schemas.microsoft.com/office/drawing/2014/main" id="{17129C2B-193F-4FC4-8C4A-1E4FAE019F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4389" y="142035"/>
            <a:ext cx="1244819" cy="1095750"/>
          </a:xfrm>
          <a:prstGeom prst="rect">
            <a:avLst/>
          </a:prstGeom>
        </p:spPr>
      </p:pic>
      <p:sp>
        <p:nvSpPr>
          <p:cNvPr id="13" name="Google Shape;3836;p13">
            <a:extLst>
              <a:ext uri="{FF2B5EF4-FFF2-40B4-BE49-F238E27FC236}">
                <a16:creationId xmlns:a16="http://schemas.microsoft.com/office/drawing/2014/main" id="{9771DC4A-140E-4A8E-A527-A1BF09B8D4F8}"/>
              </a:ext>
            </a:extLst>
          </p:cNvPr>
          <p:cNvSpPr txBox="1">
            <a:spLocks/>
          </p:cNvSpPr>
          <p:nvPr/>
        </p:nvSpPr>
        <p:spPr>
          <a:xfrm>
            <a:off x="-1170321" y="2730053"/>
            <a:ext cx="8410595" cy="893517"/>
          </a:xfrm>
          <a:prstGeom prst="rect">
            <a:avLst/>
          </a:prstGeom>
        </p:spPr>
        <p:txBody>
          <a:bodyPr spcFirstLastPara="1" wrap="square" lIns="91425" tIns="91425" rIns="91425" bIns="91425" anchor="t" anchorCtr="0">
            <a:no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0"/>
              </a:spcBef>
              <a:spcAft>
                <a:spcPts val="600"/>
              </a:spcAft>
            </a:pPr>
            <a:r>
              <a:rPr lang="pt-BR" sz="5400" b="1" dirty="0">
                <a:solidFill>
                  <a:srgbClr val="C00000"/>
                </a:solidFill>
                <a:latin typeface="Titillium Web" panose="020B0604020202020204" charset="0"/>
              </a:rPr>
              <a:t>Texto Áureo</a:t>
            </a:r>
          </a:p>
        </p:txBody>
      </p:sp>
    </p:spTree>
    <p:extLst>
      <p:ext uri="{BB962C8B-B14F-4D97-AF65-F5344CB8AC3E}">
        <p14:creationId xmlns:p14="http://schemas.microsoft.com/office/powerpoint/2010/main" val="288640523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Google Shape;3836;p13">
            <a:extLst>
              <a:ext uri="{FF2B5EF4-FFF2-40B4-BE49-F238E27FC236}">
                <a16:creationId xmlns:a16="http://schemas.microsoft.com/office/drawing/2014/main" id="{32314C2D-D4FF-4199-9520-25E461B84649}"/>
              </a:ext>
            </a:extLst>
          </p:cNvPr>
          <p:cNvSpPr txBox="1">
            <a:spLocks noGrp="1"/>
          </p:cNvSpPr>
          <p:nvPr>
            <p:ph type="title"/>
          </p:nvPr>
        </p:nvSpPr>
        <p:spPr>
          <a:xfrm>
            <a:off x="648929" y="629266"/>
            <a:ext cx="3505495" cy="1622321"/>
          </a:xfrm>
          <a:prstGeom prst="rect">
            <a:avLst/>
          </a:prstGeom>
        </p:spPr>
        <p:txBody>
          <a:bodyPr spcFirstLastPara="1" vert="horz" lIns="91440" tIns="45720" rIns="91440" bIns="45720" rtlCol="0" anchor="ctr" anchorCtr="0">
            <a:norm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400" b="1" kern="1200">
                <a:solidFill>
                  <a:schemeClr val="tx1"/>
                </a:solidFill>
                <a:latin typeface="+mj-lt"/>
                <a:ea typeface="+mj-ea"/>
                <a:cs typeface="+mj-cs"/>
              </a:rPr>
              <a:t>Verdade Aplicada</a:t>
            </a:r>
          </a:p>
        </p:txBody>
      </p:sp>
      <p:sp>
        <p:nvSpPr>
          <p:cNvPr id="3" name="CaixaDeTexto 2">
            <a:extLst>
              <a:ext uri="{FF2B5EF4-FFF2-40B4-BE49-F238E27FC236}">
                <a16:creationId xmlns:a16="http://schemas.microsoft.com/office/drawing/2014/main" id="{92CAF52A-FC07-4005-82E9-A41A51E52D11}"/>
              </a:ext>
            </a:extLst>
          </p:cNvPr>
          <p:cNvSpPr txBox="1"/>
          <p:nvPr/>
        </p:nvSpPr>
        <p:spPr>
          <a:xfrm>
            <a:off x="648931" y="2438400"/>
            <a:ext cx="3505494" cy="37854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nSpc>
                <a:spcPct val="90000"/>
              </a:lnSpc>
              <a:spcAft>
                <a:spcPts val="600"/>
              </a:spcAft>
              <a:buFont typeface="Arial" panose="020B0604020202020204" pitchFamily="34" charset="0"/>
              <a:buChar char="•"/>
            </a:pPr>
            <a:r>
              <a:rPr lang="pt-BR" sz="2800" dirty="0"/>
              <a:t>Ester não se corrompeu com o sistema apesar de estar intimamente inserida nele, continuou fiel a Deus a ao seu povo</a:t>
            </a:r>
            <a:endParaRPr lang="en-US" sz="2800" b="1" dirty="0"/>
          </a:p>
        </p:txBody>
      </p:sp>
      <p:sp>
        <p:nvSpPr>
          <p:cNvPr id="71" name="Rectangle 70">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Resultado de imagem para ester coroa">
            <a:extLst>
              <a:ext uri="{FF2B5EF4-FFF2-40B4-BE49-F238E27FC236}">
                <a16:creationId xmlns:a16="http://schemas.microsoft.com/office/drawing/2014/main" id="{F30892D1-E409-4918-851F-869A9F0310E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05862" y="1575275"/>
            <a:ext cx="6019331" cy="3704203"/>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3996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B27BBB-5CA6-4E6A-ABC0-E461BA4EE4CA}"/>
              </a:ext>
            </a:extLst>
          </p:cNvPr>
          <p:cNvSpPr>
            <a:spLocks noGrp="1"/>
          </p:cNvSpPr>
          <p:nvPr>
            <p:ph type="title"/>
          </p:nvPr>
        </p:nvSpPr>
        <p:spPr>
          <a:xfrm>
            <a:off x="648929" y="629266"/>
            <a:ext cx="3505495" cy="1622321"/>
          </a:xfrm>
        </p:spPr>
        <p:txBody>
          <a:bodyPr vert="horz" lIns="91440" tIns="45720" rIns="91440" bIns="45720" rtlCol="0" anchor="ctr">
            <a:normAutofit/>
          </a:bodyPr>
          <a:lstStyle/>
          <a:p>
            <a:pPr marL="6350" marR="635" indent="-6350">
              <a:spcAft>
                <a:spcPts val="0"/>
              </a:spcAft>
            </a:pPr>
            <a:r>
              <a:rPr lang="en-US" kern="1200">
                <a:solidFill>
                  <a:schemeClr val="tx1"/>
                </a:solidFill>
                <a:latin typeface="+mj-lt"/>
                <a:ea typeface="+mj-ea"/>
                <a:cs typeface="+mj-cs"/>
              </a:rPr>
              <a:t>Objetivos da lição: </a:t>
            </a:r>
          </a:p>
        </p:txBody>
      </p:sp>
      <p:sp>
        <p:nvSpPr>
          <p:cNvPr id="4" name="CaixaDeTexto 3">
            <a:extLst>
              <a:ext uri="{FF2B5EF4-FFF2-40B4-BE49-F238E27FC236}">
                <a16:creationId xmlns:a16="http://schemas.microsoft.com/office/drawing/2014/main" id="{6C821855-A4CE-4B75-A7D4-6D6786D07482}"/>
              </a:ext>
            </a:extLst>
          </p:cNvPr>
          <p:cNvSpPr txBox="1"/>
          <p:nvPr/>
        </p:nvSpPr>
        <p:spPr>
          <a:xfrm>
            <a:off x="648931" y="2438400"/>
            <a:ext cx="3505494" cy="3785419"/>
          </a:xfrm>
          <a:prstGeom prst="rect">
            <a:avLst/>
          </a:prstGeom>
        </p:spPr>
        <p:txBody>
          <a:bodyPr vert="horz" lIns="91440" tIns="45720" rIns="91440" bIns="45720" rtlCol="0">
            <a:normAutofit/>
          </a:bodyPr>
          <a:lstStyle/>
          <a:p>
            <a:pPr marL="342900" lvl="0" indent="-342900">
              <a:lnSpc>
                <a:spcPct val="103000"/>
              </a:lnSpc>
              <a:buClr>
                <a:srgbClr val="000099"/>
              </a:buClr>
              <a:buFont typeface="+mj-lt"/>
              <a:buAutoNum type="alphaLcPeriod"/>
            </a:pPr>
            <a:r>
              <a:rPr lang="pt-BR" sz="1800" b="1" dirty="0">
                <a:solidFill>
                  <a:srgbClr val="000000"/>
                </a:solidFill>
                <a:effectLst/>
                <a:latin typeface="Calibri" panose="020F0502020204030204" pitchFamily="34" charset="0"/>
                <a:ea typeface="Times New Roman" panose="02020603050405020304" pitchFamily="18" charset="0"/>
              </a:rPr>
              <a:t>Falar que a única alegria está no Senhor. </a:t>
            </a:r>
            <a:endParaRPr lang="pt-BR" sz="18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3000"/>
              </a:lnSpc>
              <a:buClr>
                <a:srgbClr val="000099"/>
              </a:buClr>
              <a:buFont typeface="+mj-lt"/>
              <a:buAutoNum type="alphaLcPeriod"/>
            </a:pPr>
            <a:r>
              <a:rPr lang="pt-BR" sz="1800" b="1" dirty="0">
                <a:solidFill>
                  <a:srgbClr val="000099"/>
                </a:solidFill>
                <a:effectLst/>
                <a:latin typeface="Calibri" panose="020F0502020204030204" pitchFamily="34" charset="0"/>
                <a:ea typeface="Times New Roman" panose="02020603050405020304" pitchFamily="18" charset="0"/>
              </a:rPr>
              <a:t> </a:t>
            </a:r>
            <a:r>
              <a:rPr lang="pt-BR" sz="1800" b="1" dirty="0">
                <a:solidFill>
                  <a:srgbClr val="000000"/>
                </a:solidFill>
                <a:effectLst/>
                <a:latin typeface="Calibri" panose="020F0502020204030204" pitchFamily="34" charset="0"/>
                <a:ea typeface="Times New Roman" panose="02020603050405020304" pitchFamily="18" charset="0"/>
              </a:rPr>
              <a:t>Ensinar que a importância do jejum.</a:t>
            </a:r>
            <a:endParaRPr lang="pt-BR" sz="1800" dirty="0">
              <a:solidFill>
                <a:srgbClr val="000000"/>
              </a:solidFill>
              <a:effectLst/>
              <a:latin typeface="Times New Roman" panose="02020603050405020304" pitchFamily="18" charset="0"/>
              <a:ea typeface="Times New Roman" panose="02020603050405020304" pitchFamily="18" charset="0"/>
            </a:endParaRPr>
          </a:p>
          <a:p>
            <a:pPr marL="342900" marR="635" lvl="0" indent="-342900">
              <a:lnSpc>
                <a:spcPct val="103000"/>
              </a:lnSpc>
              <a:spcAft>
                <a:spcPts val="850"/>
              </a:spcAft>
              <a:buClr>
                <a:srgbClr val="000099"/>
              </a:buClr>
              <a:buFont typeface="+mj-lt"/>
              <a:buAutoNum type="alphaLcPeriod"/>
            </a:pPr>
            <a:r>
              <a:rPr lang="pt-BR" sz="1800" b="1" dirty="0">
                <a:solidFill>
                  <a:srgbClr val="000099"/>
                </a:solidFill>
                <a:effectLst/>
                <a:latin typeface="Calibri" panose="020F0502020204030204" pitchFamily="34" charset="0"/>
                <a:ea typeface="Times New Roman" panose="02020603050405020304" pitchFamily="18" charset="0"/>
              </a:rPr>
              <a:t> </a:t>
            </a:r>
            <a:r>
              <a:rPr lang="pt-BR" sz="1800" b="1" dirty="0">
                <a:solidFill>
                  <a:srgbClr val="000000"/>
                </a:solidFill>
                <a:effectLst/>
                <a:latin typeface="Calibri" panose="020F0502020204030204" pitchFamily="34" charset="0"/>
                <a:ea typeface="Times New Roman" panose="02020603050405020304" pitchFamily="18" charset="0"/>
              </a:rPr>
              <a:t>Mostrar que o verdadeiro refúgio está em Deus.</a:t>
            </a:r>
            <a:endParaRPr lang="pt-BR" sz="1800" dirty="0">
              <a:solidFill>
                <a:srgbClr val="000000"/>
              </a:solidFill>
              <a:effectLst/>
              <a:latin typeface="Times New Roman" panose="02020603050405020304" pitchFamily="18" charset="0"/>
              <a:ea typeface="Times New Roman" panose="02020603050405020304" pitchFamily="18" charset="0"/>
            </a:endParaRPr>
          </a:p>
        </p:txBody>
      </p:sp>
      <p:sp>
        <p:nvSpPr>
          <p:cNvPr id="71" name="Rectangle 70">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Resultado de imagem para objetivos">
            <a:extLst>
              <a:ext uri="{FF2B5EF4-FFF2-40B4-BE49-F238E27FC236}">
                <a16:creationId xmlns:a16="http://schemas.microsoft.com/office/drawing/2014/main" id="{A761D993-C367-4AAD-82B7-6830852C387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05862" y="2404091"/>
            <a:ext cx="6019331" cy="204657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57583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ECF9FCD-B812-4805-B18F-25CB27DE4E45}"/>
              </a:ext>
            </a:extLst>
          </p:cNvPr>
          <p:cNvSpPr>
            <a:spLocks noGrp="1"/>
          </p:cNvSpPr>
          <p:nvPr>
            <p:ph type="title"/>
          </p:nvPr>
        </p:nvSpPr>
        <p:spPr>
          <a:xfrm>
            <a:off x="648929" y="629266"/>
            <a:ext cx="3505495" cy="1622321"/>
          </a:xfrm>
        </p:spPr>
        <p:txBody>
          <a:bodyPr vert="horz" lIns="91440" tIns="45720" rIns="91440" bIns="45720" rtlCol="0" anchor="ctr">
            <a:normAutofit/>
          </a:bodyPr>
          <a:lstStyle/>
          <a:p>
            <a:r>
              <a:rPr lang="en-US" b="1" kern="1200">
                <a:solidFill>
                  <a:schemeClr val="tx1"/>
                </a:solidFill>
                <a:effectLst/>
                <a:latin typeface="+mj-lt"/>
                <a:ea typeface="+mj-ea"/>
                <a:cs typeface="+mj-cs"/>
              </a:rPr>
              <a:t>TEXTO BÍBLICO</a:t>
            </a:r>
            <a:endParaRPr lang="en-US" kern="1200">
              <a:solidFill>
                <a:schemeClr val="tx1"/>
              </a:solidFill>
              <a:latin typeface="+mj-lt"/>
              <a:ea typeface="+mj-ea"/>
              <a:cs typeface="+mj-cs"/>
            </a:endParaRPr>
          </a:p>
        </p:txBody>
      </p:sp>
      <p:sp>
        <p:nvSpPr>
          <p:cNvPr id="41" name="CaixaDeTexto 40">
            <a:extLst>
              <a:ext uri="{FF2B5EF4-FFF2-40B4-BE49-F238E27FC236}">
                <a16:creationId xmlns:a16="http://schemas.microsoft.com/office/drawing/2014/main" id="{4A5DA256-BE6F-4715-88F3-165B4289CC17}"/>
              </a:ext>
            </a:extLst>
          </p:cNvPr>
          <p:cNvSpPr txBox="1"/>
          <p:nvPr/>
        </p:nvSpPr>
        <p:spPr>
          <a:xfrm>
            <a:off x="648931" y="2438400"/>
            <a:ext cx="3505494" cy="378541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lnSpcReduction="10000"/>
          </a:bodyPr>
          <a:lstStyle/>
          <a:p>
            <a:pPr marL="228600" indent="-228600">
              <a:lnSpc>
                <a:spcPct val="103000"/>
              </a:lnSpc>
              <a:spcAft>
                <a:spcPts val="850"/>
              </a:spcAft>
            </a:pPr>
            <a:r>
              <a:rPr lang="pt-BR" sz="1100" dirty="0">
                <a:solidFill>
                  <a:srgbClr val="008080"/>
                </a:solidFill>
                <a:effectLst/>
                <a:latin typeface="Georgia" panose="02040502050405020303" pitchFamily="18" charset="0"/>
                <a:ea typeface="Times New Roman" panose="02020603050405020304" pitchFamily="18" charset="0"/>
                <a:cs typeface="Georgia" panose="02040502050405020303" pitchFamily="18" charset="0"/>
              </a:rPr>
              <a:t>Ester 4</a:t>
            </a:r>
            <a:endParaRPr lang="pt-BR" sz="1200" dirty="0">
              <a:solidFill>
                <a:srgbClr val="000000"/>
              </a:solidFill>
              <a:effectLst/>
              <a:latin typeface="Times New Roman" panose="02020603050405020304" pitchFamily="18" charset="0"/>
              <a:ea typeface="Times New Roman" panose="02020603050405020304" pitchFamily="18" charset="0"/>
            </a:endParaRPr>
          </a:p>
          <a:p>
            <a:pPr marL="6350" indent="-6350">
              <a:lnSpc>
                <a:spcPct val="103000"/>
              </a:lnSpc>
              <a:spcAft>
                <a:spcPts val="850"/>
              </a:spcAft>
            </a:pPr>
            <a:r>
              <a:rPr lang="pt-BR" sz="1100" dirty="0">
                <a:solidFill>
                  <a:srgbClr val="008080"/>
                </a:solidFill>
                <a:effectLst/>
                <a:latin typeface="Georgia" panose="02040502050405020303" pitchFamily="18" charset="0"/>
                <a:ea typeface="Times New Roman" panose="02020603050405020304" pitchFamily="18" charset="0"/>
                <a:cs typeface="Georgia" panose="02040502050405020303" pitchFamily="18" charset="0"/>
              </a:rPr>
              <a:t> </a:t>
            </a:r>
            <a:endParaRPr lang="pt-BR" sz="1200" dirty="0">
              <a:solidFill>
                <a:srgbClr val="000000"/>
              </a:solidFill>
              <a:effectLst/>
              <a:latin typeface="Times New Roman" panose="02020603050405020304" pitchFamily="18" charset="0"/>
              <a:ea typeface="Times New Roman" panose="02020603050405020304" pitchFamily="18" charset="0"/>
            </a:endParaRPr>
          </a:p>
          <a:p>
            <a:pPr marL="6350" indent="-6350">
              <a:lnSpc>
                <a:spcPct val="103000"/>
              </a:lnSpc>
              <a:spcAft>
                <a:spcPts val="850"/>
              </a:spcAft>
            </a:pPr>
            <a:r>
              <a:rPr lang="pt-BR" sz="1100" dirty="0">
                <a:solidFill>
                  <a:srgbClr val="008080"/>
                </a:solidFill>
                <a:effectLst/>
                <a:latin typeface="Georgia" panose="02040502050405020303" pitchFamily="18" charset="0"/>
                <a:ea typeface="Times New Roman" panose="02020603050405020304" pitchFamily="18" charset="0"/>
                <a:cs typeface="Georgia" panose="02040502050405020303" pitchFamily="18" charset="0"/>
              </a:rPr>
              <a:t>(13) </a:t>
            </a:r>
            <a:r>
              <a:rPr lang="pt-BR" sz="1100" dirty="0">
                <a:solidFill>
                  <a:srgbClr val="000000"/>
                </a:solidFill>
                <a:effectLst/>
                <a:latin typeface="Georgia" panose="02040502050405020303" pitchFamily="18" charset="0"/>
                <a:ea typeface="Times New Roman" panose="02020603050405020304" pitchFamily="18" charset="0"/>
                <a:cs typeface="Georgia" panose="02040502050405020303" pitchFamily="18" charset="0"/>
              </a:rPr>
              <a:t>Então disse Mardoqueu que tornassem a dizer a Ester: Não imagines, em teu ânimo, que escaparás na casa do rei, mais do que todos os outros judeus.</a:t>
            </a:r>
            <a:endParaRPr lang="pt-BR" sz="1200" dirty="0">
              <a:solidFill>
                <a:srgbClr val="000000"/>
              </a:solidFill>
              <a:effectLst/>
              <a:latin typeface="Times New Roman" panose="02020603050405020304" pitchFamily="18" charset="0"/>
              <a:ea typeface="Times New Roman" panose="02020603050405020304" pitchFamily="18" charset="0"/>
            </a:endParaRPr>
          </a:p>
          <a:p>
            <a:pPr marL="6350" indent="-6350">
              <a:lnSpc>
                <a:spcPct val="103000"/>
              </a:lnSpc>
              <a:spcAft>
                <a:spcPts val="850"/>
              </a:spcAft>
            </a:pPr>
            <a:r>
              <a:rPr lang="pt-BR" sz="1100" dirty="0">
                <a:solidFill>
                  <a:srgbClr val="008080"/>
                </a:solidFill>
                <a:effectLst/>
                <a:latin typeface="Georgia" panose="02040502050405020303" pitchFamily="18" charset="0"/>
                <a:ea typeface="Times New Roman" panose="02020603050405020304" pitchFamily="18" charset="0"/>
                <a:cs typeface="Georgia" panose="02040502050405020303" pitchFamily="18" charset="0"/>
              </a:rPr>
              <a:t>(14) </a:t>
            </a:r>
            <a:r>
              <a:rPr lang="pt-BR" sz="1100" dirty="0">
                <a:solidFill>
                  <a:srgbClr val="000000"/>
                </a:solidFill>
                <a:effectLst/>
                <a:latin typeface="Georgia" panose="02040502050405020303" pitchFamily="18" charset="0"/>
                <a:ea typeface="Times New Roman" panose="02020603050405020304" pitchFamily="18" charset="0"/>
                <a:cs typeface="Georgia" panose="02040502050405020303" pitchFamily="18" charset="0"/>
              </a:rPr>
              <a:t>Porque, se de todo te calares neste tempo, socorro e livramento de outra parte virá para os judeus, mas tu e a casa de teu pai pereceis; e quem sabe se para tal tempo como este chegaste a este reino?</a:t>
            </a:r>
            <a:endParaRPr lang="pt-BR" sz="1200" dirty="0">
              <a:solidFill>
                <a:srgbClr val="000000"/>
              </a:solidFill>
              <a:effectLst/>
              <a:latin typeface="Times New Roman" panose="02020603050405020304" pitchFamily="18" charset="0"/>
              <a:ea typeface="Times New Roman" panose="02020603050405020304" pitchFamily="18" charset="0"/>
            </a:endParaRPr>
          </a:p>
          <a:p>
            <a:pPr marL="6350" indent="-6350">
              <a:lnSpc>
                <a:spcPct val="103000"/>
              </a:lnSpc>
              <a:spcAft>
                <a:spcPts val="850"/>
              </a:spcAft>
            </a:pPr>
            <a:r>
              <a:rPr lang="pt-BR" sz="1100" dirty="0">
                <a:solidFill>
                  <a:srgbClr val="008080"/>
                </a:solidFill>
                <a:effectLst/>
                <a:latin typeface="Georgia" panose="02040502050405020303" pitchFamily="18" charset="0"/>
                <a:ea typeface="Times New Roman" panose="02020603050405020304" pitchFamily="18" charset="0"/>
                <a:cs typeface="Georgia" panose="02040502050405020303" pitchFamily="18" charset="0"/>
              </a:rPr>
              <a:t>(15) </a:t>
            </a:r>
            <a:r>
              <a:rPr lang="pt-BR" sz="1100" dirty="0">
                <a:solidFill>
                  <a:srgbClr val="000000"/>
                </a:solidFill>
                <a:effectLst/>
                <a:latin typeface="Georgia" panose="02040502050405020303" pitchFamily="18" charset="0"/>
                <a:ea typeface="Times New Roman" panose="02020603050405020304" pitchFamily="18" charset="0"/>
                <a:cs typeface="Georgia" panose="02040502050405020303" pitchFamily="18" charset="0"/>
              </a:rPr>
              <a:t>Então disse Ester que tornassem a dizer a Mardoqueu:</a:t>
            </a:r>
            <a:endParaRPr lang="pt-BR" sz="1200" dirty="0">
              <a:solidFill>
                <a:srgbClr val="000000"/>
              </a:solidFill>
              <a:effectLst/>
              <a:latin typeface="Times New Roman" panose="02020603050405020304" pitchFamily="18" charset="0"/>
              <a:ea typeface="Times New Roman" panose="02020603050405020304" pitchFamily="18" charset="0"/>
            </a:endParaRPr>
          </a:p>
          <a:p>
            <a:pPr marL="6350" indent="-6350">
              <a:lnSpc>
                <a:spcPct val="103000"/>
              </a:lnSpc>
              <a:spcAft>
                <a:spcPts val="850"/>
              </a:spcAft>
            </a:pPr>
            <a:r>
              <a:rPr lang="pt-BR" sz="1100" dirty="0">
                <a:solidFill>
                  <a:srgbClr val="008080"/>
                </a:solidFill>
                <a:effectLst/>
                <a:latin typeface="Georgia" panose="02040502050405020303" pitchFamily="18" charset="0"/>
                <a:ea typeface="Times New Roman" panose="02020603050405020304" pitchFamily="18" charset="0"/>
                <a:cs typeface="Georgia" panose="02040502050405020303" pitchFamily="18" charset="0"/>
              </a:rPr>
              <a:t>(16) </a:t>
            </a:r>
            <a:r>
              <a:rPr lang="pt-BR" sz="1100" dirty="0">
                <a:solidFill>
                  <a:srgbClr val="000000"/>
                </a:solidFill>
                <a:effectLst/>
                <a:latin typeface="Georgia" panose="02040502050405020303" pitchFamily="18" charset="0"/>
                <a:ea typeface="Times New Roman" panose="02020603050405020304" pitchFamily="18" charset="0"/>
                <a:cs typeface="Georgia" panose="02040502050405020303" pitchFamily="18" charset="0"/>
              </a:rPr>
              <a:t>Vai, ajunta todos os judeus que se acharem em </a:t>
            </a:r>
            <a:r>
              <a:rPr lang="pt-BR" sz="1100" dirty="0" err="1">
                <a:solidFill>
                  <a:srgbClr val="000000"/>
                </a:solidFill>
                <a:effectLst/>
                <a:latin typeface="Georgia" panose="02040502050405020303" pitchFamily="18" charset="0"/>
                <a:ea typeface="Times New Roman" panose="02020603050405020304" pitchFamily="18" charset="0"/>
                <a:cs typeface="Georgia" panose="02040502050405020303" pitchFamily="18" charset="0"/>
              </a:rPr>
              <a:t>Susã</a:t>
            </a:r>
            <a:r>
              <a:rPr lang="pt-BR" sz="1100" dirty="0">
                <a:solidFill>
                  <a:srgbClr val="000000"/>
                </a:solidFill>
                <a:effectLst/>
                <a:latin typeface="Georgia" panose="02040502050405020303" pitchFamily="18" charset="0"/>
                <a:ea typeface="Times New Roman" panose="02020603050405020304" pitchFamily="18" charset="0"/>
                <a:cs typeface="Georgia" panose="02040502050405020303" pitchFamily="18" charset="0"/>
              </a:rPr>
              <a:t> e jejuai por mim, e não comais nem bebais por três dias, nem de dia e nem de noite, e eu e as minhas moças também assim jejuaremos; e assim irei ter com o rei, ainda que não é segundo a lei; e, perecendo, pereço.</a:t>
            </a:r>
            <a:endParaRPr lang="pt-BR" sz="1200" dirty="0">
              <a:solidFill>
                <a:srgbClr val="000000"/>
              </a:solidFill>
              <a:effectLst/>
              <a:latin typeface="Times New Roman" panose="02020603050405020304" pitchFamily="18" charset="0"/>
              <a:ea typeface="Times New Roman" panose="02020603050405020304" pitchFamily="18" charset="0"/>
            </a:endParaRPr>
          </a:p>
          <a:p>
            <a:pPr indent="-228600">
              <a:lnSpc>
                <a:spcPct val="90000"/>
              </a:lnSpc>
              <a:buFont typeface="Arial" panose="020B0604020202020204" pitchFamily="34" charset="0"/>
              <a:buChar char="•"/>
            </a:pPr>
            <a:endParaRPr lang="en-US" sz="1100" dirty="0">
              <a:solidFill>
                <a:schemeClr val="tx1"/>
              </a:solidFill>
            </a:endParaRPr>
          </a:p>
          <a:p>
            <a:pPr indent="-228600">
              <a:lnSpc>
                <a:spcPct val="90000"/>
              </a:lnSpc>
              <a:spcAft>
                <a:spcPts val="600"/>
              </a:spcAft>
              <a:buFont typeface="Arial" panose="020B0604020202020204" pitchFamily="34" charset="0"/>
              <a:buChar char="•"/>
            </a:pPr>
            <a:endParaRPr lang="en-US" sz="1100" dirty="0">
              <a:solidFill>
                <a:schemeClr val="tx1"/>
              </a:solidFill>
            </a:endParaRPr>
          </a:p>
        </p:txBody>
      </p:sp>
      <p:sp>
        <p:nvSpPr>
          <p:cNvPr id="135" name="Rectangle 134">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Resultado de imagem para biblia">
            <a:extLst>
              <a:ext uri="{FF2B5EF4-FFF2-40B4-BE49-F238E27FC236}">
                <a16:creationId xmlns:a16="http://schemas.microsoft.com/office/drawing/2014/main" id="{50815A8C-B542-4453-B99B-4FCD76DC436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05862" y="1734440"/>
            <a:ext cx="6019331" cy="338587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3" name="Imagem 42" descr="Uma imagem contendo Diagrama&#10;&#10;Descrição gerada automaticamente">
            <a:extLst>
              <a:ext uri="{FF2B5EF4-FFF2-40B4-BE49-F238E27FC236}">
                <a16:creationId xmlns:a16="http://schemas.microsoft.com/office/drawing/2014/main" id="{A3351CA6-1FE2-4882-B1F9-83F0ED071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872" y="97348"/>
            <a:ext cx="1244819" cy="1095750"/>
          </a:xfrm>
          <a:prstGeom prst="rect">
            <a:avLst/>
          </a:prstGeom>
        </p:spPr>
      </p:pic>
    </p:spTree>
    <p:extLst>
      <p:ext uri="{BB962C8B-B14F-4D97-AF65-F5344CB8AC3E}">
        <p14:creationId xmlns:p14="http://schemas.microsoft.com/office/powerpoint/2010/main" val="6207675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842D001-D11E-4690-B628-4D86FD3CA319}"/>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t>Introdução</a:t>
            </a:r>
          </a:p>
        </p:txBody>
      </p:sp>
      <p:sp>
        <p:nvSpPr>
          <p:cNvPr id="5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aixaDeTexto 11">
            <a:extLst>
              <a:ext uri="{FF2B5EF4-FFF2-40B4-BE49-F238E27FC236}">
                <a16:creationId xmlns:a16="http://schemas.microsoft.com/office/drawing/2014/main" id="{53B61599-3C20-4020-B54B-9CAC5AE14B9D}"/>
              </a:ext>
            </a:extLst>
          </p:cNvPr>
          <p:cNvSpPr txBox="1"/>
          <p:nvPr/>
        </p:nvSpPr>
        <p:spPr>
          <a:xfrm>
            <a:off x="640080" y="2872899"/>
            <a:ext cx="4243589" cy="3320668"/>
          </a:xfrm>
          <a:prstGeom prst="rect">
            <a:avLst/>
          </a:prstGeom>
        </p:spPr>
        <p:txBody>
          <a:bodyPr vert="horz" lIns="91440" tIns="45720" rIns="91440" bIns="45720" rtlCol="0">
            <a:normAutofit/>
          </a:bodyPr>
          <a:lstStyle/>
          <a:p>
            <a:pPr marL="6350" marR="635" indent="-6350">
              <a:lnSpc>
                <a:spcPct val="103000"/>
              </a:lnSpc>
              <a:spcAft>
                <a:spcPts val="850"/>
              </a:spcAft>
            </a:pPr>
            <a:r>
              <a:rPr lang="pt-BR" sz="1800" dirty="0">
                <a:solidFill>
                  <a:srgbClr val="000000"/>
                </a:solidFill>
                <a:effectLst/>
                <a:latin typeface="Times New Roman" panose="02020603050405020304" pitchFamily="18" charset="0"/>
                <a:ea typeface="Times New Roman" panose="02020603050405020304" pitchFamily="18" charset="0"/>
              </a:rPr>
              <a:t>O tema desta lição é: Deus intervém através de Suas ações.</a:t>
            </a:r>
          </a:p>
          <a:p>
            <a:pPr marL="6350" indent="-6350" algn="just">
              <a:lnSpc>
                <a:spcPct val="103000"/>
              </a:lnSpc>
              <a:spcAft>
                <a:spcPts val="850"/>
              </a:spcAft>
            </a:pPr>
            <a:r>
              <a:rPr lang="pt-BR" sz="1800" dirty="0">
                <a:solidFill>
                  <a:srgbClr val="000000"/>
                </a:solidFill>
                <a:effectLst/>
                <a:latin typeface="Times New Roman" panose="02020603050405020304" pitchFamily="18" charset="0"/>
                <a:ea typeface="Times New Roman" panose="02020603050405020304" pitchFamily="18" charset="0"/>
              </a:rPr>
              <a:t> Nesta lição estudaremos que Deus honra o desejo profundo de cada cristão em estar em Sua presença, e que a oração e o jejum são recursos que o povo de Deus não deve desprezar, principalmente em dias difíceis e trabalhosos.</a:t>
            </a:r>
          </a:p>
        </p:txBody>
      </p:sp>
      <p:pic>
        <p:nvPicPr>
          <p:cNvPr id="4" name="Imagem 3" descr="Desenho de uma pessoa&#10;&#10;Descrição gerada automaticamente com confiança média">
            <a:extLst>
              <a:ext uri="{FF2B5EF4-FFF2-40B4-BE49-F238E27FC236}">
                <a16:creationId xmlns:a16="http://schemas.microsoft.com/office/drawing/2014/main" id="{2CA6A74D-B102-4FC6-A0CF-CD031C841BA9}"/>
              </a:ext>
            </a:extLst>
          </p:cNvPr>
          <p:cNvPicPr>
            <a:picLocks noChangeAspect="1"/>
          </p:cNvPicPr>
          <p:nvPr/>
        </p:nvPicPr>
        <p:blipFill rotWithShape="1">
          <a:blip r:embed="rId2">
            <a:extLst>
              <a:ext uri="{28A0092B-C50C-407E-A947-70E740481C1C}">
                <a14:useLocalDpi xmlns:a14="http://schemas.microsoft.com/office/drawing/2010/main" val="0"/>
              </a:ext>
            </a:extLst>
          </a:blip>
          <a:srcRect l="19079" r="2450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62608244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agem 5">
            <a:extLst>
              <a:ext uri="{FF2B5EF4-FFF2-40B4-BE49-F238E27FC236}">
                <a16:creationId xmlns:a16="http://schemas.microsoft.com/office/drawing/2014/main" id="{BF1D26C9-3CBA-48FC-B6B5-F1F5D095300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7248" r="16337" b="9091"/>
          <a:stretch/>
        </p:blipFill>
        <p:spPr>
          <a:xfrm>
            <a:off x="3523488" y="10"/>
            <a:ext cx="8668512" cy="6857990"/>
          </a:xfrm>
          <a:prstGeom prst="rect">
            <a:avLst/>
          </a:prstGeom>
        </p:spPr>
      </p:pic>
      <p:sp>
        <p:nvSpPr>
          <p:cNvPr id="25" name="Rectangle 24">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9B044A8-48A5-419C-B6EA-1B4A5E29102A}"/>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Subsidio ao professor</a:t>
            </a:r>
          </a:p>
        </p:txBody>
      </p:sp>
      <p:sp>
        <p:nvSpPr>
          <p:cNvPr id="27" name="Rectangle 2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aixaDeTexto 6">
            <a:extLst>
              <a:ext uri="{FF2B5EF4-FFF2-40B4-BE49-F238E27FC236}">
                <a16:creationId xmlns:a16="http://schemas.microsoft.com/office/drawing/2014/main" id="{91F7B7E1-2E60-4448-B247-AC95FA7648EA}"/>
              </a:ext>
            </a:extLst>
          </p:cNvPr>
          <p:cNvSpPr txBox="1"/>
          <p:nvPr/>
        </p:nvSpPr>
        <p:spPr>
          <a:xfrm>
            <a:off x="9739085" y="6657945"/>
            <a:ext cx="2452915" cy="200055"/>
          </a:xfrm>
          <a:prstGeom prst="rect">
            <a:avLst/>
          </a:prstGeom>
          <a:solidFill>
            <a:srgbClr val="000000"/>
          </a:solidFill>
        </p:spPr>
        <p:txBody>
          <a:bodyPr wrap="none" rtlCol="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pt-BR" sz="700" b="0" i="0" u="none" strike="noStrike" kern="1200" cap="none" spc="0" normalizeH="0" baseline="0" noProof="0">
                <a:ln>
                  <a:noFill/>
                </a:ln>
                <a:solidFill>
                  <a:srgbClr val="FFFFFF"/>
                </a:solidFill>
                <a:effectLst/>
                <a:uLnTx/>
                <a:uFillTx/>
                <a:latin typeface="Calibri" panose="020F0502020204030204"/>
                <a:ea typeface="+mn-ea"/>
                <a:cs typeface="+mn-cs"/>
                <a:hlinkClick r:id="rId3" tooltip="http://commons.wikimedia.org/wiki/File:US_Navy_090806-N-2420K-006_U.S._Navy_Capt._Jeffery_Landsman,_a_professor_with_the_U.S._Naval_War_College,_discusses_an_oil_spill_scenario_with_students_at_the_Maritime_Center_of_Excellence_(MCE)_course_at_Bandari_College.jpg">
                  <a:extLst>
                    <a:ext uri="{A12FA001-AC4F-418D-AE19-62706E023703}">
                      <ahyp:hlinkClr xmlns:ahyp="http://schemas.microsoft.com/office/drawing/2018/hyperlinkcolor" val="tx"/>
                    </a:ext>
                  </a:extLst>
                </a:hlinkClick>
              </a:rPr>
              <a:t>Esta Foto</a:t>
            </a:r>
            <a:r>
              <a:rPr kumimoji="0" lang="pt-BR" sz="700" b="0" i="0" u="none" strike="noStrike" kern="1200" cap="none" spc="0" normalizeH="0" baseline="0" noProof="0">
                <a:ln>
                  <a:noFill/>
                </a:ln>
                <a:solidFill>
                  <a:srgbClr val="FFFFFF"/>
                </a:solidFill>
                <a:effectLst/>
                <a:uLnTx/>
                <a:uFillTx/>
                <a:latin typeface="Calibri" panose="020F0502020204030204"/>
                <a:ea typeface="+mn-ea"/>
                <a:cs typeface="+mn-cs"/>
              </a:rPr>
              <a:t> de Autor Desconhecido está licenciado em </a:t>
            </a:r>
            <a:r>
              <a:rPr kumimoji="0" lang="pt-BR" sz="700" b="0" i="0" u="none" strike="noStrike" kern="1200" cap="none" spc="0" normalizeH="0" baseline="0" noProof="0">
                <a:ln>
                  <a:noFill/>
                </a:ln>
                <a:solidFill>
                  <a:srgbClr val="FFFFFF"/>
                </a:solidFill>
                <a:effectLst/>
                <a:uLnTx/>
                <a:uFillTx/>
                <a:latin typeface="Calibri" panose="020F0502020204030204"/>
                <a:ea typeface="+mn-ea"/>
                <a:cs typeface="+mn-cs"/>
                <a:hlinkClick r:id="rId4" tooltip="https://creativecommons.org/licenses/by-sa/3.0/">
                  <a:extLst>
                    <a:ext uri="{A12FA001-AC4F-418D-AE19-62706E023703}">
                      <ahyp:hlinkClr xmlns:ahyp="http://schemas.microsoft.com/office/drawing/2018/hyperlinkcolor" val="tx"/>
                    </a:ext>
                  </a:extLst>
                </a:hlinkClick>
              </a:rPr>
              <a:t>CC BY-SA</a:t>
            </a:r>
            <a:endParaRPr kumimoji="0" lang="pt-BR" sz="7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Retângulo 2">
            <a:extLst>
              <a:ext uri="{FF2B5EF4-FFF2-40B4-BE49-F238E27FC236}">
                <a16:creationId xmlns:a16="http://schemas.microsoft.com/office/drawing/2014/main" id="{82AD18AF-3EC8-4A98-BAFB-C9DE7F23A137}"/>
              </a:ext>
            </a:extLst>
          </p:cNvPr>
          <p:cNvSpPr/>
          <p:nvPr/>
        </p:nvSpPr>
        <p:spPr>
          <a:xfrm>
            <a:off x="255702" y="4676872"/>
            <a:ext cx="6535572" cy="1754326"/>
          </a:xfrm>
          <a:prstGeom prst="rect">
            <a:avLst/>
          </a:prstGeom>
          <a:noFill/>
        </p:spPr>
        <p:txBody>
          <a:bodyPr wrap="none" lIns="91440" tIns="45720" rIns="91440" bIns="45720">
            <a:spAutoFit/>
          </a:bodyPr>
          <a:lstStyle/>
          <a:p>
            <a:pPr algn="ctr"/>
            <a:r>
              <a:rPr lang="pt-BR" sz="5400" b="0" cap="none" spc="0" dirty="0">
                <a:ln w="0"/>
                <a:solidFill>
                  <a:schemeClr val="tx1"/>
                </a:solidFill>
                <a:effectLst>
                  <a:outerShdw blurRad="38100" dist="19050" dir="2700000" algn="tl" rotWithShape="0">
                    <a:schemeClr val="dk1">
                      <a:alpha val="40000"/>
                    </a:schemeClr>
                  </a:outerShdw>
                </a:effectLst>
              </a:rPr>
              <a:t>Conceitos importantes</a:t>
            </a:r>
          </a:p>
          <a:p>
            <a:pPr algn="ctr"/>
            <a:r>
              <a:rPr lang="pt-BR" sz="5400" dirty="0">
                <a:ln w="0"/>
                <a:effectLst>
                  <a:outerShdw blurRad="38100" dist="19050" dir="2700000" algn="tl" rotWithShape="0">
                    <a:schemeClr val="dk1">
                      <a:alpha val="40000"/>
                    </a:schemeClr>
                  </a:outerShdw>
                </a:effectLst>
              </a:rPr>
              <a:t>Da lição</a:t>
            </a:r>
            <a:endParaRPr lang="pt-BR"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7059838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842D001-D11E-4690-B628-4D86FD3CA319}"/>
              </a:ext>
            </a:extLst>
          </p:cNvPr>
          <p:cNvSpPr>
            <a:spLocks noGrp="1"/>
          </p:cNvSpPr>
          <p:nvPr>
            <p:ph type="title"/>
          </p:nvPr>
        </p:nvSpPr>
        <p:spPr>
          <a:xfrm>
            <a:off x="841248" y="548640"/>
            <a:ext cx="3600860" cy="5431536"/>
          </a:xfrm>
        </p:spPr>
        <p:txBody>
          <a:bodyPr vert="horz" lIns="91440" tIns="45720" rIns="91440" bIns="45720" rtlCol="0" anchor="ctr">
            <a:normAutofit/>
          </a:bodyPr>
          <a:lstStyle/>
          <a:p>
            <a:r>
              <a:rPr lang="en-US" sz="5400" kern="1200" dirty="0" err="1">
                <a:solidFill>
                  <a:schemeClr val="tx1"/>
                </a:solidFill>
                <a:latin typeface="+mj-lt"/>
                <a:ea typeface="+mj-ea"/>
                <a:cs typeface="+mj-cs"/>
              </a:rPr>
              <a:t>Sobre</a:t>
            </a:r>
            <a:r>
              <a:rPr lang="en-US" sz="5400" kern="1200" dirty="0">
                <a:solidFill>
                  <a:schemeClr val="tx1"/>
                </a:solidFill>
                <a:latin typeface="+mj-lt"/>
                <a:ea typeface="+mj-ea"/>
                <a:cs typeface="+mj-cs"/>
              </a:rPr>
              <a:t> o </a:t>
            </a:r>
            <a:r>
              <a:rPr lang="en-US" sz="5400" kern="1200" dirty="0" err="1">
                <a:solidFill>
                  <a:schemeClr val="tx1"/>
                </a:solidFill>
                <a:latin typeface="+mj-lt"/>
                <a:ea typeface="+mj-ea"/>
                <a:cs typeface="+mj-cs"/>
              </a:rPr>
              <a:t>jejum</a:t>
            </a:r>
            <a:endParaRPr lang="en-US" sz="5400" kern="1200" dirty="0">
              <a:solidFill>
                <a:schemeClr val="tx1"/>
              </a:solidFill>
              <a:latin typeface="+mj-lt"/>
              <a:ea typeface="+mj-ea"/>
              <a:cs typeface="+mj-cs"/>
            </a:endParaRPr>
          </a:p>
        </p:txBody>
      </p:sp>
      <p:sp>
        <p:nvSpPr>
          <p:cNvPr id="3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aixaDeTexto 11">
            <a:extLst>
              <a:ext uri="{FF2B5EF4-FFF2-40B4-BE49-F238E27FC236}">
                <a16:creationId xmlns:a16="http://schemas.microsoft.com/office/drawing/2014/main" id="{217FB249-42DD-4CD8-996A-847A4E292135}"/>
              </a:ext>
            </a:extLst>
          </p:cNvPr>
          <p:cNvSpPr txBox="1"/>
          <p:nvPr/>
        </p:nvSpPr>
        <p:spPr>
          <a:xfrm>
            <a:off x="5126417" y="276045"/>
            <a:ext cx="6224335" cy="6305909"/>
          </a:xfrm>
          <a:prstGeom prst="rect">
            <a:avLst/>
          </a:prstGeom>
        </p:spPr>
        <p:txBody>
          <a:bodyPr vert="horz" lIns="91440" tIns="45720" rIns="91440" bIns="45720" rtlCol="0" anchor="ctr">
            <a:normAutofit lnSpcReduction="10000"/>
          </a:bodyPr>
          <a:lstStyle/>
          <a:p>
            <a:pPr indent="450215" algn="just"/>
            <a:r>
              <a:rPr lang="pt-BR" dirty="0">
                <a:solidFill>
                  <a:srgbClr val="000000"/>
                </a:solidFill>
                <a:effectLst/>
                <a:latin typeface="Times New Roman" panose="02020603050405020304" pitchFamily="18" charset="0"/>
                <a:ea typeface="Times New Roman" panose="02020603050405020304" pitchFamily="18" charset="0"/>
              </a:rPr>
              <a:t>A Bíblia tem muito a dizer sobre essa importantíssima chave espiritual, que muitas vezes, tem sido negligenciada. Deus deseja e espera que Seus seguidores jejuem. Uma vez perguntaram a Jesus Cristo por que Seus discípulos não jejuavam como as outras pessoas religiosas. Ele respondeu com uma breve parábola, explicando que era porque Ele ainda estava junto com os Seus discípulos. Ele afirmou que quando não estivesse mais entre eles (referindo-se ao iminente Seu retorno para o céu), "</a:t>
            </a:r>
            <a:r>
              <a:rPr lang="pt-BR" i="1" dirty="0">
                <a:solidFill>
                  <a:srgbClr val="000000"/>
                </a:solidFill>
                <a:effectLst/>
                <a:latin typeface="Times New Roman" panose="02020603050405020304" pitchFamily="18" charset="0"/>
                <a:ea typeface="Times New Roman" panose="02020603050405020304" pitchFamily="18" charset="0"/>
              </a:rPr>
              <a:t>então</a:t>
            </a:r>
            <a:r>
              <a:rPr lang="pt-BR" dirty="0">
                <a:solidFill>
                  <a:srgbClr val="000000"/>
                </a:solidFill>
                <a:effectLst/>
                <a:latin typeface="Times New Roman" panose="02020603050405020304" pitchFamily="18" charset="0"/>
                <a:ea typeface="Times New Roman" panose="02020603050405020304" pitchFamily="18" charset="0"/>
              </a:rPr>
              <a:t> </a:t>
            </a:r>
            <a:r>
              <a:rPr lang="pt-BR" i="1" dirty="0">
                <a:solidFill>
                  <a:srgbClr val="000000"/>
                </a:solidFill>
                <a:effectLst/>
                <a:latin typeface="Times New Roman" panose="02020603050405020304" pitchFamily="18" charset="0"/>
                <a:ea typeface="Times New Roman" panose="02020603050405020304" pitchFamily="18" charset="0"/>
              </a:rPr>
              <a:t>jejuarão</a:t>
            </a:r>
            <a:r>
              <a:rPr lang="pt-BR" dirty="0">
                <a:solidFill>
                  <a:srgbClr val="000000"/>
                </a:solidFill>
                <a:effectLst/>
                <a:latin typeface="Times New Roman" panose="02020603050405020304" pitchFamily="18" charset="0"/>
                <a:ea typeface="Times New Roman" panose="02020603050405020304" pitchFamily="18" charset="0"/>
              </a:rPr>
              <a:t>" (Mateus 9.14-15).</a:t>
            </a:r>
            <a:endParaRPr lang="pt-BR" dirty="0">
              <a:effectLst/>
              <a:latin typeface="Times New Roman" panose="02020603050405020304" pitchFamily="18" charset="0"/>
              <a:ea typeface="Times New Roman" panose="02020603050405020304" pitchFamily="18" charset="0"/>
            </a:endParaRPr>
          </a:p>
          <a:p>
            <a:pPr indent="450215" algn="just"/>
            <a:r>
              <a:rPr lang="pt-BR" dirty="0">
                <a:solidFill>
                  <a:srgbClr val="000000"/>
                </a:solidFill>
                <a:effectLst/>
                <a:latin typeface="Times New Roman" panose="02020603050405020304" pitchFamily="18" charset="0"/>
                <a:ea typeface="Times New Roman" panose="02020603050405020304" pitchFamily="18" charset="0"/>
              </a:rPr>
              <a:t>Com isso Ele quis dizer que </a:t>
            </a:r>
            <a:r>
              <a:rPr lang="pt-BR" i="1" dirty="0">
                <a:solidFill>
                  <a:srgbClr val="000000"/>
                </a:solidFill>
                <a:effectLst/>
                <a:latin typeface="Times New Roman" panose="02020603050405020304" pitchFamily="18" charset="0"/>
                <a:ea typeface="Times New Roman" panose="02020603050405020304" pitchFamily="18" charset="0"/>
              </a:rPr>
              <a:t>todos os Seus futuros discípulos iriam jejuar</a:t>
            </a:r>
            <a:r>
              <a:rPr lang="pt-BR" dirty="0">
                <a:solidFill>
                  <a:srgbClr val="000000"/>
                </a:solidFill>
                <a:effectLst/>
                <a:latin typeface="Times New Roman" panose="02020603050405020304" pitchFamily="18" charset="0"/>
                <a:ea typeface="Times New Roman" panose="02020603050405020304" pitchFamily="18" charset="0"/>
              </a:rPr>
              <a:t>. Por quê? Porque precisamos do jejum com oração para nos ajudar a manter uma estreita relação com Deus Pai e Jesus Cristo. E há outros grandes benefícios espirituais no jejum, como veremos a seguir.</a:t>
            </a:r>
            <a:endParaRPr lang="pt-BR" dirty="0">
              <a:effectLst/>
              <a:latin typeface="Times New Roman" panose="02020603050405020304" pitchFamily="18" charset="0"/>
              <a:ea typeface="Times New Roman" panose="02020603050405020304" pitchFamily="18" charset="0"/>
            </a:endParaRPr>
          </a:p>
          <a:p>
            <a:pPr indent="450215" algn="just"/>
            <a:r>
              <a:rPr lang="pt-BR" dirty="0">
                <a:solidFill>
                  <a:srgbClr val="000000"/>
                </a:solidFill>
                <a:effectLst/>
                <a:latin typeface="Times New Roman" panose="02020603050405020304" pitchFamily="18" charset="0"/>
                <a:ea typeface="Times New Roman" panose="02020603050405020304" pitchFamily="18" charset="0"/>
              </a:rPr>
              <a:t>Quando Jesus falou aos discípulos sobre como jejuar, claramente Ele estava esperando que </a:t>
            </a:r>
            <a:r>
              <a:rPr lang="pt-BR" i="1" dirty="0">
                <a:solidFill>
                  <a:srgbClr val="000000"/>
                </a:solidFill>
                <a:effectLst/>
                <a:latin typeface="Times New Roman" panose="02020603050405020304" pitchFamily="18" charset="0"/>
                <a:ea typeface="Times New Roman" panose="02020603050405020304" pitchFamily="18" charset="0"/>
              </a:rPr>
              <a:t>fossem</a:t>
            </a:r>
            <a:r>
              <a:rPr lang="pt-BR" dirty="0">
                <a:solidFill>
                  <a:srgbClr val="000000"/>
                </a:solidFill>
                <a:effectLst/>
                <a:latin typeface="Times New Roman" panose="02020603050405020304" pitchFamily="18" charset="0"/>
                <a:ea typeface="Times New Roman" panose="02020603050405020304" pitchFamily="18" charset="0"/>
              </a:rPr>
              <a:t> jejuar (Mateus 6.16-18). Ele não disse: "</a:t>
            </a:r>
            <a:r>
              <a:rPr lang="pt-BR" i="1" dirty="0">
                <a:solidFill>
                  <a:srgbClr val="000000"/>
                </a:solidFill>
                <a:effectLst/>
                <a:latin typeface="Times New Roman" panose="02020603050405020304" pitchFamily="18" charset="0"/>
                <a:ea typeface="Times New Roman" panose="02020603050405020304" pitchFamily="18" charset="0"/>
              </a:rPr>
              <a:t>se</a:t>
            </a:r>
            <a:r>
              <a:rPr lang="pt-BR" dirty="0">
                <a:solidFill>
                  <a:srgbClr val="000000"/>
                </a:solidFill>
                <a:effectLst/>
                <a:latin typeface="Times New Roman" panose="02020603050405020304" pitchFamily="18" charset="0"/>
                <a:ea typeface="Times New Roman" panose="02020603050405020304" pitchFamily="18" charset="0"/>
              </a:rPr>
              <a:t> jejuardes", mas "</a:t>
            </a:r>
            <a:r>
              <a:rPr lang="pt-BR" i="1" dirty="0">
                <a:solidFill>
                  <a:srgbClr val="000000"/>
                </a:solidFill>
                <a:effectLst/>
                <a:latin typeface="Times New Roman" panose="02020603050405020304" pitchFamily="18" charset="0"/>
                <a:ea typeface="Times New Roman" panose="02020603050405020304" pitchFamily="18" charset="0"/>
              </a:rPr>
              <a:t>quando</a:t>
            </a:r>
            <a:r>
              <a:rPr lang="pt-BR" dirty="0">
                <a:solidFill>
                  <a:srgbClr val="000000"/>
                </a:solidFill>
                <a:effectLst/>
                <a:latin typeface="Times New Roman" panose="02020603050405020304" pitchFamily="18" charset="0"/>
                <a:ea typeface="Times New Roman" panose="02020603050405020304" pitchFamily="18" charset="0"/>
              </a:rPr>
              <a:t> jejuardes". E note que, neste capítulo, Jesus dá ênfase ao jejum tanto quanto à oração e a prática de boas obras.</a:t>
            </a:r>
            <a:endParaRPr lang="pt-BR" dirty="0">
              <a:effectLst/>
              <a:latin typeface="Times New Roman" panose="02020603050405020304" pitchFamily="18" charset="0"/>
              <a:ea typeface="Times New Roman" panose="02020603050405020304" pitchFamily="18" charset="0"/>
            </a:endParaRPr>
          </a:p>
          <a:p>
            <a:pPr indent="450215" algn="just"/>
            <a:r>
              <a:rPr lang="pt-BR" dirty="0">
                <a:solidFill>
                  <a:srgbClr val="000000"/>
                </a:solidFill>
                <a:effectLst/>
                <a:latin typeface="Times New Roman" panose="02020603050405020304" pitchFamily="18" charset="0"/>
                <a:ea typeface="Times New Roman" panose="02020603050405020304" pitchFamily="18" charset="0"/>
              </a:rPr>
              <a:t>O jejum é mencionado com destaque no Antigo e Novo Testamento. O registro bíblico daqueles que jejuaram inclui Moisés, Davi, Elias, Esdras, Neemias, Ester, Daniel, Ana e Jesus Cristo. O apóstolo Paulo fez "jejum, muitas vezes" (2 Coríntios 11.27).</a:t>
            </a:r>
            <a:endParaRPr lang="pt-BR" dirty="0">
              <a:effectLst/>
              <a:latin typeface="Times New Roman" panose="02020603050405020304" pitchFamily="18" charset="0"/>
              <a:ea typeface="Times New Roman" panose="02020603050405020304" pitchFamily="18" charset="0"/>
            </a:endParaRPr>
          </a:p>
          <a:p>
            <a:pPr marL="6350" indent="-6350">
              <a:lnSpc>
                <a:spcPct val="103000"/>
              </a:lnSpc>
              <a:spcAft>
                <a:spcPts val="850"/>
              </a:spcAft>
            </a:pPr>
            <a:r>
              <a:rPr lang="pt-BR" u="sng" dirty="0">
                <a:solidFill>
                  <a:srgbClr val="000000"/>
                </a:solidFill>
                <a:effectLst/>
                <a:latin typeface="Times New Roman" panose="02020603050405020304" pitchFamily="18" charset="0"/>
                <a:ea typeface="Times New Roman" panose="02020603050405020304" pitchFamily="18" charset="0"/>
                <a:hlinkClick r:id="rId2"/>
              </a:rPr>
              <a:t>https://portugues.ucg.org/</a:t>
            </a:r>
            <a:endParaRPr lang="pt-BR"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9426364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BE5B338-3888-4E0D-9002-D084352929EC}"/>
              </a:ext>
            </a:extLst>
          </p:cNvPr>
          <p:cNvSpPr>
            <a:spLocks noGrp="1"/>
          </p:cNvSpPr>
          <p:nvPr>
            <p:ph type="title"/>
          </p:nvPr>
        </p:nvSpPr>
        <p:spPr>
          <a:xfrm>
            <a:off x="589560" y="856180"/>
            <a:ext cx="4560584" cy="1128068"/>
          </a:xfrm>
        </p:spPr>
        <p:txBody>
          <a:bodyPr vert="horz" lIns="91440" tIns="45720" rIns="91440" bIns="45720" rtlCol="0" anchor="ctr">
            <a:normAutofit/>
          </a:bodyPr>
          <a:lstStyle/>
          <a:p>
            <a:r>
              <a:rPr lang="en-US" sz="3700" b="0" i="0" u="none" strike="noStrike" baseline="0"/>
              <a:t>1. </a:t>
            </a:r>
            <a:r>
              <a:rPr lang="en-US" sz="3700"/>
              <a:t>1.	O ladrão da alegria.</a:t>
            </a:r>
          </a:p>
        </p:txBody>
      </p:sp>
      <p:grpSp>
        <p:nvGrpSpPr>
          <p:cNvPr id="73" name="Group 7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74" name="Rectangle 7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7" name="Rectangle 7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ixaDeTexto 3">
            <a:extLst>
              <a:ext uri="{FF2B5EF4-FFF2-40B4-BE49-F238E27FC236}">
                <a16:creationId xmlns:a16="http://schemas.microsoft.com/office/drawing/2014/main" id="{1152E11A-8751-4568-8A62-C936FD22A7DB}"/>
              </a:ext>
            </a:extLst>
          </p:cNvPr>
          <p:cNvSpPr txBox="1"/>
          <p:nvPr/>
        </p:nvSpPr>
        <p:spPr>
          <a:xfrm>
            <a:off x="590719" y="2330505"/>
            <a:ext cx="4559425" cy="3979585"/>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a:solidFill>
                  <a:schemeClr val="tx1"/>
                </a:solidFill>
              </a:rPr>
              <a:t>Na história de Ester vemos a tristeza do povo em virtude de Hamã ter roubado a alegria do povo judeu. Semelhantemente, hoje também nos deparamos com vários “Hamãs” que tentam roubar a nossa alegria. Ester, diante do “ladrão da alegria”, demonstrou um equilíbrio emocional, que serve de exemplo para todos os cristãos hoje. Permaneceremos na presença do Senhor para não perdermos a alegria produzida pelo Espírito Santo (Rm.14.17; Gl.5.22).</a:t>
            </a:r>
          </a:p>
        </p:txBody>
      </p:sp>
      <p:sp>
        <p:nvSpPr>
          <p:cNvPr id="79" name="Rectangle 7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Resultado de imagem para hamã">
            <a:extLst>
              <a:ext uri="{FF2B5EF4-FFF2-40B4-BE49-F238E27FC236}">
                <a16:creationId xmlns:a16="http://schemas.microsoft.com/office/drawing/2014/main" id="{11AAC60A-583D-44A5-9F9B-7D2A9D1D8C2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167" r="-1" b="14161"/>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m 6" descr="Uma imagem contendo Diagrama&#10;&#10;Descrição gerada automaticamente">
            <a:extLst>
              <a:ext uri="{FF2B5EF4-FFF2-40B4-BE49-F238E27FC236}">
                <a16:creationId xmlns:a16="http://schemas.microsoft.com/office/drawing/2014/main" id="{E486882B-0DEB-4A2C-B2CD-55FEE542C6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4389" y="142035"/>
            <a:ext cx="1244819" cy="1095750"/>
          </a:xfrm>
          <a:prstGeom prst="rect">
            <a:avLst/>
          </a:prstGeom>
        </p:spPr>
      </p:pic>
    </p:spTree>
    <p:extLst>
      <p:ext uri="{BB962C8B-B14F-4D97-AF65-F5344CB8AC3E}">
        <p14:creationId xmlns:p14="http://schemas.microsoft.com/office/powerpoint/2010/main" val="371085908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Uma imagem contendo Diagrama&#10;&#10;Descrição gerada automaticamente">
            <a:extLst>
              <a:ext uri="{FF2B5EF4-FFF2-40B4-BE49-F238E27FC236}">
                <a16:creationId xmlns:a16="http://schemas.microsoft.com/office/drawing/2014/main" id="{E486882B-0DEB-4A2C-B2CD-55FEE542C6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4389" y="142035"/>
            <a:ext cx="1244819" cy="1095750"/>
          </a:xfrm>
          <a:prstGeom prst="rect">
            <a:avLst/>
          </a:prstGeom>
        </p:spPr>
      </p:pic>
      <p:grpSp>
        <p:nvGrpSpPr>
          <p:cNvPr id="2" name="Agrupar 1">
            <a:extLst>
              <a:ext uri="{FF2B5EF4-FFF2-40B4-BE49-F238E27FC236}">
                <a16:creationId xmlns:a16="http://schemas.microsoft.com/office/drawing/2014/main" id="{3616BB8B-CA1D-4332-8B32-E1727EB9C114}"/>
              </a:ext>
            </a:extLst>
          </p:cNvPr>
          <p:cNvGrpSpPr/>
          <p:nvPr/>
        </p:nvGrpSpPr>
        <p:grpSpPr>
          <a:xfrm>
            <a:off x="367975" y="4428925"/>
            <a:ext cx="11456049" cy="2127570"/>
            <a:chOff x="367975" y="4428925"/>
            <a:chExt cx="11456049" cy="2127570"/>
          </a:xfrm>
        </p:grpSpPr>
        <p:sp>
          <p:nvSpPr>
            <p:cNvPr id="17" name="CaixaDeTexto 16">
              <a:extLst>
                <a:ext uri="{FF2B5EF4-FFF2-40B4-BE49-F238E27FC236}">
                  <a16:creationId xmlns:a16="http://schemas.microsoft.com/office/drawing/2014/main" id="{51248E0F-D682-449D-A691-B9B20C2B23E2}"/>
                </a:ext>
              </a:extLst>
            </p:cNvPr>
            <p:cNvSpPr txBox="1"/>
            <p:nvPr/>
          </p:nvSpPr>
          <p:spPr>
            <a:xfrm>
              <a:off x="367975" y="4428925"/>
              <a:ext cx="7471329" cy="2127570"/>
            </a:xfrm>
            <a:prstGeom prst="rect">
              <a:avLst/>
            </a:prstGeom>
            <a:effectLst>
              <a:innerShdw blurRad="63500" dist="50800" dir="27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pt-BR" sz="1800" dirty="0">
                  <a:solidFill>
                    <a:srgbClr val="000000"/>
                  </a:solidFill>
                  <a:effectLst/>
                  <a:latin typeface="Times New Roman" panose="02020603050405020304" pitchFamily="18" charset="0"/>
                  <a:ea typeface="Times New Roman" panose="02020603050405020304" pitchFamily="18" charset="0"/>
                </a:rPr>
                <a:t>1.3. A verdadeira alegria está em servir ao Senhor</a:t>
              </a:r>
            </a:p>
            <a:p>
              <a:pPr marL="6350" indent="-6350" algn="just">
                <a:lnSpc>
                  <a:spcPct val="107000"/>
                </a:lnSpc>
                <a:spcAft>
                  <a:spcPts val="880"/>
                </a:spcAft>
              </a:pPr>
              <a:r>
                <a:rPr lang="pt-BR" sz="1800" dirty="0">
                  <a:solidFill>
                    <a:srgbClr val="000000"/>
                  </a:solidFill>
                  <a:effectLst/>
                  <a:latin typeface="Times New Roman" panose="02020603050405020304" pitchFamily="18" charset="0"/>
                  <a:ea typeface="Times New Roman" panose="02020603050405020304" pitchFamily="18" charset="0"/>
                </a:rPr>
                <a:t>Deus é fonte de alegria. Antes de a Terra existir, a alegria já se fazia patente. Era com júbilo que os anjos cantavam e demonstravam seu amor a Deus (Jó.38.7). Assim sendo, todo o povo que é abençoado por Deus é um povo feliz. Entretanto, existem algumas pessoas que servem a Cristo por tradição familiar. E outros o servem não pelo que Ele é, mas pelos milagres que Ele é capaz de realizar.  </a:t>
              </a:r>
            </a:p>
          </p:txBody>
        </p:sp>
        <p:pic>
          <p:nvPicPr>
            <p:cNvPr id="2050" name="Picture 2" descr="Resultado de imagem para a alegria do senhor é a nossa força">
              <a:extLst>
                <a:ext uri="{FF2B5EF4-FFF2-40B4-BE49-F238E27FC236}">
                  <a16:creationId xmlns:a16="http://schemas.microsoft.com/office/drawing/2014/main" id="{11B64692-A59B-4BA0-B375-13607D2098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9303" y="4428925"/>
              <a:ext cx="3984721" cy="212757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Agrupar 2">
            <a:extLst>
              <a:ext uri="{FF2B5EF4-FFF2-40B4-BE49-F238E27FC236}">
                <a16:creationId xmlns:a16="http://schemas.microsoft.com/office/drawing/2014/main" id="{779C3F46-F721-4B2C-B9E2-5E58E5259A3C}"/>
              </a:ext>
            </a:extLst>
          </p:cNvPr>
          <p:cNvGrpSpPr/>
          <p:nvPr/>
        </p:nvGrpSpPr>
        <p:grpSpPr>
          <a:xfrm>
            <a:off x="367976" y="282031"/>
            <a:ext cx="11456048" cy="2127570"/>
            <a:chOff x="367976" y="282031"/>
            <a:chExt cx="11456048" cy="2127570"/>
          </a:xfrm>
        </p:grpSpPr>
        <p:sp>
          <p:nvSpPr>
            <p:cNvPr id="8" name="CaixaDeTexto 7">
              <a:extLst>
                <a:ext uri="{FF2B5EF4-FFF2-40B4-BE49-F238E27FC236}">
                  <a16:creationId xmlns:a16="http://schemas.microsoft.com/office/drawing/2014/main" id="{B761D41D-2644-4794-990C-7E4B2D57E1E9}"/>
                </a:ext>
              </a:extLst>
            </p:cNvPr>
            <p:cNvSpPr txBox="1"/>
            <p:nvPr/>
          </p:nvSpPr>
          <p:spPr>
            <a:xfrm>
              <a:off x="367976" y="301505"/>
              <a:ext cx="7471329" cy="2072490"/>
            </a:xfrm>
            <a:prstGeom prst="rect">
              <a:avLst/>
            </a:prstGeom>
            <a:effectLst>
              <a:outerShdw blurRad="50800" dist="38100" dir="8100000" algn="tr"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lvl="1">
                <a:lnSpc>
                  <a:spcPct val="103000"/>
                </a:lnSpc>
                <a:spcBef>
                  <a:spcPts val="200"/>
                </a:spcBef>
              </a:pPr>
              <a:r>
                <a:rPr lang="pt-BR" sz="1800" b="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1.1. Lidando com as adversidades.</a:t>
              </a:r>
            </a:p>
            <a:p>
              <a:pPr marL="6350" indent="-6350">
                <a:lnSpc>
                  <a:spcPct val="103000"/>
                </a:lnSpc>
                <a:spcAft>
                  <a:spcPts val="850"/>
                </a:spcAft>
              </a:pPr>
              <a:r>
                <a:rPr lang="pt-BR" sz="1800" dirty="0">
                  <a:solidFill>
                    <a:srgbClr val="000000"/>
                  </a:solidFill>
                  <a:effectLst/>
                  <a:latin typeface="Times New Roman" panose="02020603050405020304" pitchFamily="18" charset="0"/>
                  <a:ea typeface="Times New Roman" panose="02020603050405020304" pitchFamily="18" charset="0"/>
                </a:rPr>
                <a:t>Quer desejemos ou não, as adversidades fazem parte da nossa existência. Sobrepujar as adversidades é um dos maiores obstáculos que o ser humano enfrenta. Com Ester não foi diferente. Ela teve que lutar contra o extermínio iminente do povo judeu; demonstrando através da sua história que os problemas, sejam eles grandes ou pequenos, devem sempre nos conduzir a buscar o auxílio de Deus. </a:t>
              </a:r>
            </a:p>
          </p:txBody>
        </p:sp>
        <p:pic>
          <p:nvPicPr>
            <p:cNvPr id="2052" name="Picture 4" descr="Resultado de imagem para adversidades vencer deus">
              <a:extLst>
                <a:ext uri="{FF2B5EF4-FFF2-40B4-BE49-F238E27FC236}">
                  <a16:creationId xmlns:a16="http://schemas.microsoft.com/office/drawing/2014/main" id="{348C8333-A9CE-40F8-A2F4-44033FAD4A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39303" y="282031"/>
              <a:ext cx="3984721" cy="212757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Agrupar 3">
            <a:extLst>
              <a:ext uri="{FF2B5EF4-FFF2-40B4-BE49-F238E27FC236}">
                <a16:creationId xmlns:a16="http://schemas.microsoft.com/office/drawing/2014/main" id="{2896CBA2-9B7D-45C9-B1D1-CBC0157AA7EE}"/>
              </a:ext>
            </a:extLst>
          </p:cNvPr>
          <p:cNvGrpSpPr/>
          <p:nvPr/>
        </p:nvGrpSpPr>
        <p:grpSpPr>
          <a:xfrm>
            <a:off x="367976" y="2549597"/>
            <a:ext cx="11456048" cy="1785227"/>
            <a:chOff x="367976" y="2549597"/>
            <a:chExt cx="11456048" cy="1785227"/>
          </a:xfrm>
        </p:grpSpPr>
        <p:sp>
          <p:nvSpPr>
            <p:cNvPr id="15" name="CaixaDeTexto 14">
              <a:extLst>
                <a:ext uri="{FF2B5EF4-FFF2-40B4-BE49-F238E27FC236}">
                  <a16:creationId xmlns:a16="http://schemas.microsoft.com/office/drawing/2014/main" id="{8B653849-9909-4FA3-85A7-6B16AC7DD78D}"/>
                </a:ext>
              </a:extLst>
            </p:cNvPr>
            <p:cNvSpPr txBox="1"/>
            <p:nvPr/>
          </p:nvSpPr>
          <p:spPr>
            <a:xfrm>
              <a:off x="367976" y="2556004"/>
              <a:ext cx="7471328" cy="1778820"/>
            </a:xfrm>
            <a:prstGeom prst="rect">
              <a:avLst/>
            </a:prstGeom>
            <a:effectLst>
              <a:innerShdw blurRad="63500" dist="50800" dir="189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pt-BR" sz="1800" dirty="0">
                  <a:solidFill>
                    <a:srgbClr val="000000"/>
                  </a:solidFill>
                  <a:effectLst/>
                  <a:latin typeface="Times New Roman" panose="02020603050405020304" pitchFamily="18" charset="0"/>
                  <a:ea typeface="Times New Roman" panose="02020603050405020304" pitchFamily="18" charset="0"/>
                </a:rPr>
                <a:t>1.2 – Alegria da salvação</a:t>
              </a:r>
            </a:p>
            <a:p>
              <a:pPr marL="6350" indent="-6350" algn="just">
                <a:lnSpc>
                  <a:spcPct val="103000"/>
                </a:lnSpc>
                <a:spcAft>
                  <a:spcPts val="850"/>
                </a:spcAft>
              </a:pPr>
              <a:r>
                <a:rPr lang="pt-BR" sz="1800" dirty="0">
                  <a:solidFill>
                    <a:srgbClr val="000000"/>
                  </a:solidFill>
                  <a:effectLst/>
                  <a:latin typeface="Times New Roman" panose="02020603050405020304" pitchFamily="18" charset="0"/>
                  <a:ea typeface="Times New Roman" panose="02020603050405020304" pitchFamily="18" charset="0"/>
                </a:rPr>
                <a:t>A verdadeira felicidade nunca depende de não se ter problemas, mas sim, da forma como passar por eles. Ester lidava com seus problemas ser se desesperar, nunca perdeu a fé. Na ocasião oportuna, ela demonstrou bravura, confiando que Deus faria o restante. Assim como Ester, temos que ter certeza de que o Senhor nos ouve.</a:t>
              </a:r>
            </a:p>
          </p:txBody>
        </p:sp>
        <p:pic>
          <p:nvPicPr>
            <p:cNvPr id="2054" name="Picture 6" descr="Resultado de imagem para a alegria da salvação">
              <a:extLst>
                <a:ext uri="{FF2B5EF4-FFF2-40B4-BE49-F238E27FC236}">
                  <a16:creationId xmlns:a16="http://schemas.microsoft.com/office/drawing/2014/main" id="{BA58B3E5-089B-4640-B8E4-D814EEE3BE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39303" y="2549597"/>
              <a:ext cx="3984721" cy="177882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964232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0D5D19D-0789-4518-B5DC-D47ADF69D2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2B1CEA7-1724-4F5F-9902-334C1195DEAA}"/>
              </a:ext>
            </a:extLst>
          </p:cNvPr>
          <p:cNvSpPr>
            <a:spLocks noGrp="1"/>
          </p:cNvSpPr>
          <p:nvPr>
            <p:ph type="title"/>
          </p:nvPr>
        </p:nvSpPr>
        <p:spPr>
          <a:xfrm>
            <a:off x="1113810" y="3130041"/>
            <a:ext cx="4036334" cy="2387600"/>
          </a:xfrm>
        </p:spPr>
        <p:txBody>
          <a:bodyPr vert="horz" lIns="91440" tIns="45720" rIns="91440" bIns="45720" rtlCol="0" anchor="t">
            <a:normAutofit/>
          </a:bodyPr>
          <a:lstStyle/>
          <a:p>
            <a:r>
              <a:rPr lang="en-US" sz="5400" dirty="0"/>
              <a:t>EU ENSINEI QUE</a:t>
            </a:r>
          </a:p>
        </p:txBody>
      </p:sp>
      <p:grpSp>
        <p:nvGrpSpPr>
          <p:cNvPr id="13" name="Group 12">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14" name="Rectangle 13">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m 5" descr="Mulher de negócios segurando placa">
            <a:extLst>
              <a:ext uri="{FF2B5EF4-FFF2-40B4-BE49-F238E27FC236}">
                <a16:creationId xmlns:a16="http://schemas.microsoft.com/office/drawing/2014/main" id="{3E079026-4986-4786-8029-5B681ACA4430}"/>
              </a:ext>
            </a:extLst>
          </p:cNvPr>
          <p:cNvPicPr>
            <a:picLocks noChangeAspect="1"/>
          </p:cNvPicPr>
          <p:nvPr/>
        </p:nvPicPr>
        <p:blipFill rotWithShape="1">
          <a:blip r:embed="rId2">
            <a:extLst>
              <a:ext uri="{28A0092B-C50C-407E-A947-70E740481C1C}">
                <a14:useLocalDpi xmlns:a14="http://schemas.microsoft.com/office/drawing/2010/main" val="0"/>
              </a:ext>
            </a:extLst>
          </a:blip>
          <a:srcRect t="1284" r="1" b="45402"/>
          <a:stretch/>
        </p:blipFill>
        <p:spPr>
          <a:xfrm>
            <a:off x="5922492" y="666728"/>
            <a:ext cx="5536001" cy="5465791"/>
          </a:xfrm>
          <a:prstGeom prst="rect">
            <a:avLst/>
          </a:prstGeom>
        </p:spPr>
      </p:pic>
      <p:sp>
        <p:nvSpPr>
          <p:cNvPr id="17" name="CaixaDeTexto 16">
            <a:extLst>
              <a:ext uri="{FF2B5EF4-FFF2-40B4-BE49-F238E27FC236}">
                <a16:creationId xmlns:a16="http://schemas.microsoft.com/office/drawing/2014/main" id="{D1D06C9B-C668-485A-9BDB-615D2A62CFD7}"/>
              </a:ext>
            </a:extLst>
          </p:cNvPr>
          <p:cNvSpPr txBox="1"/>
          <p:nvPr/>
        </p:nvSpPr>
        <p:spPr>
          <a:xfrm rot="21292179">
            <a:off x="6415098" y="3013200"/>
            <a:ext cx="4550788" cy="2062103"/>
          </a:xfrm>
          <a:prstGeom prst="rect">
            <a:avLst/>
          </a:prstGeom>
          <a:noFill/>
        </p:spPr>
        <p:txBody>
          <a:bodyPr wrap="square">
            <a:spAutoFit/>
          </a:bodyPr>
          <a:lstStyle/>
          <a:p>
            <a:r>
              <a:rPr lang="pt-BR" sz="3200" dirty="0"/>
              <a:t>Ester demonstrou equilíbrio emocional, que deve ser copiado por todos os cristãos hoje</a:t>
            </a:r>
          </a:p>
        </p:txBody>
      </p:sp>
    </p:spTree>
    <p:extLst>
      <p:ext uri="{BB962C8B-B14F-4D97-AF65-F5344CB8AC3E}">
        <p14:creationId xmlns:p14="http://schemas.microsoft.com/office/powerpoint/2010/main" val="286136318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aixaDeTexto 10">
            <a:extLst>
              <a:ext uri="{FF2B5EF4-FFF2-40B4-BE49-F238E27FC236}">
                <a16:creationId xmlns:a16="http://schemas.microsoft.com/office/drawing/2014/main" id="{4E615EEF-3C24-4A5D-A402-FECD247776C5}"/>
              </a:ext>
            </a:extLst>
          </p:cNvPr>
          <p:cNvSpPr txBox="1"/>
          <p:nvPr/>
        </p:nvSpPr>
        <p:spPr>
          <a:xfrm>
            <a:off x="1028700" y="1967266"/>
            <a:ext cx="2628900" cy="2547257"/>
          </a:xfrm>
          <a:prstGeom prst="rect">
            <a:avLst/>
          </a:prstGeom>
          <a:noFill/>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algn="ctr">
              <a:lnSpc>
                <a:spcPct val="90000"/>
              </a:lnSpc>
              <a:spcBef>
                <a:spcPct val="0"/>
              </a:spcBef>
              <a:spcAft>
                <a:spcPts val="600"/>
              </a:spcAft>
            </a:pPr>
            <a:r>
              <a:rPr lang="pt-BR" sz="3600" kern="1200" dirty="0">
                <a:solidFill>
                  <a:srgbClr val="FFFFFF"/>
                </a:solidFill>
                <a:latin typeface="+mj-lt"/>
                <a:ea typeface="+mj-ea"/>
                <a:cs typeface="+mj-cs"/>
              </a:rPr>
              <a:t>2. O verdadeiro refúgio está em Deus</a:t>
            </a:r>
            <a:endParaRPr lang="en-US" sz="3600" kern="1200" dirty="0">
              <a:solidFill>
                <a:srgbClr val="FFFFFF"/>
              </a:solidFill>
              <a:latin typeface="+mj-lt"/>
              <a:ea typeface="+mj-ea"/>
              <a:cs typeface="+mj-cs"/>
            </a:endParaRPr>
          </a:p>
        </p:txBody>
      </p:sp>
      <p:sp>
        <p:nvSpPr>
          <p:cNvPr id="3" name="CaixaDeTexto 2">
            <a:extLst>
              <a:ext uri="{FF2B5EF4-FFF2-40B4-BE49-F238E27FC236}">
                <a16:creationId xmlns:a16="http://schemas.microsoft.com/office/drawing/2014/main" id="{C8F7E880-05DA-430E-B419-584A069068AD}"/>
              </a:ext>
            </a:extLst>
          </p:cNvPr>
          <p:cNvSpPr txBox="1"/>
          <p:nvPr/>
        </p:nvSpPr>
        <p:spPr>
          <a:xfrm>
            <a:off x="9586800" y="6870700"/>
            <a:ext cx="2605200" cy="200055"/>
          </a:xfrm>
          <a:prstGeom prst="rect">
            <a:avLst/>
          </a:prstGeom>
          <a:solidFill>
            <a:srgbClr val="000000"/>
          </a:solidFill>
        </p:spPr>
        <p:txBody>
          <a:bodyPr wrap="none" rtlCol="0" anchor="t">
            <a:spAutoFit/>
          </a:bodyPr>
          <a:lstStyle/>
          <a:p>
            <a:pPr algn="r">
              <a:spcAft>
                <a:spcPts val="600"/>
              </a:spcAft>
            </a:pPr>
            <a:r>
              <a:rPr lang="pt-BR" sz="700">
                <a:solidFill>
                  <a:srgbClr val="FFFFFF"/>
                </a:solidFill>
                <a:hlinkClick r:id="rId2" tooltip="https://iptubarao.wordpress.com/tag/cordeiro-de-deus/">
                  <a:extLst>
                    <a:ext uri="{A12FA001-AC4F-418D-AE19-62706E023703}">
                      <ahyp:hlinkClr xmlns:ahyp="http://schemas.microsoft.com/office/drawing/2018/hyperlinkcolor" val="tx"/>
                    </a:ext>
                  </a:extLst>
                </a:hlinkClick>
              </a:rPr>
              <a:t>Esta Foto</a:t>
            </a:r>
            <a:r>
              <a:rPr lang="pt-BR" sz="700">
                <a:solidFill>
                  <a:srgbClr val="FFFFFF"/>
                </a:solidFill>
              </a:rPr>
              <a:t> de Autor Desconhecido está licenciado em </a:t>
            </a:r>
            <a:r>
              <a:rPr lang="pt-BR" sz="700">
                <a:solidFill>
                  <a:srgbClr val="FFFFFF"/>
                </a:solidFill>
                <a:hlinkClick r:id="rId3" tooltip="https://creativecommons.org/licenses/by-nc-nd/3.0/">
                  <a:extLst>
                    <a:ext uri="{A12FA001-AC4F-418D-AE19-62706E023703}">
                      <ahyp:hlinkClr xmlns:ahyp="http://schemas.microsoft.com/office/drawing/2018/hyperlinkcolor" val="tx"/>
                    </a:ext>
                  </a:extLst>
                </a:hlinkClick>
              </a:rPr>
              <a:t>CC BY-NC-ND</a:t>
            </a:r>
            <a:endParaRPr lang="pt-BR" sz="700">
              <a:solidFill>
                <a:srgbClr val="FFFFFF"/>
              </a:solidFill>
            </a:endParaRPr>
          </a:p>
        </p:txBody>
      </p:sp>
      <p:sp>
        <p:nvSpPr>
          <p:cNvPr id="7" name="CaixaDeTexto 6">
            <a:extLst>
              <a:ext uri="{FF2B5EF4-FFF2-40B4-BE49-F238E27FC236}">
                <a16:creationId xmlns:a16="http://schemas.microsoft.com/office/drawing/2014/main" id="{9ABD2029-2EE4-4ACF-B44E-8BD56E86FD57}"/>
              </a:ext>
            </a:extLst>
          </p:cNvPr>
          <p:cNvSpPr txBox="1"/>
          <p:nvPr/>
        </p:nvSpPr>
        <p:spPr>
          <a:xfrm>
            <a:off x="5297065" y="295729"/>
            <a:ext cx="6094140" cy="12164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6350" indent="-6350">
              <a:lnSpc>
                <a:spcPct val="103000"/>
              </a:lnSpc>
              <a:spcAft>
                <a:spcPts val="850"/>
              </a:spcAft>
            </a:pPr>
            <a:r>
              <a:rPr lang="pt-BR" sz="1800" dirty="0">
                <a:solidFill>
                  <a:schemeClr val="bg1"/>
                </a:solidFill>
                <a:effectLst/>
                <a:latin typeface="Times New Roman" panose="02020603050405020304" pitchFamily="18" charset="0"/>
                <a:ea typeface="Times New Roman" panose="02020603050405020304" pitchFamily="18" charset="0"/>
              </a:rPr>
              <a:t>O jejum é uma das ferramentas que nos auxilia, junto com a oração, em momentos de tensão ou pressão.  Ester jejuou, orou e arriscou sua vida; comparecendo diante do rei e pedindo por seu povo (Et.7.3).</a:t>
            </a:r>
          </a:p>
        </p:txBody>
      </p:sp>
      <p:pic>
        <p:nvPicPr>
          <p:cNvPr id="4098" name="Picture 2" descr="Resultado de imagem para deus é nosso refugio e nossa fortaleza">
            <a:extLst>
              <a:ext uri="{FF2B5EF4-FFF2-40B4-BE49-F238E27FC236}">
                <a16:creationId xmlns:a16="http://schemas.microsoft.com/office/drawing/2014/main" id="{DEC1FB6D-6B75-4B00-8FE8-BC35FA0FA2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6489" y="1574019"/>
            <a:ext cx="7080258" cy="4721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12794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B0DF90E-6BAD-4E82-8FDF-717C9A357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3">
            <a:extLst>
              <a:ext uri="{FF2B5EF4-FFF2-40B4-BE49-F238E27FC236}">
                <a16:creationId xmlns:a16="http://schemas.microsoft.com/office/drawing/2014/main" id="{13DCC859-0434-4BB8-B6C5-09C88AE69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1">
            <a:extLst>
              <a:ext uri="{FF2B5EF4-FFF2-40B4-BE49-F238E27FC236}">
                <a16:creationId xmlns:a16="http://schemas.microsoft.com/office/drawing/2014/main" id="{08E7ACFB-B791-4C23-8B17-013FEDC09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aixaDeTexto 2">
            <a:extLst>
              <a:ext uri="{FF2B5EF4-FFF2-40B4-BE49-F238E27FC236}">
                <a16:creationId xmlns:a16="http://schemas.microsoft.com/office/drawing/2014/main" id="{C8F7E880-05DA-430E-B419-584A069068AD}"/>
              </a:ext>
            </a:extLst>
          </p:cNvPr>
          <p:cNvSpPr txBox="1"/>
          <p:nvPr/>
        </p:nvSpPr>
        <p:spPr>
          <a:xfrm>
            <a:off x="9586800" y="6870700"/>
            <a:ext cx="2605200" cy="200055"/>
          </a:xfrm>
          <a:prstGeom prst="rect">
            <a:avLst/>
          </a:prstGeom>
          <a:solidFill>
            <a:srgbClr val="000000"/>
          </a:solidFill>
        </p:spPr>
        <p:txBody>
          <a:bodyPr wrap="none" rtlCol="0" anchor="t">
            <a:spAutoFit/>
          </a:bodyPr>
          <a:lstStyle/>
          <a:p>
            <a:pPr algn="r">
              <a:spcAft>
                <a:spcPts val="600"/>
              </a:spcAft>
            </a:pPr>
            <a:r>
              <a:rPr lang="pt-BR" sz="700">
                <a:solidFill>
                  <a:srgbClr val="FFFFFF"/>
                </a:solidFill>
                <a:hlinkClick r:id="rId2" tooltip="https://iptubarao.wordpress.com/tag/cordeiro-de-deus/">
                  <a:extLst>
                    <a:ext uri="{A12FA001-AC4F-418D-AE19-62706E023703}">
                      <ahyp:hlinkClr xmlns:ahyp="http://schemas.microsoft.com/office/drawing/2018/hyperlinkcolor" val="tx"/>
                    </a:ext>
                  </a:extLst>
                </a:hlinkClick>
              </a:rPr>
              <a:t>Esta Foto</a:t>
            </a:r>
            <a:r>
              <a:rPr lang="pt-BR" sz="700">
                <a:solidFill>
                  <a:srgbClr val="FFFFFF"/>
                </a:solidFill>
              </a:rPr>
              <a:t> de Autor Desconhecido está licenciado em </a:t>
            </a:r>
            <a:r>
              <a:rPr lang="pt-BR" sz="700">
                <a:solidFill>
                  <a:srgbClr val="FFFFFF"/>
                </a:solidFill>
                <a:hlinkClick r:id="rId3" tooltip="https://creativecommons.org/licenses/by-nc-nd/3.0/">
                  <a:extLst>
                    <a:ext uri="{A12FA001-AC4F-418D-AE19-62706E023703}">
                      <ahyp:hlinkClr xmlns:ahyp="http://schemas.microsoft.com/office/drawing/2018/hyperlinkcolor" val="tx"/>
                    </a:ext>
                  </a:extLst>
                </a:hlinkClick>
              </a:rPr>
              <a:t>CC BY-NC-ND</a:t>
            </a:r>
            <a:endParaRPr lang="pt-BR" sz="700">
              <a:solidFill>
                <a:srgbClr val="FFFFFF"/>
              </a:solidFill>
            </a:endParaRPr>
          </a:p>
        </p:txBody>
      </p:sp>
      <p:grpSp>
        <p:nvGrpSpPr>
          <p:cNvPr id="2" name="Agrupar 1">
            <a:extLst>
              <a:ext uri="{FF2B5EF4-FFF2-40B4-BE49-F238E27FC236}">
                <a16:creationId xmlns:a16="http://schemas.microsoft.com/office/drawing/2014/main" id="{4F90F2DC-32DB-4DE8-B3D6-5B85FA859EAE}"/>
              </a:ext>
            </a:extLst>
          </p:cNvPr>
          <p:cNvGrpSpPr/>
          <p:nvPr/>
        </p:nvGrpSpPr>
        <p:grpSpPr>
          <a:xfrm>
            <a:off x="288347" y="73458"/>
            <a:ext cx="10559193" cy="2448648"/>
            <a:chOff x="288347" y="73458"/>
            <a:chExt cx="10559193" cy="2448648"/>
          </a:xfrm>
        </p:grpSpPr>
        <p:sp>
          <p:nvSpPr>
            <p:cNvPr id="6" name="CaixaDeTexto 5">
              <a:extLst>
                <a:ext uri="{FF2B5EF4-FFF2-40B4-BE49-F238E27FC236}">
                  <a16:creationId xmlns:a16="http://schemas.microsoft.com/office/drawing/2014/main" id="{DBD7AAEA-9BAC-4E39-9D2E-98E0AE63B134}"/>
                </a:ext>
              </a:extLst>
            </p:cNvPr>
            <p:cNvSpPr txBox="1"/>
            <p:nvPr/>
          </p:nvSpPr>
          <p:spPr>
            <a:xfrm>
              <a:off x="288347" y="442308"/>
              <a:ext cx="6991351" cy="1354190"/>
            </a:xfrm>
            <a:prstGeom prst="rect">
              <a:avLst/>
            </a:prstGeom>
            <a:effectLst>
              <a:outerShdw blurRad="50800" dist="38100" dir="16200000"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anchor="t">
              <a:normAutofit/>
            </a:bodyPr>
            <a:lstStyle/>
            <a:p>
              <a:pPr>
                <a:lnSpc>
                  <a:spcPct val="90000"/>
                </a:lnSpc>
                <a:spcAft>
                  <a:spcPts val="600"/>
                </a:spcAft>
              </a:pPr>
              <a:r>
                <a:rPr lang="pt-BR" sz="2800" b="1" dirty="0"/>
                <a:t>2.1. A única saída era o Senhor.</a:t>
              </a:r>
            </a:p>
            <a:p>
              <a:pPr>
                <a:lnSpc>
                  <a:spcPct val="90000"/>
                </a:lnSpc>
                <a:spcAft>
                  <a:spcPts val="600"/>
                </a:spcAft>
              </a:pPr>
              <a:r>
                <a:rPr lang="pt-BR" dirty="0"/>
                <a:t>O jejum contribui para quebrantamento e subjugar a natureza humana, sendo assim, um verdadeiro exercício na prática da piedade. </a:t>
              </a:r>
              <a:endParaRPr lang="pt-BR" sz="2800" b="1" dirty="0"/>
            </a:p>
          </p:txBody>
        </p:sp>
        <p:pic>
          <p:nvPicPr>
            <p:cNvPr id="3074" name="Picture 2" descr="Resultado de imagem para a unica saida é o senhor biblia">
              <a:extLst>
                <a:ext uri="{FF2B5EF4-FFF2-40B4-BE49-F238E27FC236}">
                  <a16:creationId xmlns:a16="http://schemas.microsoft.com/office/drawing/2014/main" id="{FB270A02-F897-4D89-BE96-DEF599CCAC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3543" y="73458"/>
              <a:ext cx="3463997" cy="244864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Agrupar 3">
            <a:extLst>
              <a:ext uri="{FF2B5EF4-FFF2-40B4-BE49-F238E27FC236}">
                <a16:creationId xmlns:a16="http://schemas.microsoft.com/office/drawing/2014/main" id="{9D83C95E-8702-4A4B-A909-A45933BD6EA2}"/>
              </a:ext>
            </a:extLst>
          </p:cNvPr>
          <p:cNvGrpSpPr/>
          <p:nvPr/>
        </p:nvGrpSpPr>
        <p:grpSpPr>
          <a:xfrm>
            <a:off x="392192" y="2522105"/>
            <a:ext cx="10046131" cy="1813790"/>
            <a:chOff x="392192" y="2522105"/>
            <a:chExt cx="10046131" cy="1813790"/>
          </a:xfrm>
        </p:grpSpPr>
        <p:sp>
          <p:nvSpPr>
            <p:cNvPr id="8" name="CaixaDeTexto 7">
              <a:extLst>
                <a:ext uri="{FF2B5EF4-FFF2-40B4-BE49-F238E27FC236}">
                  <a16:creationId xmlns:a16="http://schemas.microsoft.com/office/drawing/2014/main" id="{2884EB3F-166A-4DC4-89AA-1480F0E8F4A7}"/>
                </a:ext>
              </a:extLst>
            </p:cNvPr>
            <p:cNvSpPr txBox="1"/>
            <p:nvPr/>
          </p:nvSpPr>
          <p:spPr>
            <a:xfrm>
              <a:off x="392192" y="2522105"/>
              <a:ext cx="6991351" cy="1695393"/>
            </a:xfrm>
            <a:prstGeom prst="rect">
              <a:avLst/>
            </a:prstGeom>
          </p:spPr>
          <p:style>
            <a:lnRef idx="2">
              <a:schemeClr val="dk1"/>
            </a:lnRef>
            <a:fillRef idx="1">
              <a:schemeClr val="lt1"/>
            </a:fillRef>
            <a:effectRef idx="0">
              <a:schemeClr val="dk1"/>
            </a:effectRef>
            <a:fontRef idx="minor">
              <a:schemeClr val="dk1"/>
            </a:fontRef>
          </p:style>
          <p:txBody>
            <a:bodyPr wrap="square" anchor="t">
              <a:normAutofit lnSpcReduction="10000"/>
            </a:bodyPr>
            <a:lstStyle/>
            <a:p>
              <a:pPr>
                <a:lnSpc>
                  <a:spcPct val="90000"/>
                </a:lnSpc>
                <a:spcAft>
                  <a:spcPts val="600"/>
                </a:spcAft>
              </a:pPr>
              <a:r>
                <a:rPr lang="pt-BR" sz="2800" b="1" dirty="0"/>
                <a:t>2.2. O altruísmo de Ester</a:t>
              </a:r>
            </a:p>
            <a:p>
              <a:pPr>
                <a:lnSpc>
                  <a:spcPct val="90000"/>
                </a:lnSpc>
                <a:spcAft>
                  <a:spcPts val="600"/>
                </a:spcAft>
              </a:pPr>
              <a:r>
                <a:rPr lang="pt-BR" dirty="0"/>
                <a:t>O grito de desespero começou na cidade de </a:t>
              </a:r>
              <a:r>
                <a:rPr lang="pt-BR" dirty="0" err="1"/>
                <a:t>Susã</a:t>
              </a:r>
              <a:r>
                <a:rPr lang="pt-BR" dirty="0"/>
                <a:t> e se espalhou pelas províncias, conforme a chegada da notícia do decreto real (Et.4.3). As moças e os eunucos trouxeram a notícia para Ester de que seu primo estava sofrendo por algum motivo. Sem saber do que se tratava, ela sentiu a dor dele (Et.4.4). </a:t>
              </a:r>
            </a:p>
          </p:txBody>
        </p:sp>
        <p:pic>
          <p:nvPicPr>
            <p:cNvPr id="3076" name="Picture 4" descr="Resultado de imagem para a unica saida é o senhor biblia">
              <a:extLst>
                <a:ext uri="{FF2B5EF4-FFF2-40B4-BE49-F238E27FC236}">
                  <a16:creationId xmlns:a16="http://schemas.microsoft.com/office/drawing/2014/main" id="{DBDEEE84-6586-4B7C-81DF-2CBD057DA2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7473" y="2595564"/>
              <a:ext cx="2990850" cy="17403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Agrupar 4">
            <a:extLst>
              <a:ext uri="{FF2B5EF4-FFF2-40B4-BE49-F238E27FC236}">
                <a16:creationId xmlns:a16="http://schemas.microsoft.com/office/drawing/2014/main" id="{394CAA72-344B-4B99-A662-971C65DB6B99}"/>
              </a:ext>
            </a:extLst>
          </p:cNvPr>
          <p:cNvGrpSpPr/>
          <p:nvPr/>
        </p:nvGrpSpPr>
        <p:grpSpPr>
          <a:xfrm>
            <a:off x="392193" y="4577429"/>
            <a:ext cx="9719414" cy="2046048"/>
            <a:chOff x="392193" y="4577429"/>
            <a:chExt cx="9719414" cy="2046048"/>
          </a:xfrm>
        </p:grpSpPr>
        <p:sp>
          <p:nvSpPr>
            <p:cNvPr id="10" name="CaixaDeTexto 9">
              <a:extLst>
                <a:ext uri="{FF2B5EF4-FFF2-40B4-BE49-F238E27FC236}">
                  <a16:creationId xmlns:a16="http://schemas.microsoft.com/office/drawing/2014/main" id="{2A8F35AA-BC4D-4592-AFE6-5D070CA19DA3}"/>
                </a:ext>
              </a:extLst>
            </p:cNvPr>
            <p:cNvSpPr txBox="1"/>
            <p:nvPr/>
          </p:nvSpPr>
          <p:spPr>
            <a:xfrm>
              <a:off x="392193" y="4594763"/>
              <a:ext cx="6991351" cy="1899017"/>
            </a:xfrm>
            <a:prstGeom prst="rect">
              <a:avLst/>
            </a:prstGeom>
          </p:spPr>
          <p:style>
            <a:lnRef idx="2">
              <a:schemeClr val="accent5"/>
            </a:lnRef>
            <a:fillRef idx="1">
              <a:schemeClr val="lt1"/>
            </a:fillRef>
            <a:effectRef idx="0">
              <a:schemeClr val="accent5"/>
            </a:effectRef>
            <a:fontRef idx="minor">
              <a:schemeClr val="dk1"/>
            </a:fontRef>
          </p:style>
          <p:txBody>
            <a:bodyPr wrap="square" anchor="t">
              <a:normAutofit fontScale="92500"/>
            </a:bodyPr>
            <a:lstStyle/>
            <a:p>
              <a:pPr>
                <a:spcAft>
                  <a:spcPts val="600"/>
                </a:spcAft>
              </a:pPr>
              <a:r>
                <a:rPr lang="pt-BR" sz="2600" b="1" dirty="0"/>
                <a:t>2.3. O bálsamo do amor de Deus</a:t>
              </a:r>
            </a:p>
            <a:p>
              <a:pPr>
                <a:spcAft>
                  <a:spcPts val="600"/>
                </a:spcAft>
              </a:pPr>
              <a:r>
                <a:rPr lang="pt-BR" dirty="0"/>
                <a:t>As escrituras nos relatam que o povo de Deus vivia uma dura escravidão. E as coisas estavam por piorar: havia uma lei cuja ordem era matar todos os judeus. Dessa agonia emerge um grito de dor que sobe ao céu. Era Ester nos seus aposentos após jejuar por três dias e três noites, era a hora de gritar por socorro. Deus ouve o grito de Ester. E decide acalentá-la com o Seu bálsamo. </a:t>
              </a:r>
              <a:endParaRPr lang="pt-BR" sz="2600" dirty="0"/>
            </a:p>
          </p:txBody>
        </p:sp>
        <p:pic>
          <p:nvPicPr>
            <p:cNvPr id="3078" name="Picture 6" descr="Resultado de imagem para balsamo bilia versiculo">
              <a:extLst>
                <a:ext uri="{FF2B5EF4-FFF2-40B4-BE49-F238E27FC236}">
                  <a16:creationId xmlns:a16="http://schemas.microsoft.com/office/drawing/2014/main" id="{B8D444DF-89B9-4E05-B919-5A0EB3AEA2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83543" y="4577429"/>
              <a:ext cx="2728064" cy="204604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61552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Como funciona o programa de membros do YouTube">
            <a:extLst>
              <a:ext uri="{FF2B5EF4-FFF2-40B4-BE49-F238E27FC236}">
                <a16:creationId xmlns:a16="http://schemas.microsoft.com/office/drawing/2014/main" id="{8D98CF4A-6FB7-403C-B722-20BC3088A1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95" r="421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AF3188F-CE55-41A9-AD8D-9DB4C1EAE577}"/>
              </a:ext>
            </a:extLst>
          </p:cNvPr>
          <p:cNvSpPr>
            <a:spLocks noGrp="1"/>
          </p:cNvSpPr>
          <p:nvPr>
            <p:ph type="title"/>
          </p:nvPr>
        </p:nvSpPr>
        <p:spPr>
          <a:xfrm>
            <a:off x="640253" y="5390015"/>
            <a:ext cx="11210925" cy="744836"/>
          </a:xfrm>
        </p:spPr>
        <p:txBody>
          <a:bodyPr>
            <a:normAutofit/>
          </a:bodyPr>
          <a:lstStyle/>
          <a:p>
            <a:pPr algn="ctr"/>
            <a:r>
              <a:rPr lang="pt-BR" sz="3600" dirty="0">
                <a:solidFill>
                  <a:schemeClr val="tx1">
                    <a:lumMod val="85000"/>
                    <a:lumOff val="15000"/>
                  </a:schemeClr>
                </a:solidFill>
              </a:rPr>
              <a:t>SEJA MEMBRO</a:t>
            </a:r>
          </a:p>
        </p:txBody>
      </p:sp>
      <p:cxnSp>
        <p:nvCxnSpPr>
          <p:cNvPr id="73" name="Straight Connector 7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732348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B0DF90E-6BAD-4E82-8FDF-717C9A357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3">
            <a:extLst>
              <a:ext uri="{FF2B5EF4-FFF2-40B4-BE49-F238E27FC236}">
                <a16:creationId xmlns:a16="http://schemas.microsoft.com/office/drawing/2014/main" id="{13DCC859-0434-4BB8-B6C5-09C88AE69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1">
            <a:extLst>
              <a:ext uri="{FF2B5EF4-FFF2-40B4-BE49-F238E27FC236}">
                <a16:creationId xmlns:a16="http://schemas.microsoft.com/office/drawing/2014/main" id="{08E7ACFB-B791-4C23-8B17-013FEDC09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aixaDeTexto 3">
            <a:extLst>
              <a:ext uri="{FF2B5EF4-FFF2-40B4-BE49-F238E27FC236}">
                <a16:creationId xmlns:a16="http://schemas.microsoft.com/office/drawing/2014/main" id="{4BC41305-DC39-457D-98EA-2D8490464BCB}"/>
              </a:ext>
            </a:extLst>
          </p:cNvPr>
          <p:cNvSpPr txBox="1"/>
          <p:nvPr/>
        </p:nvSpPr>
        <p:spPr>
          <a:xfrm>
            <a:off x="326571" y="233032"/>
            <a:ext cx="4750337" cy="4664076"/>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p>
            <a:pPr lvl="0"/>
            <a:r>
              <a:rPr lang="pt-BR" sz="3600" dirty="0">
                <a:solidFill>
                  <a:srgbClr val="0080FF"/>
                </a:solidFill>
                <a:latin typeface="FrutigerLTStd-BlackCn"/>
              </a:rPr>
              <a:t>3. 3.	A importância do jejum</a:t>
            </a:r>
          </a:p>
          <a:p>
            <a:pPr lvl="0"/>
            <a:r>
              <a:rPr lang="pt-BR" dirty="0"/>
              <a:t>Ester foi uma mulher que verdadeiramente consagrou-se ao Senhor, e era, sem dúvida, repleta do Espírito Santo. Ela tinha algo dentro dela que sobrepujava todos os seus sentimentos e todas as suas fraquezas. Algo tão profundo que sustentava sua confiança em Deus. Ester buscava a face do Senhor através de jejuns e de orações, e teve uma intimidade profunda com Ele.</a:t>
            </a:r>
          </a:p>
        </p:txBody>
      </p:sp>
      <p:pic>
        <p:nvPicPr>
          <p:cNvPr id="3" name="Imagem 2">
            <a:extLst>
              <a:ext uri="{FF2B5EF4-FFF2-40B4-BE49-F238E27FC236}">
                <a16:creationId xmlns:a16="http://schemas.microsoft.com/office/drawing/2014/main" id="{52800F5E-7020-458E-88C2-14BCC9EBF6C3}"/>
              </a:ext>
            </a:extLst>
          </p:cNvPr>
          <p:cNvPicPr>
            <a:picLocks noChangeAspect="1"/>
          </p:cNvPicPr>
          <p:nvPr/>
        </p:nvPicPr>
        <p:blipFill>
          <a:blip r:embed="rId2"/>
          <a:stretch>
            <a:fillRect/>
          </a:stretch>
        </p:blipFill>
        <p:spPr>
          <a:xfrm>
            <a:off x="10661053" y="321623"/>
            <a:ext cx="1243692" cy="1097375"/>
          </a:xfrm>
          <a:prstGeom prst="rect">
            <a:avLst/>
          </a:prstGeom>
        </p:spPr>
      </p:pic>
      <p:pic>
        <p:nvPicPr>
          <p:cNvPr id="5122" name="Picture 2" descr="Resultado de imagem para a importancia do jejum">
            <a:extLst>
              <a:ext uri="{FF2B5EF4-FFF2-40B4-BE49-F238E27FC236}">
                <a16:creationId xmlns:a16="http://schemas.microsoft.com/office/drawing/2014/main" id="{E80767A3-37B5-4A5A-AB67-4AA8B183E0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1618" y="1837397"/>
            <a:ext cx="5524500" cy="3895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1702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Resultado de imagem para a importancia do jejum">
            <a:extLst>
              <a:ext uri="{FF2B5EF4-FFF2-40B4-BE49-F238E27FC236}">
                <a16:creationId xmlns:a16="http://schemas.microsoft.com/office/drawing/2014/main" id="{EAD0F46A-46C8-41FE-94BC-D3ED80003F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425" y="480060"/>
            <a:ext cx="11237975" cy="5897880"/>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EECD5D95-5434-4423-9AAE-1AC3C3B3345A}"/>
              </a:ext>
            </a:extLst>
          </p:cNvPr>
          <p:cNvSpPr txBox="1"/>
          <p:nvPr/>
        </p:nvSpPr>
        <p:spPr>
          <a:xfrm>
            <a:off x="642938" y="642938"/>
            <a:ext cx="10904538" cy="2065338"/>
          </a:xfrm>
          <a:prstGeom prst="rect">
            <a:avLst/>
          </a:prstGeom>
          <a:effectLst>
            <a:outerShdw blurRad="63500" sx="102000" sy="102000" algn="c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anchor="t">
            <a:normAutofit/>
          </a:bodyPr>
          <a:lstStyle/>
          <a:p>
            <a:pPr>
              <a:lnSpc>
                <a:spcPct val="90000"/>
              </a:lnSpc>
              <a:spcAft>
                <a:spcPts val="600"/>
              </a:spcAft>
            </a:pPr>
            <a:r>
              <a:rPr lang="pt-BR" b="1"/>
              <a:t>3.1. O jejum no Antigo Testamento.</a:t>
            </a:r>
          </a:p>
          <a:p>
            <a:pPr marL="6350" indent="-6350" algn="just">
              <a:lnSpc>
                <a:spcPct val="90000"/>
              </a:lnSpc>
              <a:spcAft>
                <a:spcPts val="850"/>
              </a:spcAft>
            </a:pPr>
            <a:r>
              <a:rPr lang="pt-BR">
                <a:solidFill>
                  <a:srgbClr val="000000"/>
                </a:solidFill>
                <a:effectLst/>
                <a:latin typeface="Times New Roman" panose="02020603050405020304" pitchFamily="18" charset="0"/>
                <a:ea typeface="Times New Roman" panose="02020603050405020304" pitchFamily="18" charset="0"/>
              </a:rPr>
              <a:t>A lei exigia a oração e o jejum em apenas uma ocasião, o dia da Expiação (Lv.23.26 – 32). Este dia era consagrado somente ao jejum, às orações e às confissões. Segundo a tradição judaica, um dia especial, concedido por Deus ao Seu povo para receber perdão dos seus pecados. Neste dia, o sumo sacerdote fazia a expiação por todo o povo. A finalidade do dia da Expiação era apresentar sacrifício a Deus para conseguir perdão pelos pecados do povo hebreu, e fazer o povo procurar o favor diante dele. Era o dia mais importante para os israelitas.</a:t>
            </a:r>
          </a:p>
        </p:txBody>
      </p:sp>
      <p:sp>
        <p:nvSpPr>
          <p:cNvPr id="8" name="CaixaDeTexto 7">
            <a:extLst>
              <a:ext uri="{FF2B5EF4-FFF2-40B4-BE49-F238E27FC236}">
                <a16:creationId xmlns:a16="http://schemas.microsoft.com/office/drawing/2014/main" id="{2CCCD3A0-C75C-452A-9AD4-D882D5DADB80}"/>
              </a:ext>
            </a:extLst>
          </p:cNvPr>
          <p:cNvSpPr txBox="1"/>
          <p:nvPr/>
        </p:nvSpPr>
        <p:spPr>
          <a:xfrm>
            <a:off x="642938" y="2776538"/>
            <a:ext cx="5918200" cy="3438525"/>
          </a:xfrm>
          <a:prstGeom prst="rect">
            <a:avLst/>
          </a:prstGeom>
          <a:effectLst>
            <a:innerShdw blurRad="114300">
              <a:prstClr val="black"/>
            </a:innerShdw>
          </a:effectLst>
        </p:spPr>
        <p:style>
          <a:lnRef idx="2">
            <a:schemeClr val="accent1"/>
          </a:lnRef>
          <a:fillRef idx="1">
            <a:schemeClr val="lt1"/>
          </a:fillRef>
          <a:effectRef idx="0">
            <a:schemeClr val="accent1"/>
          </a:effectRef>
          <a:fontRef idx="minor">
            <a:schemeClr val="dk1"/>
          </a:fontRef>
        </p:style>
        <p:txBody>
          <a:bodyPr wrap="square" anchor="t">
            <a:normAutofit/>
          </a:bodyPr>
          <a:lstStyle/>
          <a:p>
            <a:pPr>
              <a:lnSpc>
                <a:spcPct val="90000"/>
              </a:lnSpc>
              <a:spcAft>
                <a:spcPts val="600"/>
              </a:spcAft>
            </a:pPr>
            <a:r>
              <a:rPr lang="pt-BR" b="1"/>
              <a:t>3.2. O jejum no Novo Testamento</a:t>
            </a:r>
          </a:p>
          <a:p>
            <a:pPr marL="6350" indent="-6350">
              <a:lnSpc>
                <a:spcPct val="104000"/>
              </a:lnSpc>
              <a:spcAft>
                <a:spcPts val="850"/>
              </a:spcAft>
            </a:pPr>
            <a:r>
              <a:rPr lang="pt-BR">
                <a:solidFill>
                  <a:srgbClr val="000000"/>
                </a:solidFill>
                <a:effectLst/>
                <a:latin typeface="Times New Roman" panose="02020603050405020304" pitchFamily="18" charset="0"/>
                <a:ea typeface="Times New Roman" panose="02020603050405020304" pitchFamily="18" charset="0"/>
              </a:rPr>
              <a:t>De igual modo, a prática do jejum também aparece no Novo Testamento. A Bíblia menciona que Ana não se afastava do templo, servindo a Deus noite e dia um jejuns e orações (Lc.2.37). João Batista também ensinou seus discípulos a jejuar (Mc.2.18). Jesus jejuou antes de ser tentado por Satanás (Mt.4.2). A igreja de </a:t>
            </a:r>
            <a:r>
              <a:rPr lang="pt-BR" err="1">
                <a:solidFill>
                  <a:srgbClr val="000000"/>
                </a:solidFill>
                <a:effectLst/>
                <a:latin typeface="Times New Roman" panose="02020603050405020304" pitchFamily="18" charset="0"/>
                <a:ea typeface="Times New Roman" panose="02020603050405020304" pitchFamily="18" charset="0"/>
              </a:rPr>
              <a:t>Antioquia</a:t>
            </a:r>
            <a:r>
              <a:rPr lang="pt-BR">
                <a:solidFill>
                  <a:srgbClr val="000000"/>
                </a:solidFill>
                <a:effectLst/>
                <a:latin typeface="Times New Roman" panose="02020603050405020304" pitchFamily="18" charset="0"/>
                <a:ea typeface="Times New Roman" panose="02020603050405020304" pitchFamily="18" charset="0"/>
              </a:rPr>
              <a:t> jejuou antes de enviar Paulo e Barnabé em viagem missionária (At.13.3). Paulo e Barnabé clamaram e jejuaram antes da instituição dos anciãos nas igrejas (At.14.23).</a:t>
            </a:r>
          </a:p>
          <a:p>
            <a:endParaRPr lang="pt-BR" dirty="0"/>
          </a:p>
        </p:txBody>
      </p:sp>
      <p:sp>
        <p:nvSpPr>
          <p:cNvPr id="9" name="CaixaDeTexto 8">
            <a:extLst>
              <a:ext uri="{FF2B5EF4-FFF2-40B4-BE49-F238E27FC236}">
                <a16:creationId xmlns:a16="http://schemas.microsoft.com/office/drawing/2014/main" id="{ABDFD3E7-BE27-49F6-99B2-B7D0BBC75923}"/>
              </a:ext>
            </a:extLst>
          </p:cNvPr>
          <p:cNvSpPr txBox="1"/>
          <p:nvPr/>
        </p:nvSpPr>
        <p:spPr>
          <a:xfrm>
            <a:off x="6635750" y="2776538"/>
            <a:ext cx="4911725" cy="3438525"/>
          </a:xfrm>
          <a:prstGeom prst="rect">
            <a:avLst/>
          </a:prstGeom>
          <a:effectLst>
            <a:innerShdw blurRad="114300">
              <a:prstClr val="black"/>
            </a:innerShdw>
          </a:effectLst>
        </p:spPr>
        <p:style>
          <a:lnRef idx="2">
            <a:schemeClr val="accent1"/>
          </a:lnRef>
          <a:fillRef idx="1">
            <a:schemeClr val="lt1"/>
          </a:fillRef>
          <a:effectRef idx="0">
            <a:schemeClr val="accent1"/>
          </a:effectRef>
          <a:fontRef idx="minor">
            <a:schemeClr val="dk1"/>
          </a:fontRef>
        </p:style>
        <p:txBody>
          <a:bodyPr wrap="square" anchor="t">
            <a:normAutofit/>
          </a:bodyPr>
          <a:lstStyle/>
          <a:p>
            <a:pPr>
              <a:lnSpc>
                <a:spcPct val="90000"/>
              </a:lnSpc>
              <a:spcAft>
                <a:spcPts val="600"/>
              </a:spcAft>
            </a:pPr>
            <a:r>
              <a:rPr lang="pt-BR" sz="2000" b="1"/>
              <a:t>3.3. O que Jesus ensinou sobre o jejum</a:t>
            </a:r>
          </a:p>
          <a:p>
            <a:pPr marL="6350" indent="-6350">
              <a:lnSpc>
                <a:spcPct val="90000"/>
              </a:lnSpc>
              <a:spcAft>
                <a:spcPts val="850"/>
              </a:spcAft>
            </a:pPr>
            <a:r>
              <a:rPr lang="pt-BR" sz="2000">
                <a:solidFill>
                  <a:srgbClr val="000000"/>
                </a:solidFill>
                <a:effectLst/>
                <a:latin typeface="Times New Roman" panose="02020603050405020304" pitchFamily="18" charset="0"/>
                <a:ea typeface="Times New Roman" panose="02020603050405020304" pitchFamily="18" charset="0"/>
              </a:rPr>
              <a:t>Muitos cristãos ignoram o que a Bíblia diz sobre o jejum. Ou não receberam ensinamento algum sobre o assunto. O jejum é algo tão íntimo que, se uma pessoa descrevesse a você como ela faz o jejum, já não seria um jejum autêntico (Mt.6.16 – 18). Jesus nunca desestimulou a prática do jejum. Ele mesmo exercitou-o e disse que, quando Ele fosse tirado da terra, seus discípulos jejuariam (Mt.9.15) </a:t>
            </a:r>
          </a:p>
        </p:txBody>
      </p:sp>
    </p:spTree>
    <p:extLst>
      <p:ext uri="{BB962C8B-B14F-4D97-AF65-F5344CB8AC3E}">
        <p14:creationId xmlns:p14="http://schemas.microsoft.com/office/powerpoint/2010/main" val="249724964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ircle(in)">
                                      <p:cBhvr>
                                        <p:cTn id="1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F480A1C8-571F-4E3B-97B5-92C2D18E1D0A}"/>
              </a:ext>
            </a:extLst>
          </p:cNvPr>
          <p:cNvSpPr>
            <a:spLocks noGrp="1"/>
          </p:cNvSpPr>
          <p:nvPr>
            <p:ph type="title"/>
          </p:nvPr>
        </p:nvSpPr>
        <p:spPr>
          <a:xfrm>
            <a:off x="728663" y="1422400"/>
            <a:ext cx="4505552" cy="2387600"/>
          </a:xfrm>
        </p:spPr>
        <p:txBody>
          <a:bodyPr vert="horz" lIns="91440" tIns="45720" rIns="91440" bIns="45720" rtlCol="0" anchor="b">
            <a:normAutofit/>
          </a:bodyPr>
          <a:lstStyle/>
          <a:p>
            <a:r>
              <a:rPr lang="en-US" sz="3500">
                <a:solidFill>
                  <a:schemeClr val="bg1"/>
                </a:solidFill>
              </a:rPr>
              <a:t>Para ajudar o canal Boa Semente, seja membro ou apoiador e receba conteúdos exclusivos</a:t>
            </a:r>
          </a:p>
        </p:txBody>
      </p:sp>
      <p:sp>
        <p:nvSpPr>
          <p:cNvPr id="29" name="Freeform: Shape 28">
            <a:extLst>
              <a:ext uri="{FF2B5EF4-FFF2-40B4-BE49-F238E27FC236}">
                <a16:creationId xmlns:a16="http://schemas.microsoft.com/office/drawing/2014/main" id="{0277405F-0B4F-4418-B773-1B38814125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30421" y="226893"/>
            <a:ext cx="5968658" cy="6085007"/>
          </a:xfrm>
          <a:custGeom>
            <a:avLst/>
            <a:gdLst>
              <a:gd name="connsiteX0" fmla="*/ 0 w 5968658"/>
              <a:gd name="connsiteY0" fmla="*/ 0 h 6085007"/>
              <a:gd name="connsiteX1" fmla="*/ 3557919 w 5968658"/>
              <a:gd name="connsiteY1" fmla="*/ 0 h 6085007"/>
              <a:gd name="connsiteX2" fmla="*/ 3557919 w 5968658"/>
              <a:gd name="connsiteY2" fmla="*/ 2195749 h 6085007"/>
              <a:gd name="connsiteX3" fmla="*/ 5968658 w 5968658"/>
              <a:gd name="connsiteY3" fmla="*/ 2195749 h 6085007"/>
              <a:gd name="connsiteX4" fmla="*/ 5968658 w 5968658"/>
              <a:gd name="connsiteY4" fmla="*/ 6085007 h 6085007"/>
              <a:gd name="connsiteX5" fmla="*/ 2058230 w 5968658"/>
              <a:gd name="connsiteY5" fmla="*/ 6085007 h 6085007"/>
              <a:gd name="connsiteX6" fmla="*/ 2058230 w 5968658"/>
              <a:gd name="connsiteY6" fmla="*/ 3538657 h 6085007"/>
              <a:gd name="connsiteX7" fmla="*/ 0 w 5968658"/>
              <a:gd name="connsiteY7" fmla="*/ 3538657 h 608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8658" h="6085007">
                <a:moveTo>
                  <a:pt x="0" y="0"/>
                </a:moveTo>
                <a:lnTo>
                  <a:pt x="3557919" y="0"/>
                </a:lnTo>
                <a:lnTo>
                  <a:pt x="3557919" y="2195749"/>
                </a:lnTo>
                <a:lnTo>
                  <a:pt x="5968658" y="2195749"/>
                </a:lnTo>
                <a:lnTo>
                  <a:pt x="5968658" y="6085007"/>
                </a:lnTo>
                <a:lnTo>
                  <a:pt x="2058230" y="6085007"/>
                </a:lnTo>
                <a:lnTo>
                  <a:pt x="2058230" y="3538657"/>
                </a:lnTo>
                <a:lnTo>
                  <a:pt x="0" y="3538657"/>
                </a:lnTo>
                <a:close/>
              </a:path>
            </a:pathLst>
          </a:custGeom>
          <a:solidFill>
            <a:schemeClr val="tx1">
              <a:lumMod val="95000"/>
              <a:lumOff val="5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Imagem 5" descr="Homem sentado ao lado de placa&#10;&#10;Descrição gerada automaticamente">
            <a:hlinkClick r:id="rId2"/>
            <a:extLst>
              <a:ext uri="{FF2B5EF4-FFF2-40B4-BE49-F238E27FC236}">
                <a16:creationId xmlns:a16="http://schemas.microsoft.com/office/drawing/2014/main" id="{9FD47B01-0C4B-47DF-80EF-9573BB79F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9805" y="2663211"/>
            <a:ext cx="3408121" cy="3408121"/>
          </a:xfrm>
          <a:prstGeom prst="rect">
            <a:avLst/>
          </a:prstGeom>
        </p:spPr>
      </p:pic>
      <p:pic>
        <p:nvPicPr>
          <p:cNvPr id="4" name="Imagem 3" descr="Uma imagem contendo Forma&#10;&#10;Descrição gerada automaticamente">
            <a:hlinkClick r:id="rId4"/>
            <a:extLst>
              <a:ext uri="{FF2B5EF4-FFF2-40B4-BE49-F238E27FC236}">
                <a16:creationId xmlns:a16="http://schemas.microsoft.com/office/drawing/2014/main" id="{CC579452-864C-4D5F-8B5A-1078A3D454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3123" y="496673"/>
            <a:ext cx="3052515" cy="2999096"/>
          </a:xfrm>
          <a:prstGeom prst="rect">
            <a:avLst/>
          </a:prstGeom>
        </p:spPr>
      </p:pic>
      <p:sp>
        <p:nvSpPr>
          <p:cNvPr id="7" name="CaixaDeTexto 6">
            <a:extLst>
              <a:ext uri="{FF2B5EF4-FFF2-40B4-BE49-F238E27FC236}">
                <a16:creationId xmlns:a16="http://schemas.microsoft.com/office/drawing/2014/main" id="{106F8274-7FB2-4DAD-8BFC-F4932923FE4B}"/>
              </a:ext>
            </a:extLst>
          </p:cNvPr>
          <p:cNvSpPr txBox="1"/>
          <p:nvPr/>
        </p:nvSpPr>
        <p:spPr>
          <a:xfrm>
            <a:off x="517016" y="4367271"/>
            <a:ext cx="5860033" cy="830997"/>
          </a:xfrm>
          <a:prstGeom prst="rect">
            <a:avLst/>
          </a:prstGeom>
          <a:noFill/>
        </p:spPr>
        <p:txBody>
          <a:bodyPr wrap="square" rtlCol="0">
            <a:spAutoFit/>
          </a:bodyPr>
          <a:lstStyle/>
          <a:p>
            <a:pPr>
              <a:spcAft>
                <a:spcPts val="600"/>
              </a:spcAft>
            </a:pPr>
            <a:r>
              <a:rPr lang="pt-BR" sz="2400" dirty="0">
                <a:solidFill>
                  <a:schemeClr val="bg1"/>
                </a:solidFill>
              </a:rPr>
              <a:t>Para saber como, clique no ícone desejado e veja todas as informações </a:t>
            </a:r>
          </a:p>
        </p:txBody>
      </p:sp>
    </p:spTree>
    <p:extLst>
      <p:ext uri="{BB962C8B-B14F-4D97-AF65-F5344CB8AC3E}">
        <p14:creationId xmlns:p14="http://schemas.microsoft.com/office/powerpoint/2010/main" val="115953136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aixaDeTexto 6">
            <a:extLst>
              <a:ext uri="{FF2B5EF4-FFF2-40B4-BE49-F238E27FC236}">
                <a16:creationId xmlns:a16="http://schemas.microsoft.com/office/drawing/2014/main" id="{13AC1BDF-4D23-46AE-B927-BE0F65A21BB1}"/>
              </a:ext>
            </a:extLst>
          </p:cNvPr>
          <p:cNvSpPr txBox="1"/>
          <p:nvPr/>
        </p:nvSpPr>
        <p:spPr>
          <a:xfrm>
            <a:off x="546351" y="433545"/>
            <a:ext cx="11139854" cy="930447"/>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a:bodyPr>
          <a:lstStyle/>
          <a:p>
            <a:pPr algn="ctr">
              <a:lnSpc>
                <a:spcPct val="90000"/>
              </a:lnSpc>
              <a:spcBef>
                <a:spcPct val="0"/>
              </a:spcBef>
              <a:spcAft>
                <a:spcPts val="600"/>
              </a:spcAft>
            </a:pPr>
            <a:r>
              <a:rPr lang="en-US" sz="5400" dirty="0">
                <a:solidFill>
                  <a:srgbClr val="FFFFFF"/>
                </a:solidFill>
                <a:latin typeface="+mj-lt"/>
                <a:ea typeface="+mj-ea"/>
                <a:cs typeface="+mj-cs"/>
              </a:rPr>
              <a:t>www.juliocesarmedeiros.org</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6" name="Imagem 5" descr="Interface gráfica do usuário, Aplicativo, Teams&#10;&#10;Descrição gerada automaticamente">
            <a:extLst>
              <a:ext uri="{FF2B5EF4-FFF2-40B4-BE49-F238E27FC236}">
                <a16:creationId xmlns:a16="http://schemas.microsoft.com/office/drawing/2014/main" id="{4ECF1FB2-20D6-451E-93A1-25C5635E32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5795" y="2124630"/>
            <a:ext cx="3408728" cy="4412593"/>
          </a:xfrm>
          <a:prstGeom prst="rect">
            <a:avLst/>
          </a:prstGeom>
        </p:spPr>
      </p:pic>
    </p:spTree>
    <p:extLst>
      <p:ext uri="{BB962C8B-B14F-4D97-AF65-F5344CB8AC3E}">
        <p14:creationId xmlns:p14="http://schemas.microsoft.com/office/powerpoint/2010/main" val="204592225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ítulo 5">
            <a:extLst>
              <a:ext uri="{FF2B5EF4-FFF2-40B4-BE49-F238E27FC236}">
                <a16:creationId xmlns:a16="http://schemas.microsoft.com/office/drawing/2014/main" id="{52BB9477-E490-423C-9EA3-0069C842AA76}"/>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t>Conclusão</a:t>
            </a:r>
          </a:p>
        </p:txBody>
      </p:sp>
      <p:sp>
        <p:nvSpPr>
          <p:cNvPr id="7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ixaDeTexto 5">
            <a:extLst>
              <a:ext uri="{FF2B5EF4-FFF2-40B4-BE49-F238E27FC236}">
                <a16:creationId xmlns:a16="http://schemas.microsoft.com/office/drawing/2014/main" id="{C3B926B1-00D5-479E-8AD3-88C8DC1C5BED}"/>
              </a:ext>
            </a:extLst>
          </p:cNvPr>
          <p:cNvSpPr txBox="1"/>
          <p:nvPr/>
        </p:nvSpPr>
        <p:spPr>
          <a:xfrm>
            <a:off x="640080" y="2872899"/>
            <a:ext cx="4243589" cy="3320668"/>
          </a:xfrm>
          <a:prstGeom prst="rect">
            <a:avLst/>
          </a:prstGeom>
        </p:spPr>
        <p:txBody>
          <a:bodyPr vert="horz" lIns="91440" tIns="45720" rIns="91440" bIns="45720" rtlCol="0">
            <a:norm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350" indent="-6350">
              <a:lnSpc>
                <a:spcPct val="107000"/>
              </a:lnSpc>
              <a:spcAft>
                <a:spcPts val="1070"/>
              </a:spcAft>
            </a:pPr>
            <a:r>
              <a:rPr lang="pt-BR" sz="1800" dirty="0">
                <a:solidFill>
                  <a:srgbClr val="000000"/>
                </a:solidFill>
                <a:effectLst/>
                <a:latin typeface="Times New Roman" panose="02020603050405020304" pitchFamily="18" charset="0"/>
                <a:ea typeface="Times New Roman" panose="02020603050405020304" pitchFamily="18" charset="0"/>
              </a:rPr>
              <a:t>Todos nós fomos chamados para servir a Deus. Que todo empecilho à presença do Pai e toda cilada de Satanás sejam repreendidas em nome de Jesus. Que o céu venha a se abrir para sua vitória e de sua família em nome de Jesus Cristo, o Nazareno. Que possamos servi-lo com alegria.</a:t>
            </a:r>
          </a:p>
        </p:txBody>
      </p:sp>
      <p:pic>
        <p:nvPicPr>
          <p:cNvPr id="5" name="Imagem 4" descr="Quebra-cabeça branco com uma peça vermelha">
            <a:extLst>
              <a:ext uri="{FF2B5EF4-FFF2-40B4-BE49-F238E27FC236}">
                <a16:creationId xmlns:a16="http://schemas.microsoft.com/office/drawing/2014/main" id="{92F7B995-5A02-4D4C-A7E0-274B943FDFA6}"/>
              </a:ext>
            </a:extLst>
          </p:cNvPr>
          <p:cNvPicPr>
            <a:picLocks noChangeAspect="1"/>
          </p:cNvPicPr>
          <p:nvPr/>
        </p:nvPicPr>
        <p:blipFill rotWithShape="1">
          <a:blip r:embed="rId2">
            <a:extLst>
              <a:ext uri="{28A0092B-C50C-407E-A947-70E740481C1C}">
                <a14:useLocalDpi xmlns:a14="http://schemas.microsoft.com/office/drawing/2010/main" val="0"/>
              </a:ext>
            </a:extLst>
          </a:blip>
          <a:srcRect l="22572" r="21008"/>
          <a:stretch/>
        </p:blipFill>
        <p:spPr>
          <a:xfrm>
            <a:off x="5313225"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6906380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lowchart: Document 9">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ixaDeTexto 4">
            <a:extLst>
              <a:ext uri="{FF2B5EF4-FFF2-40B4-BE49-F238E27FC236}">
                <a16:creationId xmlns:a16="http://schemas.microsoft.com/office/drawing/2014/main" id="{8CFA1E4C-B952-4FA3-A779-B7631B54BE23}"/>
              </a:ext>
            </a:extLst>
          </p:cNvPr>
          <p:cNvSpPr txBox="1"/>
          <p:nvPr/>
        </p:nvSpPr>
        <p:spPr>
          <a:xfrm>
            <a:off x="2562554" y="3257922"/>
            <a:ext cx="9346947" cy="3279078"/>
          </a:xfrm>
          <a:prstGeom prst="rect">
            <a:avLst/>
          </a:prstGeom>
          <a:noFill/>
        </p:spPr>
        <p:txBody>
          <a:bodyPr wrap="square" anchor="t">
            <a:normAutofit/>
          </a:bodyPr>
          <a:lstStyle/>
          <a:p>
            <a:pPr>
              <a:spcAft>
                <a:spcPts val="600"/>
              </a:spcAft>
            </a:pPr>
            <a:r>
              <a:rPr lang="pt-BR" sz="2800" dirty="0"/>
              <a:t>Bíblia de estudo pentecostal, Almeida revista e corrigida, Rio de Janeiro, CPAD  </a:t>
            </a:r>
          </a:p>
          <a:p>
            <a:pPr>
              <a:spcAft>
                <a:spcPts val="600"/>
              </a:spcAft>
            </a:pPr>
            <a:r>
              <a:rPr lang="pt-BR" sz="2800" dirty="0"/>
              <a:t>Bíblia do Culto - Editora Betel. </a:t>
            </a:r>
          </a:p>
          <a:p>
            <a:pPr>
              <a:spcAft>
                <a:spcPts val="600"/>
              </a:spcAft>
            </a:pPr>
            <a:r>
              <a:rPr lang="pt-BR" sz="2800" dirty="0"/>
              <a:t>Revista BETEL - Lições Bíblicas Adultos. Tema: A Família Natural Segundo os Valores e Princípios Cristãos. Comentarista Bispo Abner Ferreira, 1 Trimestre 2020 - Ano 20 - ano. 114.</a:t>
            </a:r>
          </a:p>
        </p:txBody>
      </p:sp>
      <p:sp>
        <p:nvSpPr>
          <p:cNvPr id="2" name="Título 1">
            <a:extLst>
              <a:ext uri="{FF2B5EF4-FFF2-40B4-BE49-F238E27FC236}">
                <a16:creationId xmlns:a16="http://schemas.microsoft.com/office/drawing/2014/main" id="{D71176DE-FAEF-4F36-86A4-34AA8422AF9F}"/>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a:solidFill>
                  <a:srgbClr val="FFFFFF"/>
                </a:solidFill>
                <a:latin typeface="+mj-lt"/>
                <a:ea typeface="+mj-ea"/>
                <a:cs typeface="+mj-cs"/>
              </a:rPr>
              <a:t>BIBLIOGRAFIA</a:t>
            </a:r>
          </a:p>
        </p:txBody>
      </p:sp>
      <p:sp>
        <p:nvSpPr>
          <p:cNvPr id="7" name="CaixaDeTexto 6">
            <a:extLst>
              <a:ext uri="{FF2B5EF4-FFF2-40B4-BE49-F238E27FC236}">
                <a16:creationId xmlns:a16="http://schemas.microsoft.com/office/drawing/2014/main" id="{7E7BA35C-0C94-4C43-8C50-34D367A5C312}"/>
              </a:ext>
            </a:extLst>
          </p:cNvPr>
          <p:cNvSpPr txBox="1"/>
          <p:nvPr/>
        </p:nvSpPr>
        <p:spPr>
          <a:xfrm>
            <a:off x="4086225" y="787984"/>
            <a:ext cx="7823277" cy="1200329"/>
          </a:xfrm>
          <a:prstGeom prst="rect">
            <a:avLst/>
          </a:prstGeom>
          <a:noFill/>
        </p:spPr>
        <p:txBody>
          <a:bodyPr wrap="square">
            <a:spAutoFit/>
          </a:bodyPr>
          <a:lstStyle/>
          <a:p>
            <a:r>
              <a:rPr lang="pt-BR" b="0" i="0" dirty="0">
                <a:solidFill>
                  <a:srgbClr val="202124"/>
                </a:solidFill>
                <a:effectLst/>
                <a:latin typeface="arial" panose="020B0604020202020204" pitchFamily="34" charset="0"/>
                <a:hlinkClick r:id="rId2"/>
              </a:rPr>
              <a:t>https://g.co/kgs/C5omuu</a:t>
            </a:r>
            <a:r>
              <a:rPr lang="pt-BR" b="0" i="0" dirty="0">
                <a:solidFill>
                  <a:srgbClr val="202124"/>
                </a:solidFill>
                <a:effectLst/>
                <a:latin typeface="arial" panose="020B0604020202020204" pitchFamily="34" charset="0"/>
              </a:rPr>
              <a:t> </a:t>
            </a:r>
            <a:endParaRPr lang="pt-BR" dirty="0">
              <a:hlinkClick r:id="rId3"/>
            </a:endParaRPr>
          </a:p>
          <a:p>
            <a:r>
              <a:rPr lang="pt-BR" dirty="0">
                <a:hlinkClick r:id="rId3"/>
              </a:rPr>
              <a:t>https://juliocesarmedeiros.org/2021/01/02/quem-foi-ester/</a:t>
            </a:r>
          </a:p>
          <a:p>
            <a:r>
              <a:rPr lang="pt-BR" sz="1800" u="sng" dirty="0">
                <a:solidFill>
                  <a:srgbClr val="000000"/>
                </a:solidFill>
                <a:effectLst/>
                <a:latin typeface="Times New Roman" panose="02020603050405020304" pitchFamily="18" charset="0"/>
                <a:ea typeface="Times New Roman" panose="02020603050405020304" pitchFamily="18" charset="0"/>
                <a:hlinkClick r:id="rId4"/>
              </a:rPr>
              <a:t>https://juliocesarmedeiros.org/2020/12/30/quem-foi-mardoqueu/</a:t>
            </a:r>
            <a:endParaRPr lang="pt-BR" sz="1800" u="sng" dirty="0">
              <a:solidFill>
                <a:srgbClr val="000000"/>
              </a:solidFill>
              <a:effectLst/>
              <a:latin typeface="Times New Roman" panose="02020603050405020304" pitchFamily="18" charset="0"/>
              <a:ea typeface="Times New Roman" panose="02020603050405020304" pitchFamily="18" charset="0"/>
            </a:endParaRPr>
          </a:p>
          <a:p>
            <a:r>
              <a:rPr lang="pt-BR" sz="1800" u="sng" dirty="0">
                <a:solidFill>
                  <a:srgbClr val="000000"/>
                </a:solidFill>
                <a:effectLst/>
                <a:latin typeface="Times New Roman" panose="02020603050405020304" pitchFamily="18" charset="0"/>
                <a:ea typeface="Times New Roman" panose="02020603050405020304" pitchFamily="18" charset="0"/>
              </a:rPr>
              <a:t> </a:t>
            </a:r>
            <a:endParaRPr lang="pt-BR" dirty="0"/>
          </a:p>
        </p:txBody>
      </p:sp>
      <p:pic>
        <p:nvPicPr>
          <p:cNvPr id="3" name="Imagem 2">
            <a:extLst>
              <a:ext uri="{FF2B5EF4-FFF2-40B4-BE49-F238E27FC236}">
                <a16:creationId xmlns:a16="http://schemas.microsoft.com/office/drawing/2014/main" id="{8B6F8615-F9CD-4A37-B00A-5E7B6438194A}"/>
              </a:ext>
            </a:extLst>
          </p:cNvPr>
          <p:cNvPicPr>
            <a:picLocks noChangeAspect="1"/>
          </p:cNvPicPr>
          <p:nvPr/>
        </p:nvPicPr>
        <p:blipFill>
          <a:blip r:embed="rId5"/>
          <a:stretch>
            <a:fillRect/>
          </a:stretch>
        </p:blipFill>
        <p:spPr>
          <a:xfrm>
            <a:off x="356673" y="5409223"/>
            <a:ext cx="1243692" cy="1097375"/>
          </a:xfrm>
          <a:prstGeom prst="rect">
            <a:avLst/>
          </a:prstGeom>
        </p:spPr>
      </p:pic>
    </p:spTree>
    <p:extLst>
      <p:ext uri="{BB962C8B-B14F-4D97-AF65-F5344CB8AC3E}">
        <p14:creationId xmlns:p14="http://schemas.microsoft.com/office/powerpoint/2010/main" val="66709322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TotalTime>
  <Words>1821</Words>
  <Application>Microsoft Office PowerPoint</Application>
  <PresentationFormat>Widescreen</PresentationFormat>
  <Paragraphs>76</Paragraphs>
  <Slides>21</Slides>
  <Notes>0</Notes>
  <HiddenSlides>0</HiddenSlides>
  <MMClips>1</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21</vt:i4>
      </vt:variant>
    </vt:vector>
  </HeadingPairs>
  <TitlesOfParts>
    <vt:vector size="30" baseType="lpstr">
      <vt:lpstr>Arial</vt:lpstr>
      <vt:lpstr>Arial</vt:lpstr>
      <vt:lpstr>Calibri</vt:lpstr>
      <vt:lpstr>Calibri Light</vt:lpstr>
      <vt:lpstr>FrutigerLTStd-BlackCn</vt:lpstr>
      <vt:lpstr>Georgia</vt:lpstr>
      <vt:lpstr>Times New Roman</vt:lpstr>
      <vt:lpstr>Titillium Web</vt:lpstr>
      <vt:lpstr>Tema do Office</vt:lpstr>
      <vt:lpstr>LIÇÃO 7  Deus intervém através de Suas ações. </vt:lpstr>
      <vt:lpstr>Assista a vídeo aula do Pr. Júlio César aqui</vt:lpstr>
      <vt:lpstr>Pré-textual</vt:lpstr>
      <vt:lpstr>Verdade Aplicada</vt:lpstr>
      <vt:lpstr>Objetivos da lição: </vt:lpstr>
      <vt:lpstr>TEXTO BÍBLICO</vt:lpstr>
      <vt:lpstr>Introdução</vt:lpstr>
      <vt:lpstr>Subsidio ao professor</vt:lpstr>
      <vt:lpstr>Sobre o jejum</vt:lpstr>
      <vt:lpstr>1. 1. O ladrão da alegria.</vt:lpstr>
      <vt:lpstr>Apresentação do PowerPoint</vt:lpstr>
      <vt:lpstr>EU ENSINEI QUE</vt:lpstr>
      <vt:lpstr>Apresentação do PowerPoint</vt:lpstr>
      <vt:lpstr>Apresentação do PowerPoint</vt:lpstr>
      <vt:lpstr>SEJA MEMBRO</vt:lpstr>
      <vt:lpstr>Apresentação do PowerPoint</vt:lpstr>
      <vt:lpstr>Apresentação do PowerPoint</vt:lpstr>
      <vt:lpstr>Para ajudar o canal Boa Semente, seja membro ou apoiador e receba conteúdos exclusivos</vt:lpstr>
      <vt:lpstr>Apresentação do PowerPoint</vt:lpstr>
      <vt:lpstr>Conclusão</vt:lpstr>
      <vt:lpstr>BIBLIOGRAFIA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LIÇÃO 5. O bem contra o mal: Conflitos na caminhada</dc:title>
  <dc:creator>Julio César Pereira</dc:creator>
  <cp:lastModifiedBy>Julio César Pereira</cp:lastModifiedBy>
  <cp:revision>12</cp:revision>
  <dcterms:created xsi:type="dcterms:W3CDTF">2021-01-27T14:59:39Z</dcterms:created>
  <dcterms:modified xsi:type="dcterms:W3CDTF">2021-02-11T19:05:29Z</dcterms:modified>
</cp:coreProperties>
</file>