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53" r:id="rId2"/>
  </p:sldMasterIdLst>
  <p:sldIdLst>
    <p:sldId id="266" r:id="rId3"/>
    <p:sldId id="267" r:id="rId4"/>
    <p:sldId id="279" r:id="rId5"/>
    <p:sldId id="273" r:id="rId6"/>
    <p:sldId id="284" r:id="rId7"/>
    <p:sldId id="274" r:id="rId8"/>
    <p:sldId id="280" r:id="rId9"/>
    <p:sldId id="275" r:id="rId10"/>
    <p:sldId id="276" r:id="rId11"/>
    <p:sldId id="282" r:id="rId12"/>
    <p:sldId id="277" r:id="rId13"/>
    <p:sldId id="278" r:id="rId14"/>
    <p:sldId id="283" r:id="rId15"/>
    <p:sldId id="272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74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63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89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82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4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06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3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93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02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28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83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78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49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92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32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21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0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6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14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3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4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36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6BE41-2B84-4EBF-A7C2-24E0A398D4D7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1362A-7E76-464E-AD1F-0CBA224DD2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76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DFE8D-4BC9-44B7-A727-A7AF7E3E5A89}" type="datetimeFigureOut">
              <a:rPr lang="pt-BR" smtClean="0"/>
              <a:t>11/02/2021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6EAA8-71DB-4272-B1AE-206CF2013C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698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JVVaJYFgQ6s?feature=oembed" TargetMode="Externa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gif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94681" y="1544719"/>
            <a:ext cx="4977976" cy="145405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BR" sz="4000" dirty="0"/>
              <a:t>Lição 7</a:t>
            </a:r>
            <a:br>
              <a:rPr lang="pt-BR" sz="4000" dirty="0"/>
            </a:br>
            <a:r>
              <a:rPr lang="pt-BR" sz="4000" dirty="0"/>
              <a:t>Os santos verão a Deus</a:t>
            </a:r>
          </a:p>
        </p:txBody>
      </p:sp>
      <p:sp>
        <p:nvSpPr>
          <p:cNvPr id="9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ítulo 1"/>
          <p:cNvSpPr>
            <a:spLocks noGrp="1"/>
          </p:cNvSpPr>
          <p:nvPr>
            <p:ph type="subTitle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Assembleia de Deus </a:t>
            </a:r>
            <a:r>
              <a:rPr lang="en-US" sz="2000" dirty="0" err="1">
                <a:solidFill>
                  <a:srgbClr val="000000"/>
                </a:solidFill>
              </a:rPr>
              <a:t>em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Bangu</a:t>
            </a:r>
            <a:r>
              <a:rPr lang="en-US" sz="2000" dirty="0">
                <a:solidFill>
                  <a:srgbClr val="000000"/>
                </a:solidFill>
              </a:rPr>
              <a:t>. Pastor </a:t>
            </a:r>
            <a:r>
              <a:rPr lang="en-US" sz="2000" dirty="0" err="1">
                <a:solidFill>
                  <a:srgbClr val="000000"/>
                </a:solidFill>
              </a:rPr>
              <a:t>Presidente</a:t>
            </a:r>
            <a:r>
              <a:rPr lang="en-US" sz="2000" dirty="0">
                <a:solidFill>
                  <a:srgbClr val="000000"/>
                </a:solidFill>
              </a:rPr>
              <a:t> Sósteni Silva</a:t>
            </a:r>
            <a:br>
              <a:rPr lang="en-US" sz="2000" dirty="0">
                <a:solidFill>
                  <a:srgbClr val="000000"/>
                </a:solidFill>
              </a:rPr>
            </a:b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 err="1">
                <a:solidFill>
                  <a:srgbClr val="000000"/>
                </a:solidFill>
              </a:rPr>
              <a:t>Congregação</a:t>
            </a:r>
            <a:r>
              <a:rPr lang="en-US" sz="2000" dirty="0">
                <a:solidFill>
                  <a:srgbClr val="000000"/>
                </a:solidFill>
              </a:rPr>
              <a:t> da </a:t>
            </a:r>
            <a:r>
              <a:rPr lang="en-US" sz="2000" dirty="0" err="1">
                <a:solidFill>
                  <a:srgbClr val="000000"/>
                </a:solidFill>
              </a:rPr>
              <a:t>Rua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Registro</a:t>
            </a:r>
            <a:r>
              <a:rPr lang="en-US" sz="2000" dirty="0">
                <a:solidFill>
                  <a:srgbClr val="000000"/>
                </a:solidFill>
              </a:rPr>
              <a:t>, 849. Pastor </a:t>
            </a:r>
            <a:r>
              <a:rPr lang="en-US" sz="2000" dirty="0" err="1">
                <a:solidFill>
                  <a:srgbClr val="000000"/>
                </a:solidFill>
              </a:rPr>
              <a:t>Dirigente</a:t>
            </a:r>
            <a:r>
              <a:rPr lang="en-US" sz="2000" dirty="0">
                <a:solidFill>
                  <a:srgbClr val="000000"/>
                </a:solidFill>
              </a:rPr>
              <a:t> Júlio Cesar Medeiros</a:t>
            </a:r>
            <a:br>
              <a:rPr lang="en-US" sz="2000" dirty="0">
                <a:solidFill>
                  <a:srgbClr val="000000"/>
                </a:solidFill>
              </a:rPr>
            </a:b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Professor da EBD - </a:t>
            </a:r>
            <a:r>
              <a:rPr lang="en-US" sz="2000" dirty="0" err="1">
                <a:solidFill>
                  <a:srgbClr val="000000"/>
                </a:solidFill>
              </a:rPr>
              <a:t>Trabalhador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r>
              <a:rPr lang="en-US" sz="2000" dirty="0" err="1">
                <a:solidFill>
                  <a:srgbClr val="000000"/>
                </a:solidFill>
              </a:rPr>
              <a:t>Evandro</a:t>
            </a:r>
            <a:r>
              <a:rPr lang="en-US" sz="2000" dirty="0">
                <a:solidFill>
                  <a:srgbClr val="000000"/>
                </a:solidFill>
              </a:rPr>
              <a:t> Vieira de Andrade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3551C0D-B6A0-4D88-ADD3-02C23A186D33}"/>
              </a:ext>
            </a:extLst>
          </p:cNvPr>
          <p:cNvGrpSpPr/>
          <p:nvPr/>
        </p:nvGrpSpPr>
        <p:grpSpPr>
          <a:xfrm>
            <a:off x="7213564" y="5029908"/>
            <a:ext cx="4559587" cy="1743075"/>
            <a:chOff x="7213564" y="5029908"/>
            <a:chExt cx="4559587" cy="1743075"/>
          </a:xfrm>
        </p:grpSpPr>
        <p:pic>
          <p:nvPicPr>
            <p:cNvPr id="19" name="Picture 2" descr="Como fazer uma descrição de vídeo de YouTube?">
              <a:extLst>
                <a:ext uri="{FF2B5EF4-FFF2-40B4-BE49-F238E27FC236}">
                  <a16:creationId xmlns:a16="http://schemas.microsoft.com/office/drawing/2014/main" id="{893EFC9A-1721-4D27-A225-43126FA0B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3776" y="5029908"/>
              <a:ext cx="2619375" cy="174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ACDAAC43-E4DB-4C9C-AA0F-F33E5EF505CD}"/>
                </a:ext>
              </a:extLst>
            </p:cNvPr>
            <p:cNvSpPr txBox="1"/>
            <p:nvPr/>
          </p:nvSpPr>
          <p:spPr>
            <a:xfrm>
              <a:off x="7213564" y="5767971"/>
              <a:ext cx="19402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Slide na descrição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 vídeo</a:t>
              </a:r>
            </a:p>
          </p:txBody>
        </p:sp>
        <p:sp>
          <p:nvSpPr>
            <p:cNvPr id="21" name="Seta: para a Direita 20">
              <a:extLst>
                <a:ext uri="{FF2B5EF4-FFF2-40B4-BE49-F238E27FC236}">
                  <a16:creationId xmlns:a16="http://schemas.microsoft.com/office/drawing/2014/main" id="{D59B27AB-2886-40AA-9D1E-696E3D597CED}"/>
                </a:ext>
              </a:extLst>
            </p:cNvPr>
            <p:cNvSpPr/>
            <p:nvPr/>
          </p:nvSpPr>
          <p:spPr>
            <a:xfrm>
              <a:off x="8733871" y="6011660"/>
              <a:ext cx="781127" cy="633402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2" name="Picture 2" descr="Editora Betel - Livraria Evangélica - Edificando a Casa de Deus">
            <a:extLst>
              <a:ext uri="{FF2B5EF4-FFF2-40B4-BE49-F238E27FC236}">
                <a16:creationId xmlns:a16="http://schemas.microsoft.com/office/drawing/2014/main" id="{9F7C0866-040B-46AE-9461-AA858DD28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25" y="85017"/>
            <a:ext cx="5728149" cy="15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Legal, panda">
            <a:extLst>
              <a:ext uri="{FF2B5EF4-FFF2-40B4-BE49-F238E27FC236}">
                <a16:creationId xmlns:a16="http://schemas.microsoft.com/office/drawing/2014/main" id="{B738A9DD-39E0-4D30-96EA-1672C48E99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105" y="4051003"/>
            <a:ext cx="3104147" cy="3104147"/>
          </a:xfrm>
          <a:prstGeom prst="rect">
            <a:avLst/>
          </a:prstGeom>
        </p:spPr>
      </p:pic>
      <p:pic>
        <p:nvPicPr>
          <p:cNvPr id="1026" name="Picture 2" descr="Resultado de imagem para santificação">
            <a:extLst>
              <a:ext uri="{FF2B5EF4-FFF2-40B4-BE49-F238E27FC236}">
                <a16:creationId xmlns:a16="http://schemas.microsoft.com/office/drawing/2014/main" id="{E2793482-39E0-4778-9F74-330713CD4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43" y="1544719"/>
            <a:ext cx="4457951" cy="296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84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FC60D6E-00C6-4D26-B88C-CCFF55178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" r="-1" b="3380"/>
          <a:stretch/>
        </p:blipFill>
        <p:spPr bwMode="auto"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Sim, panda">
            <a:extLst>
              <a:ext uri="{FF2B5EF4-FFF2-40B4-BE49-F238E27FC236}">
                <a16:creationId xmlns:a16="http://schemas.microsoft.com/office/drawing/2014/main" id="{640FB86F-7803-4B78-AA33-78F549C5E6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7" r="13858" b="1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9281D261-09B9-4E23-9B76-9905B8141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 da lição</a:t>
            </a:r>
            <a:b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8056" y="2258171"/>
            <a:ext cx="2804504" cy="391879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r>
              <a:rPr lang="pt-BR" sz="3200" dirty="0">
                <a:latin typeface="+mj-lt"/>
                <a:ea typeface="+mj-ea"/>
                <a:cs typeface="+mj-cs"/>
              </a:rPr>
              <a:t>Saber que a santificação é uma condição para vida eterna.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7186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4C653F-FDFC-4450-9906-C852D7A0E7F0}"/>
              </a:ext>
            </a:extLst>
          </p:cNvPr>
          <p:cNvSpPr txBox="1"/>
          <p:nvPr/>
        </p:nvSpPr>
        <p:spPr>
          <a:xfrm>
            <a:off x="580260" y="1810836"/>
            <a:ext cx="4641445" cy="28007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4800" b="1" dirty="0"/>
              <a:t>Versículo-chave</a:t>
            </a:r>
          </a:p>
          <a:p>
            <a:r>
              <a:rPr lang="pt-BR" sz="3200" dirty="0">
                <a:latin typeface="+mj-lt"/>
                <a:ea typeface="+mj-ea"/>
                <a:cs typeface="+mj-cs"/>
              </a:rPr>
              <a:t>“Segui a paz com todos e a santificação, sem a qual ninguém verá a Deus”, </a:t>
            </a:r>
            <a:r>
              <a:rPr lang="pt-BR" sz="3200" dirty="0" err="1">
                <a:latin typeface="+mj-lt"/>
                <a:ea typeface="+mj-ea"/>
                <a:cs typeface="+mj-cs"/>
              </a:rPr>
              <a:t>Hb</a:t>
            </a:r>
            <a:r>
              <a:rPr lang="pt-BR" sz="3200" dirty="0">
                <a:latin typeface="+mj-lt"/>
                <a:ea typeface="+mj-ea"/>
                <a:cs typeface="+mj-cs"/>
              </a:rPr>
              <a:t> 12.14</a:t>
            </a:r>
          </a:p>
        </p:txBody>
      </p:sp>
      <p:pic>
        <p:nvPicPr>
          <p:cNvPr id="14" name="Imagem 13" descr="Oi, panda">
            <a:extLst>
              <a:ext uri="{FF2B5EF4-FFF2-40B4-BE49-F238E27FC236}">
                <a16:creationId xmlns:a16="http://schemas.microsoft.com/office/drawing/2014/main" id="{46992A5E-49A1-4CD9-A0CF-7B76A1FD6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05" y="176465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9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t-BR"/>
              <a:t>Atividade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t-BR" sz="1400" b="1" i="0" dirty="0">
                <a:effectLst/>
                <a:latin typeface="Trebuchet MS" panose="020B0603020202020204" pitchFamily="34" charset="0"/>
              </a:rPr>
              <a:t>Dinâmica: Água e Óleo</a:t>
            </a:r>
          </a:p>
          <a:p>
            <a:pPr algn="l"/>
            <a:r>
              <a:rPr lang="pt-BR" sz="1400" b="0" i="0" dirty="0" err="1">
                <a:effectLst/>
                <a:latin typeface="Trebuchet MS" panose="020B0603020202020204" pitchFamily="34" charset="0"/>
              </a:rPr>
              <a:t>OBJETIVO:Mostrar</a:t>
            </a:r>
            <a:r>
              <a:rPr lang="pt-BR" sz="1400" b="0" i="0" dirty="0">
                <a:effectLst/>
                <a:latin typeface="Trebuchet MS" panose="020B0603020202020204" pitchFamily="34" charset="0"/>
              </a:rPr>
              <a:t> que santificação é separar-se </a:t>
            </a:r>
            <a:r>
              <a:rPr lang="pt-BR" sz="1400" b="0" i="0" dirty="0" err="1">
                <a:effectLst/>
                <a:latin typeface="Trebuchet MS" panose="020B0603020202020204" pitchFamily="34" charset="0"/>
              </a:rPr>
              <a:t>domundo</a:t>
            </a:r>
            <a:r>
              <a:rPr lang="pt-BR" sz="1400" b="0" i="0" dirty="0">
                <a:effectLst/>
                <a:latin typeface="Trebuchet MS" panose="020B0603020202020204" pitchFamily="34" charset="0"/>
              </a:rPr>
              <a:t> e viver para Deus.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MATERIAIS: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1 Copo de vidro ou plástico, transparente (melhor seria o de plástico pra caso o copo caia não se quebre)1/2 copo de água2 dedos de </a:t>
            </a:r>
            <a:r>
              <a:rPr lang="pt-BR" sz="1400" b="0" i="0" dirty="0" err="1">
                <a:effectLst/>
                <a:latin typeface="Trebuchet MS" panose="020B0603020202020204" pitchFamily="34" charset="0"/>
              </a:rPr>
              <a:t>óleoSepare</a:t>
            </a:r>
            <a:r>
              <a:rPr lang="pt-BR" sz="1400" b="0" i="0" dirty="0">
                <a:effectLst/>
                <a:latin typeface="Trebuchet MS" panose="020B0603020202020204" pitchFamily="34" charset="0"/>
              </a:rPr>
              <a:t> a água num recipiente e o óleo em outro. Deixe o copo de água vazio.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Procedimento: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Primeiramente diga que o copo representa o mundo em que vivemos.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Na medida que for colocando a água no copo diga que nós somos o representante de Deus que nos envia ao mundo para oferecer a água da vida para o mundo.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Depois de colocar a água no copo pegue o recipiente com o óleo e diga que o óleo são todas as coisas imundas que o diabo oferece, por isso é sujo, e ele vai tentar fazer de tudo para que a água se contamine.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Depois de colocar o óleo tente misturar os dois, dizendo que essa é a atitude do diabo.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Tentar fazer com que o crente se misture com as coisas do mundo.</a:t>
            </a:r>
            <a:br>
              <a:rPr lang="pt-BR" sz="1400" b="0" i="0" dirty="0">
                <a:effectLst/>
                <a:latin typeface="Trebuchet MS" panose="020B0603020202020204" pitchFamily="34" charset="0"/>
              </a:rPr>
            </a:br>
            <a:r>
              <a:rPr lang="pt-BR" sz="1400" b="0" i="0" dirty="0">
                <a:effectLst/>
                <a:latin typeface="Trebuchet MS" panose="020B0603020202020204" pitchFamily="34" charset="0"/>
              </a:rPr>
              <a:t>Nós vamos perceber que por mais que tentamos misturar eles jamais se misturarão, e que essa deve ser a atitude de um cristão, de não se misturar com o mundo, mesmo que o diabo tente de todas as formas.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7C4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Resultado de imagem para dinamica da agua e oleo">
            <a:extLst>
              <a:ext uri="{FF2B5EF4-FFF2-40B4-BE49-F238E27FC236}">
                <a16:creationId xmlns:a16="http://schemas.microsoft.com/office/drawing/2014/main" id="{1E2C8221-BCED-4855-B8A0-C85869234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7" y="315228"/>
            <a:ext cx="42767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Homem deitado na cama ao lado de mulher&#10;&#10;Descrição gerada automaticamente com confiança baixa">
            <a:extLst>
              <a:ext uri="{FF2B5EF4-FFF2-40B4-BE49-F238E27FC236}">
                <a16:creationId xmlns:a16="http://schemas.microsoft.com/office/drawing/2014/main" id="{C2135F0C-F8F7-4363-9FA6-7E352BE36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26" y="2903853"/>
            <a:ext cx="4276725" cy="285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6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31A52A-90B7-4D37-B25B-5D439CCBC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0430"/>
            <a:ext cx="4245429" cy="22063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Sugestão de hino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AF1E5E62-9EB9-408E-AE53-A04A4C811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Mídia Online 3" title="Pequena Luz - Raiz Coral">
            <a:hlinkClick r:id="" action="ppaction://media"/>
            <a:extLst>
              <a:ext uri="{FF2B5EF4-FFF2-40B4-BE49-F238E27FC236}">
                <a16:creationId xmlns:a16="http://schemas.microsoft.com/office/drawing/2014/main" id="{9497D69F-8319-4AE7-9859-AABF25D8D52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85115" y="954254"/>
            <a:ext cx="5466806" cy="3088745"/>
          </a:xfrm>
          <a:prstGeom prst="rect">
            <a:avLst/>
          </a:prstGeom>
        </p:spPr>
      </p:pic>
      <p:sp>
        <p:nvSpPr>
          <p:cNvPr id="11" name="Freeform 7">
            <a:extLst>
              <a:ext uri="{FF2B5EF4-FFF2-40B4-BE49-F238E27FC236}">
                <a16:creationId xmlns:a16="http://schemas.microsoft.com/office/drawing/2014/main" id="{9C5704B2-7C5B-4738-AF0D-4A2756A6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3319"/>
            <a:ext cx="5925190" cy="2174681"/>
          </a:xfrm>
          <a:custGeom>
            <a:avLst/>
            <a:gdLst>
              <a:gd name="connsiteX0" fmla="*/ 1007162 w 5925190"/>
              <a:gd name="connsiteY0" fmla="*/ 0 h 2174681"/>
              <a:gd name="connsiteX1" fmla="*/ 5925190 w 5925190"/>
              <a:gd name="connsiteY1" fmla="*/ 0 h 2174681"/>
              <a:gd name="connsiteX2" fmla="*/ 5925190 w 5925190"/>
              <a:gd name="connsiteY2" fmla="*/ 2174681 h 2174681"/>
              <a:gd name="connsiteX3" fmla="*/ 0 w 5925190"/>
              <a:gd name="connsiteY3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4681">
                <a:moveTo>
                  <a:pt x="1007162" y="0"/>
                </a:moveTo>
                <a:lnTo>
                  <a:pt x="5925190" y="0"/>
                </a:lnTo>
                <a:lnTo>
                  <a:pt x="5925190" y="2174681"/>
                </a:lnTo>
                <a:lnTo>
                  <a:pt x="0" y="21746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DFB36DC4-A410-4DF1-8453-1D85743F5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683319"/>
            <a:ext cx="7092887" cy="2174681"/>
          </a:xfrm>
          <a:custGeom>
            <a:avLst/>
            <a:gdLst>
              <a:gd name="connsiteX0" fmla="*/ 0 w 7092887"/>
              <a:gd name="connsiteY0" fmla="*/ 0 h 2174681"/>
              <a:gd name="connsiteX1" fmla="*/ 7092887 w 7092887"/>
              <a:gd name="connsiteY1" fmla="*/ 0 h 2174681"/>
              <a:gd name="connsiteX2" fmla="*/ 6085725 w 7092887"/>
              <a:gd name="connsiteY2" fmla="*/ 2174681 h 2174681"/>
              <a:gd name="connsiteX3" fmla="*/ 1524000 w 7092887"/>
              <a:gd name="connsiteY3" fmla="*/ 2174681 h 2174681"/>
              <a:gd name="connsiteX4" fmla="*/ 1200418 w 7092887"/>
              <a:gd name="connsiteY4" fmla="*/ 2174681 h 2174681"/>
              <a:gd name="connsiteX5" fmla="*/ 0 w 7092887"/>
              <a:gd name="connsiteY5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2887" h="2174681">
                <a:moveTo>
                  <a:pt x="0" y="0"/>
                </a:moveTo>
                <a:lnTo>
                  <a:pt x="7092887" y="0"/>
                </a:lnTo>
                <a:lnTo>
                  <a:pt x="6085725" y="2174681"/>
                </a:lnTo>
                <a:lnTo>
                  <a:pt x="1524000" y="2174681"/>
                </a:lnTo>
                <a:lnTo>
                  <a:pt x="1200418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B2B2B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B2B2B2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8CE7CEA-0B3B-48FF-BECF-440C8C993C41}"/>
              </a:ext>
            </a:extLst>
          </p:cNvPr>
          <p:cNvSpPr txBox="1"/>
          <p:nvPr/>
        </p:nvSpPr>
        <p:spPr>
          <a:xfrm>
            <a:off x="7609261" y="4177462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 dirty="0">
                <a:effectLst/>
                <a:latin typeface="Roboto" pitchFamily="2" charset="0"/>
              </a:rPr>
              <a:t>Pequena Luz - Raiz Coral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5551BB-285E-44CB-8347-56B9339D8904}"/>
              </a:ext>
            </a:extLst>
          </p:cNvPr>
          <p:cNvSpPr txBox="1"/>
          <p:nvPr/>
        </p:nvSpPr>
        <p:spPr>
          <a:xfrm>
            <a:off x="9100601" y="4611231"/>
            <a:ext cx="33039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Letras</a:t>
            </a:r>
          </a:p>
          <a:p>
            <a:pPr algn="l"/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pequena luz</a:t>
            </a:r>
            <a:b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vou deixar brilhar</a:t>
            </a:r>
          </a:p>
          <a:p>
            <a:pPr algn="l"/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pequena luz</a:t>
            </a:r>
            <a:b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vou deixar brilhar</a:t>
            </a:r>
          </a:p>
          <a:p>
            <a:pPr algn="l"/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Minha pequena luz</a:t>
            </a:r>
            <a:b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vou deixar brilhar</a:t>
            </a:r>
          </a:p>
          <a:p>
            <a:pPr algn="l"/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Brilhar, deixar brilhar, deixar brilhar</a:t>
            </a:r>
          </a:p>
          <a:p>
            <a:pPr algn="l"/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Por onde quer que eu vá</a:t>
            </a:r>
            <a:b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r>
              <a:rPr lang="pt-BR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Eu vou deixar brilhar</a:t>
            </a:r>
          </a:p>
        </p:txBody>
      </p:sp>
      <p:pic>
        <p:nvPicPr>
          <p:cNvPr id="15" name="Imagem 14" descr="Como o panda">
            <a:extLst>
              <a:ext uri="{FF2B5EF4-FFF2-40B4-BE49-F238E27FC236}">
                <a16:creationId xmlns:a16="http://schemas.microsoft.com/office/drawing/2014/main" id="{07A182B1-8CEA-4B87-9EE0-4D894CDDC6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10" y="3408284"/>
            <a:ext cx="3429000" cy="3429000"/>
          </a:xfrm>
          <a:prstGeom prst="rect">
            <a:avLst/>
          </a:prstGeom>
        </p:spPr>
      </p:pic>
      <p:pic>
        <p:nvPicPr>
          <p:cNvPr id="17" name="Gráfico 16" descr="Microfone com preenchimento sólido">
            <a:extLst>
              <a:ext uri="{FF2B5EF4-FFF2-40B4-BE49-F238E27FC236}">
                <a16:creationId xmlns:a16="http://schemas.microsoft.com/office/drawing/2014/main" id="{CD631317-4007-449D-AF4C-6DF78522E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9509" y="4910381"/>
            <a:ext cx="1408534" cy="140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7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pt-BR" sz="5400"/>
              <a:t>Introdução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pt-BR" sz="1900"/>
              <a:t>A santificação deve ser um tema constante nos estudos e na vida do cristão. Às vezes, nos envolvemos muito com o louvor, as curas, os milagres, a prosperidade, esquecendo que a santidade é um requisito indispensável na vida de quem ama Jesus como Alvo.</a:t>
            </a:r>
          </a:p>
          <a:p>
            <a:r>
              <a:rPr lang="pt-BR" sz="1900"/>
              <a:t>A cada dia que passa aumenta o numero de pessoas que se afastam de Deus, enganadas pelas superficialidades do mundo: bens materiais, sexo casual, vícios, corrupção, orgulho e tudo mais que envolve as obras da carne (Gl 5).</a:t>
            </a:r>
          </a:p>
          <a:p>
            <a:r>
              <a:rPr lang="pt-BR" sz="1900"/>
              <a:t>O cristão vive nesse mundo, mas não pertence a ele, porque o mundo está totalmente corrompido pelo pecado. O senhor nos desafia a ser santo. Embora isso pareça impossível nesse mundo, a bíblia está repleta de homens e mulheres de Deus que conseguiram viver em santificação.</a:t>
            </a:r>
          </a:p>
        </p:txBody>
      </p:sp>
      <p:pic>
        <p:nvPicPr>
          <p:cNvPr id="5" name="Imagem 4" descr="Panda feliz">
            <a:extLst>
              <a:ext uri="{FF2B5EF4-FFF2-40B4-BE49-F238E27FC236}">
                <a16:creationId xmlns:a16="http://schemas.microsoft.com/office/drawing/2014/main" id="{41042832-9D3F-44D0-B536-38618E74BD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" r="3021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6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DADF5-B61F-46EF-A18A-8FB90F71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439195"/>
            <a:ext cx="3221767" cy="122304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dirty="0"/>
              <a:t>Aprofundando</a:t>
            </a:r>
          </a:p>
        </p:txBody>
      </p:sp>
      <p:pic>
        <p:nvPicPr>
          <p:cNvPr id="9" name="Imagem 8" descr="Panda feliz">
            <a:extLst>
              <a:ext uri="{FF2B5EF4-FFF2-40B4-BE49-F238E27FC236}">
                <a16:creationId xmlns:a16="http://schemas.microsoft.com/office/drawing/2014/main" id="{E148CB04-75D4-4916-B541-B594F9481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399" y="1662238"/>
            <a:ext cx="5308224" cy="5308224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D49833-58BD-414E-8C78-637B47296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 descr="Resultado de imagem para escada da santificação">
            <a:extLst>
              <a:ext uri="{FF2B5EF4-FFF2-40B4-BE49-F238E27FC236}">
                <a16:creationId xmlns:a16="http://schemas.microsoft.com/office/drawing/2014/main" id="{5350990C-190E-4856-B513-D2075D7B4E7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359" y="2460818"/>
            <a:ext cx="6006029" cy="3080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96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3662" y="595005"/>
            <a:ext cx="5260975" cy="1323439"/>
          </a:xfrm>
        </p:spPr>
        <p:txBody>
          <a:bodyPr anchor="t">
            <a:normAutofit fontScale="90000"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1 – O cristão não é perfeito, </a:t>
            </a:r>
            <a:br>
              <a:rPr lang="pt-BR" sz="4000" dirty="0">
                <a:solidFill>
                  <a:schemeClr val="bg1"/>
                </a:solidFill>
              </a:rPr>
            </a:br>
            <a:r>
              <a:rPr lang="pt-BR" sz="4000" dirty="0">
                <a:solidFill>
                  <a:schemeClr val="bg1"/>
                </a:solidFill>
              </a:rPr>
              <a:t>mas é santo.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2662" y="1792705"/>
            <a:ext cx="11104313" cy="4812631"/>
          </a:xfrm>
        </p:spPr>
        <p:txBody>
          <a:bodyPr>
            <a:noAutofit/>
          </a:bodyPr>
          <a:lstStyle/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O mundo, como um sistema sem Deus, tem valores diferentes dos valores do Reino de Deus.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Jesus viveu nesse mundo de maneira santa: “porquanto escrito está, sede santo porque eu sou santo” 1Pe 1.16. 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Ser santos não é copiar um modelo religioso e proibitivo , produto de tradições que não se sustentam na Palavra de Deus.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Biblicamente, a palavra “santo” significa “separado”, e não perfeito, porque somente Deus é perfeito (2Sm 22-31)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Quando o povo de Israel foi libertado e esteve no deserto, Deus fez deles um povo santo, mas não perfeitos, estudando sua trajetória no deserto, vimos que aquele povo de perfeito não tinha nada; mesmo assim eles eram santos, separados pela aliança feita com Deus.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Hoje de igual modo, nós não somos perfeitos, mas somos santos, porque também mantemos uma aliança com Deus.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A santidade reflete o desejo e o empenho do cristão para ligar seu coração ao coração de Cristo.</a:t>
            </a:r>
          </a:p>
          <a:p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Ela é um processo de dentro para fora,  que envolve a vontade pessoal de seguir o exemplo do Mestre, de ter um coração como o </a:t>
            </a:r>
            <a:r>
              <a:rPr lang="pt-BR" sz="1800" dirty="0" err="1">
                <a:solidFill>
                  <a:schemeClr val="bg1">
                    <a:alpha val="80000"/>
                  </a:schemeClr>
                </a:solidFill>
              </a:rPr>
              <a:t>dEle</a:t>
            </a:r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 e, principalmente de vê-lo. </a:t>
            </a:r>
            <a:r>
              <a:rPr lang="pt-BR" sz="1800" dirty="0" err="1">
                <a:solidFill>
                  <a:schemeClr val="bg1">
                    <a:alpha val="80000"/>
                  </a:schemeClr>
                </a:solidFill>
              </a:rPr>
              <a:t>Hb</a:t>
            </a:r>
            <a:r>
              <a:rPr lang="pt-BR" sz="1800" dirty="0">
                <a:solidFill>
                  <a:schemeClr val="bg1">
                    <a:alpha val="80000"/>
                  </a:schemeClr>
                </a:solidFill>
              </a:rPr>
              <a:t> 12.14</a:t>
            </a:r>
          </a:p>
          <a:p>
            <a:endParaRPr lang="pt-BR" sz="1800" dirty="0">
              <a:solidFill>
                <a:schemeClr val="bg1">
                  <a:alpha val="8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376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pt-BR" sz="4600"/>
              <a:t>2 – A verdadeira busca </a:t>
            </a:r>
            <a:br>
              <a:rPr lang="pt-BR" sz="4600"/>
            </a:br>
            <a:r>
              <a:rPr lang="pt-BR" sz="4600"/>
              <a:t>pela santificação 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92500" lnSpcReduction="20000"/>
          </a:bodyPr>
          <a:lstStyle/>
          <a:p>
            <a:r>
              <a:rPr lang="pt-BR" sz="2000" dirty="0"/>
              <a:t>A busca pela santificação sempre foi desafiadora, pois somos tentados incessantemente </a:t>
            </a:r>
            <a:r>
              <a:rPr lang="pt-BR" sz="2000" dirty="0" err="1"/>
              <a:t>Is</a:t>
            </a:r>
            <a:r>
              <a:rPr lang="pt-BR" sz="2000" dirty="0"/>
              <a:t> 59.2.</a:t>
            </a:r>
          </a:p>
          <a:p>
            <a:r>
              <a:rPr lang="pt-BR" sz="2000" dirty="0"/>
              <a:t>Sendo assim, somente a obediência  pode nos levar a ter sucesso nessa busca </a:t>
            </a:r>
            <a:r>
              <a:rPr lang="pt-BR" sz="2000" dirty="0" err="1"/>
              <a:t>Ex</a:t>
            </a:r>
            <a:r>
              <a:rPr lang="pt-BR" sz="2000" dirty="0"/>
              <a:t> 19.5-6.</a:t>
            </a:r>
          </a:p>
          <a:p>
            <a:r>
              <a:rPr lang="pt-BR" sz="2000" dirty="0"/>
              <a:t>Quanto mais aumenta o seu amor por Jesus, mais você deseja agradá-lo.</a:t>
            </a:r>
          </a:p>
          <a:p>
            <a:r>
              <a:rPr lang="pt-BR" sz="2000" dirty="0"/>
              <a:t>A santidade não suporta o pecado. 1 </a:t>
            </a:r>
            <a:r>
              <a:rPr lang="pt-BR" sz="2000" dirty="0" err="1"/>
              <a:t>Pe</a:t>
            </a:r>
            <a:r>
              <a:rPr lang="pt-BR" sz="2000" dirty="0"/>
              <a:t> 1.14</a:t>
            </a:r>
          </a:p>
          <a:p>
            <a:r>
              <a:rPr lang="pt-BR" sz="2000" dirty="0"/>
              <a:t>O cristão que possui um compromisso com Deus mostra ao mundo sua aliança com Deus vivendo em santificação.</a:t>
            </a:r>
          </a:p>
          <a:p>
            <a:r>
              <a:rPr lang="pt-BR" sz="2000" dirty="0"/>
              <a:t>A maior estratégia para viver em santidade é a oração </a:t>
            </a:r>
            <a:r>
              <a:rPr lang="pt-BR" sz="2000" dirty="0" err="1"/>
              <a:t>Mt</a:t>
            </a:r>
            <a:r>
              <a:rPr lang="pt-BR" sz="2000" dirty="0"/>
              <a:t> 26.41</a:t>
            </a:r>
          </a:p>
          <a:p>
            <a:r>
              <a:rPr lang="pt-BR" sz="2000" dirty="0"/>
              <a:t>Orar fortalece o crente, porque é uma conversa direta com Deus;</a:t>
            </a:r>
          </a:p>
          <a:p>
            <a:r>
              <a:rPr lang="pt-BR" sz="2000" dirty="0"/>
              <a:t>Sempre que perceber que a tentação pode tirar você do caminho, procure um lugar isolado e ore </a:t>
            </a:r>
            <a:r>
              <a:rPr lang="pt-BR" sz="2000" dirty="0" err="1"/>
              <a:t>Tg</a:t>
            </a:r>
            <a:r>
              <a:rPr lang="pt-BR" sz="2000" dirty="0"/>
              <a:t> 4.7</a:t>
            </a:r>
          </a:p>
        </p:txBody>
      </p:sp>
      <p:pic>
        <p:nvPicPr>
          <p:cNvPr id="6" name="Imagem 5" descr="Resultado de imagem para buscando a santificação">
            <a:extLst>
              <a:ext uri="{FF2B5EF4-FFF2-40B4-BE49-F238E27FC236}">
                <a16:creationId xmlns:a16="http://schemas.microsoft.com/office/drawing/2014/main" id="{7FC01ADF-C6A1-408F-BB54-2539B1ADE10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4" r="47801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932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A64392-2490-4145-A148-D4AA4863B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7251">
            <a:off x="4778626" y="2256435"/>
            <a:ext cx="5830998" cy="379589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E273A1E-8CE1-4212-94CD-A2FD56887A42}"/>
              </a:ext>
            </a:extLst>
          </p:cNvPr>
          <p:cNvSpPr/>
          <p:nvPr/>
        </p:nvSpPr>
        <p:spPr>
          <a:xfrm>
            <a:off x="5178797" y="536369"/>
            <a:ext cx="3083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Refletindo</a:t>
            </a:r>
          </a:p>
        </p:txBody>
      </p:sp>
      <p:pic>
        <p:nvPicPr>
          <p:cNvPr id="7" name="Gráfico 6" descr="Luzes acesas estrutura de tópicos">
            <a:extLst>
              <a:ext uri="{FF2B5EF4-FFF2-40B4-BE49-F238E27FC236}">
                <a16:creationId xmlns:a16="http://schemas.microsoft.com/office/drawing/2014/main" id="{BA58C0AD-1113-4D6C-8CBE-75289FFEF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2142" y="536369"/>
            <a:ext cx="914400" cy="914400"/>
          </a:xfrm>
          <a:prstGeom prst="rect">
            <a:avLst/>
          </a:prstGeom>
        </p:spPr>
      </p:pic>
      <p:pic>
        <p:nvPicPr>
          <p:cNvPr id="10" name="Imagem 9" descr="Como o panda">
            <a:extLst>
              <a:ext uri="{FF2B5EF4-FFF2-40B4-BE49-F238E27FC236}">
                <a16:creationId xmlns:a16="http://schemas.microsoft.com/office/drawing/2014/main" id="{32463839-3D86-4518-ACC4-CD08CB49E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116072"/>
            <a:ext cx="4406527" cy="440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8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 Decidindo pela </a:t>
            </a:r>
            <a:br>
              <a:rPr lang="en-US" sz="46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Santificação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952410C-1EB2-4337-9824-CBB82E370F42}"/>
              </a:ext>
            </a:extLst>
          </p:cNvPr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O coração do cristão deve se tornar como o de Cristo. Essa é uma busca contínua, para vida inteira, ate que se possa dizer como Paulo Gl 2.20.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 santidade é para todos os seguidores de Cristo, nenhum de nós está excluído desse processo. No céu só entrará os Santos.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Daniel na Babilônia decidiu não se contaminar, ninguém o obrigou, ele escolheu não se contaminar. Dn 1.8. Ele estava longe de “tudo” da família, dos amigos, do templo, da sua Pátria, mas continuava perto do Senhor.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Assim deve ser o cristão, independente do lugar onde esteja seja santo! Podemos contar com o Sangue de Jesus, o Espírito Santo e a Palavra de Deus para viver em santificação.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Em resumo, ser santo é ser como Jesus.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0E32014-1958-4AC0-BF93-06B59E8D4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8" r="1774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290" y="1030286"/>
            <a:ext cx="4153626" cy="2174091"/>
          </a:xfrm>
        </p:spPr>
        <p:txBody>
          <a:bodyPr anchor="b">
            <a:normAutofit/>
          </a:bodyPr>
          <a:lstStyle/>
          <a:p>
            <a:r>
              <a:rPr lang="pt-BR" sz="4800">
                <a:solidFill>
                  <a:schemeClr val="bg1"/>
                </a:solidFill>
              </a:rPr>
              <a:t>Conclusão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888C69-11CC-40BA-BABF-F9B7E11C9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0080" y="640080"/>
            <a:ext cx="1128382" cy="847206"/>
            <a:chOff x="5307830" y="325570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37D08C8-52AD-4B7E-A217-E28E1AF00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D11528-93DA-433F-9B3C-21106EFDB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824" y="3428999"/>
            <a:ext cx="4345520" cy="2741213"/>
          </a:xfrm>
        </p:spPr>
        <p:txBody>
          <a:bodyPr anchor="t">
            <a:normAutofit fontScale="92500" lnSpcReduction="20000"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Para o cristão, ser santo não é uma opção, é um mandamento bíblico e uma condição indispensável para quem deseja morar com Cristo na eternidade. </a:t>
            </a:r>
            <a:r>
              <a:rPr lang="pt-BR" sz="2400" dirty="0" err="1">
                <a:solidFill>
                  <a:schemeClr val="bg1"/>
                </a:solidFill>
              </a:rPr>
              <a:t>Hb</a:t>
            </a:r>
            <a:r>
              <a:rPr lang="pt-BR" sz="2400" dirty="0">
                <a:solidFill>
                  <a:schemeClr val="bg1"/>
                </a:solidFill>
              </a:rPr>
              <a:t> 12.14b</a:t>
            </a:r>
          </a:p>
          <a:p>
            <a:r>
              <a:rPr lang="pt-BR" sz="2400" dirty="0">
                <a:solidFill>
                  <a:schemeClr val="bg1"/>
                </a:solidFill>
              </a:rPr>
              <a:t>A santificação também leva o crente viver em vitória na Terra, pois assim ele estará sob a benção de Deus.</a:t>
            </a:r>
          </a:p>
        </p:txBody>
      </p:sp>
      <p:pic>
        <p:nvPicPr>
          <p:cNvPr id="8" name="Imagem 7" descr="Como o panda">
            <a:extLst>
              <a:ext uri="{FF2B5EF4-FFF2-40B4-BE49-F238E27FC236}">
                <a16:creationId xmlns:a16="http://schemas.microsoft.com/office/drawing/2014/main" id="{B9CFD406-C5A7-4F01-B19A-25BBB36D2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54" y="9625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1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97" y="409587"/>
            <a:ext cx="6718913" cy="503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Homem de terno azul&#10;&#10;Descrição gerada automaticamente">
            <a:extLst>
              <a:ext uri="{FF2B5EF4-FFF2-40B4-BE49-F238E27FC236}">
                <a16:creationId xmlns:a16="http://schemas.microsoft.com/office/drawing/2014/main" id="{C91BA2FA-4866-433D-9E8E-76E7E8AC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21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5362414" y="5858359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Pr. Júlio César Medeiros</a:t>
            </a:r>
            <a:endParaRPr lang="pt-BR" dirty="0"/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5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502" y="1072280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4" y="2977280"/>
            <a:ext cx="3742258" cy="36734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5" y="121602"/>
            <a:ext cx="18097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3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1113</Words>
  <Application>Microsoft Office PowerPoint</Application>
  <PresentationFormat>Widescreen</PresentationFormat>
  <Paragraphs>55</Paragraphs>
  <Slides>14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Arial</vt:lpstr>
      <vt:lpstr>Calibri</vt:lpstr>
      <vt:lpstr>Calibri Light</vt:lpstr>
      <vt:lpstr>Roboto</vt:lpstr>
      <vt:lpstr>Trebuchet MS</vt:lpstr>
      <vt:lpstr>Tema do Office</vt:lpstr>
      <vt:lpstr>Office Theme</vt:lpstr>
      <vt:lpstr>Lição 7 Os santos verão a Deus</vt:lpstr>
      <vt:lpstr>Objetivo da lição </vt:lpstr>
      <vt:lpstr>Apresentação do PowerPoint</vt:lpstr>
      <vt:lpstr>Atividade</vt:lpstr>
      <vt:lpstr>Sugestão de hino</vt:lpstr>
      <vt:lpstr>Introdução</vt:lpstr>
      <vt:lpstr>Aprofundando</vt:lpstr>
      <vt:lpstr>1 – O cristão não é perfeito,  mas é santo.</vt:lpstr>
      <vt:lpstr>2 – A verdadeira busca  pela santificação </vt:lpstr>
      <vt:lpstr>Apresentação do PowerPoint</vt:lpstr>
      <vt:lpstr>3 Decidindo pela  Santificação</vt:lpstr>
      <vt:lpstr>Conclusão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5 A luz que brilha nas trevas</dc:title>
  <dc:creator>Julio César Pereira</dc:creator>
  <cp:lastModifiedBy>Julio César Pereira</cp:lastModifiedBy>
  <cp:revision>5</cp:revision>
  <dcterms:created xsi:type="dcterms:W3CDTF">2021-01-30T14:50:10Z</dcterms:created>
  <dcterms:modified xsi:type="dcterms:W3CDTF">2021-02-12T03:07:38Z</dcterms:modified>
</cp:coreProperties>
</file>