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94" r:id="rId3"/>
    <p:sldId id="257" r:id="rId4"/>
    <p:sldId id="298" r:id="rId5"/>
    <p:sldId id="299" r:id="rId6"/>
    <p:sldId id="258" r:id="rId7"/>
    <p:sldId id="306" r:id="rId8"/>
    <p:sldId id="262" r:id="rId9"/>
    <p:sldId id="300" r:id="rId10"/>
    <p:sldId id="308" r:id="rId11"/>
    <p:sldId id="307" r:id="rId12"/>
    <p:sldId id="278" r:id="rId13"/>
    <p:sldId id="301" r:id="rId14"/>
    <p:sldId id="302" r:id="rId15"/>
    <p:sldId id="279" r:id="rId16"/>
    <p:sldId id="285" r:id="rId17"/>
    <p:sldId id="280" r:id="rId18"/>
    <p:sldId id="303" r:id="rId19"/>
    <p:sldId id="295" r:id="rId20"/>
    <p:sldId id="296" r:id="rId21"/>
    <p:sldId id="272" r:id="rId22"/>
    <p:sldId id="288" r:id="rId2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ulio César Pereira" initials="JCP" lastIdx="2" clrIdx="0">
    <p:extLst>
      <p:ext uri="{19B8F6BF-5375-455C-9EA6-DF929625EA0E}">
        <p15:presenceInfo xmlns:p15="http://schemas.microsoft.com/office/powerpoint/2012/main" userId="72a51f49704b9e8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5380" autoAdjust="0"/>
  </p:normalViewPr>
  <p:slideViewPr>
    <p:cSldViewPr snapToGrid="0">
      <p:cViewPr varScale="1">
        <p:scale>
          <a:sx n="81" d="100"/>
          <a:sy n="81" d="100"/>
        </p:scale>
        <p:origin x="120" y="1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9B8514-31C8-4F80-BE89-AD2673FEAC94}" type="datetimeFigureOut">
              <a:rPr lang="pt-BR" smtClean="0"/>
              <a:t>19/02/2021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C7AE96-3074-42CF-A52D-920C24ED0C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499804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201D47-B91D-41F5-8B2B-A2566FC90F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9ACD1A0-6D86-451E-93CB-E69A04723C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2320670-AE81-49B2-AFEC-830CC5FFD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E057A-2E25-4966-A35C-CE42141439CB}" type="datetimeFigureOut">
              <a:rPr lang="pt-BR" smtClean="0"/>
              <a:t>19/02/2021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7EF0127-AA27-4FA5-9175-A9ADBBBA1D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0B7B1B2-A4A9-4293-AA22-C1D0463B3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0BBF6-9B82-42CC-A7E3-7A451A6D12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025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58B1FE-5BF9-42AD-92DA-FCB46AFAF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24618A7-2819-4E4E-BF07-87EA972F65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8A46ED9-BC48-45C3-AAE5-F8FA793A77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E057A-2E25-4966-A35C-CE42141439CB}" type="datetimeFigureOut">
              <a:rPr lang="pt-BR" smtClean="0"/>
              <a:t>19/02/2021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C3F16FE-6D9E-4B75-8E40-C1C43553F0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7A3ABEE-866A-4461-95F6-EC30C2D19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0BBF6-9B82-42CC-A7E3-7A451A6D12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7332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06052B-5854-4A85-B8FA-859073E68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C0C06FF-B061-4457-88EA-749D09E508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022567A-768F-4B22-9C7F-9915D6FD4D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E057A-2E25-4966-A35C-CE42141439CB}" type="datetimeFigureOut">
              <a:rPr lang="pt-BR" smtClean="0"/>
              <a:t>19/02/2021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4AF32E8-CC82-4C90-8645-2906F477F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C6AAB69-71E1-4336-992F-664AAA8C8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0BBF6-9B82-42CC-A7E3-7A451A6D12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1838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7B5BC6-9BD5-4636-B430-96733EA4D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0DCB368-1894-4628-94EF-FFD476EDE1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8FE6F9B-54D4-4290-A237-68A3BE5330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04E5C6B-C52C-4D97-874B-98C9F216A6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E057A-2E25-4966-A35C-CE42141439CB}" type="datetimeFigureOut">
              <a:rPr lang="pt-BR" smtClean="0"/>
              <a:t>19/02/2021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F4B6A72-6537-40F1-9E0B-74F4E97C6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28ED164-F2C3-4E24-ACC8-0DE3F23F7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0BBF6-9B82-42CC-A7E3-7A451A6D12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7813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DD4D62-AD59-49E8-8DD0-DCA49DA84D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3EF3541-4592-4169-BC7A-9892BBC495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B926846-2EC2-4510-A879-251ADEA83B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E4AB670-B694-477C-91C2-2EAC8BDE51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E019D1D3-C60F-4DAB-ADFF-09FCC9E1D9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E4DD493D-1633-414B-9710-F344485DD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E057A-2E25-4966-A35C-CE42141439CB}" type="datetimeFigureOut">
              <a:rPr lang="pt-BR" smtClean="0"/>
              <a:t>19/02/2021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64D586B0-DC5C-431A-8935-699097549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CF07F2AF-85B6-441E-A202-0E2B4014B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0BBF6-9B82-42CC-A7E3-7A451A6D12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6666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CA40C9-F4A9-4021-9678-3B98FB657B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2870B912-60DD-43D7-A77A-E2A9A3AC69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E057A-2E25-4966-A35C-CE42141439CB}" type="datetimeFigureOut">
              <a:rPr lang="pt-BR" smtClean="0"/>
              <a:t>19/02/2021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77A4CBA-20F5-42D4-8235-82CCE7D37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6BDAA8B-755C-4D3F-BF10-325A4A933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0BBF6-9B82-42CC-A7E3-7A451A6D12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1637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EE3706A2-3CF4-4A8E-A912-CAA378D389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E057A-2E25-4966-A35C-CE42141439CB}" type="datetimeFigureOut">
              <a:rPr lang="pt-BR" smtClean="0"/>
              <a:t>19/02/2021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CA1A6751-E785-4C5E-8959-A2912258A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BCE5471-851F-4247-8684-48F7B5052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0BBF6-9B82-42CC-A7E3-7A451A6D12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5354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AD9EEC-D005-4C4F-A6A0-52671D65A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42A2DDC-B4FB-4085-B7DC-F09A88F466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9EBD17E-A1D2-496C-9368-67D429FD0A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9619B70-65C7-42A0-866A-EF334E84BB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E057A-2E25-4966-A35C-CE42141439CB}" type="datetimeFigureOut">
              <a:rPr lang="pt-BR" smtClean="0"/>
              <a:t>19/02/2021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CA4DE47-B9F2-4B73-8A99-A57CCF64F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22FD2DB-7DA3-489E-AB1B-C0F6D1DB3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0BBF6-9B82-42CC-A7E3-7A451A6D12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3658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369035-6DEE-40D7-8659-B57ACC5C3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110CBA6E-6397-42E3-AF8B-EC7A3CD356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50485DD-5C79-413B-87AD-6CDE0A82B4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68BA8C3-DE28-4863-9BDC-3AEF0CEFC7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E057A-2E25-4966-A35C-CE42141439CB}" type="datetimeFigureOut">
              <a:rPr lang="pt-BR" smtClean="0"/>
              <a:t>19/02/2021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4EE666D-BE25-46E1-8DD3-B1B878966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40CA7B3-B051-4AEA-BBC4-077B02099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0BBF6-9B82-42CC-A7E3-7A451A6D12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2576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D28F6C-D4B7-410A-8361-4A1A0A6976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585A66E-A87F-45B3-870D-0FC35EA731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29E7092-4E98-43EF-AE54-153C54C4C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E057A-2E25-4966-A35C-CE42141439CB}" type="datetimeFigureOut">
              <a:rPr lang="pt-BR" smtClean="0"/>
              <a:t>19/02/2021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100D057-9AE3-4838-A638-A2EB92354C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28E0C1A-0A46-4B03-A61D-0640F153E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0BBF6-9B82-42CC-A7E3-7A451A6D12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0721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384C4A5-F66D-42C0-94EB-DC56ECA480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831AF7A-2131-4AED-A365-B1D2C925FD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313260A-CAD0-4700-9047-4B530A120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E057A-2E25-4966-A35C-CE42141439CB}" type="datetimeFigureOut">
              <a:rPr lang="pt-BR" smtClean="0"/>
              <a:t>19/02/2021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D386A84-61DC-430C-BCEA-01E2936AB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2C1D4FC-4C40-4DD0-BB55-EEB911779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0BBF6-9B82-42CC-A7E3-7A451A6D12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092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1EC9B7C-4754-4D32-A47C-C200E1D71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F2FA64E-5C14-4EF1-8861-85F37C4118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75B2BF9-D91E-4839-AE7D-03A3F140F5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9E057A-2E25-4966-A35C-CE42141439CB}" type="datetimeFigureOut">
              <a:rPr lang="pt-BR" smtClean="0"/>
              <a:t>19/02/2021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19AF049-0888-40FC-84B3-5529A4E4B0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A1A4824-C195-4E3B-A62D-67C68AC61D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B0BBF6-9B82-42CC-A7E3-7A451A6D12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2416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x_Aag2EfknA?feature=oembed" TargetMode="Externa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commons.wikimedia.org/wiki/File:US_Navy_090806-N-2420K-006_U.S._Navy_Capt._Jeffery_Landsman,_a_professor_with_the_U.S._Naval_War_College,_discusses_an_oil_spill_scenario_with_students_at_the_Maritime_Center_of_Excellence_(MCE)_course_at_Bandari_College.jpg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creativecommons.org/licenses/by-sa/3.0/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-nc-nd/3.0/" TargetMode="External"/><Relationship Id="rId2" Type="http://schemas.openxmlformats.org/officeDocument/2006/relationships/hyperlink" Target="https://iptubarao.wordpress.com/tag/cordeiro-de-deus/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-nc-nd/3.0/" TargetMode="External"/><Relationship Id="rId2" Type="http://schemas.openxmlformats.org/officeDocument/2006/relationships/hyperlink" Target="https://iptubarao.wordpress.com/tag/cordeiro-de-deus/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s://apoia.se/apoieoboasemente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jpg"/><Relationship Id="rId4" Type="http://schemas.openxmlformats.org/officeDocument/2006/relationships/hyperlink" Target="https://www.youtube.com/channel/UCtqdNP9VJH8tuyVMMTJfm5g/join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juliocesarmedeiros.org/2019/12/14/o-que-as-brigas-dos-pais-podem-causar-na-vida-dos-filhosas/" TargetMode="External"/><Relationship Id="rId2" Type="http://schemas.openxmlformats.org/officeDocument/2006/relationships/hyperlink" Target="https://g.co/kgs/C5omuu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4.png"/><Relationship Id="rId4" Type="http://schemas.openxmlformats.org/officeDocument/2006/relationships/hyperlink" Target="https://juliocesarmedeiros.org/2020/12/30/quem-foi-mardoque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DCB9AD1C-52D5-4648-B823-442724BBED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3" b="703"/>
          <a:stretch/>
        </p:blipFill>
        <p:spPr>
          <a:xfrm>
            <a:off x="20" y="10"/>
            <a:ext cx="4637226" cy="6857990"/>
          </a:xfrm>
          <a:prstGeom prst="rect">
            <a:avLst/>
          </a:prstGeom>
        </p:spPr>
      </p:pic>
      <p:sp>
        <p:nvSpPr>
          <p:cNvPr id="60" name="Rectangle 59">
            <a:extLst>
              <a:ext uri="{FF2B5EF4-FFF2-40B4-BE49-F238E27FC236}">
                <a16:creationId xmlns:a16="http://schemas.microsoft.com/office/drawing/2014/main" id="{B9951BD9-0868-4CDB-ACD6-9C4209B5E4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4637247" y="0"/>
            <a:ext cx="7554754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1D0145B-D3E0-4CD9-AF10-A2877B4DE7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61489" y="646330"/>
            <a:ext cx="6769594" cy="2782669"/>
          </a:xfrm>
        </p:spPr>
        <p:txBody>
          <a:bodyPr>
            <a:normAutofit/>
          </a:bodyPr>
          <a:lstStyle/>
          <a:p>
            <a:pPr algn="l"/>
            <a:r>
              <a:rPr lang="pt-BR" b="1" dirty="0">
                <a:solidFill>
                  <a:schemeClr val="bg1"/>
                </a:solidFill>
              </a:rPr>
              <a:t>LIÇÃO 8 A ousadia do cristão diante dos infortúnios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1F4FFB9C-B2F2-4E13-B83D-246C58F8BE05}"/>
              </a:ext>
            </a:extLst>
          </p:cNvPr>
          <p:cNvSpPr txBox="1"/>
          <p:nvPr/>
        </p:nvSpPr>
        <p:spPr>
          <a:xfrm>
            <a:off x="7858301" y="4150150"/>
            <a:ext cx="37886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dirty="0">
                <a:solidFill>
                  <a:schemeClr val="bg1"/>
                </a:solidFill>
              </a:rPr>
              <a:t>Comentarista: Bispo Abner Ferreira</a:t>
            </a:r>
          </a:p>
        </p:txBody>
      </p:sp>
      <p:pic>
        <p:nvPicPr>
          <p:cNvPr id="4" name="Imagem 3" descr="Uma imagem contendo Texto&#10;&#10;Descrição gerada automaticamente">
            <a:extLst>
              <a:ext uri="{FF2B5EF4-FFF2-40B4-BE49-F238E27FC236}">
                <a16:creationId xmlns:a16="http://schemas.microsoft.com/office/drawing/2014/main" id="{0D4871D6-919D-4FB6-A19E-3D479BBCE5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677" y="5889908"/>
            <a:ext cx="3645408" cy="682752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BB8C9324-9367-495D-B185-AE28D9E84060}"/>
              </a:ext>
            </a:extLst>
          </p:cNvPr>
          <p:cNvSpPr txBox="1"/>
          <p:nvPr/>
        </p:nvSpPr>
        <p:spPr>
          <a:xfrm>
            <a:off x="7270596" y="3429000"/>
            <a:ext cx="47615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solidFill>
                  <a:srgbClr val="FFFF00"/>
                </a:solidFill>
              </a:rPr>
              <a:t>1º Trimestre de 2021</a:t>
            </a:r>
          </a:p>
        </p:txBody>
      </p:sp>
    </p:spTree>
    <p:extLst>
      <p:ext uri="{BB962C8B-B14F-4D97-AF65-F5344CB8AC3E}">
        <p14:creationId xmlns:p14="http://schemas.microsoft.com/office/powerpoint/2010/main" val="4047267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8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4446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255F281-13BC-40F1-BECE-1ABB5DC11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3329" y="2074362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Assista a vídeo aula do Pr. Júlio César aqui</a:t>
            </a:r>
          </a:p>
        </p:txBody>
      </p:sp>
      <p:pic>
        <p:nvPicPr>
          <p:cNvPr id="10" name="Imagem 9" descr="Uma imagem contendo Diagrama&#10;&#10;Descrição gerada automaticamente">
            <a:extLst>
              <a:ext uri="{FF2B5EF4-FFF2-40B4-BE49-F238E27FC236}">
                <a16:creationId xmlns:a16="http://schemas.microsoft.com/office/drawing/2014/main" id="{020AF878-1677-4E32-B73C-4614655530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4389" y="142035"/>
            <a:ext cx="1244819" cy="1095750"/>
          </a:xfrm>
          <a:prstGeom prst="rect">
            <a:avLst/>
          </a:prstGeom>
        </p:spPr>
      </p:pic>
      <p:sp>
        <p:nvSpPr>
          <p:cNvPr id="7" name="Seta: para a Direita 6">
            <a:extLst>
              <a:ext uri="{FF2B5EF4-FFF2-40B4-BE49-F238E27FC236}">
                <a16:creationId xmlns:a16="http://schemas.microsoft.com/office/drawing/2014/main" id="{E7BCB586-17DF-4A3A-99CF-4048FCCC9342}"/>
              </a:ext>
            </a:extLst>
          </p:cNvPr>
          <p:cNvSpPr/>
          <p:nvPr/>
        </p:nvSpPr>
        <p:spPr>
          <a:xfrm>
            <a:off x="3227363" y="4284711"/>
            <a:ext cx="2013557" cy="434898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Mídia Online 4" title="Lição 7  Deus intervém através de suas ações Editora Betel Dominical 1º tri 2021">
            <a:hlinkClick r:id="" action="ppaction://media"/>
            <a:extLst>
              <a:ext uri="{FF2B5EF4-FFF2-40B4-BE49-F238E27FC236}">
                <a16:creationId xmlns:a16="http://schemas.microsoft.com/office/drawing/2014/main" id="{E5ECC48A-8608-4DC6-B35B-605CC72C7D66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5459716" y="2581913"/>
            <a:ext cx="5188955" cy="2931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793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4351DFE5-F63D-4BE0-BDA9-E3EB88F01A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601" y="0"/>
            <a:ext cx="11480494" cy="2753936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AA16612-ACD2-4A16-8F2B-4514FD6BF2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ítulo 5">
            <a:extLst>
              <a:ext uri="{FF2B5EF4-FFF2-40B4-BE49-F238E27FC236}">
                <a16:creationId xmlns:a16="http://schemas.microsoft.com/office/drawing/2014/main" id="{ECA55478-60D4-42DA-96A2-C7E1B6E1E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226" y="826680"/>
            <a:ext cx="9833548" cy="1325563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Pré-textual</a:t>
            </a:r>
          </a:p>
        </p:txBody>
      </p:sp>
      <p:sp>
        <p:nvSpPr>
          <p:cNvPr id="11" name="CaixaDeTexto 5">
            <a:extLst>
              <a:ext uri="{FF2B5EF4-FFF2-40B4-BE49-F238E27FC236}">
                <a16:creationId xmlns:a16="http://schemas.microsoft.com/office/drawing/2014/main" id="{ADB077D5-155C-48A6-BF68-E9A344639651}"/>
              </a:ext>
            </a:extLst>
          </p:cNvPr>
          <p:cNvSpPr txBox="1"/>
          <p:nvPr/>
        </p:nvSpPr>
        <p:spPr>
          <a:xfrm>
            <a:off x="1179226" y="4786719"/>
            <a:ext cx="9833548" cy="13945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fontScale="85000" lnSpcReduction="10000"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pt-BR" sz="3600" b="1" dirty="0">
                <a:solidFill>
                  <a:srgbClr val="000000"/>
                </a:solidFill>
              </a:rPr>
              <a:t>Ester 5:3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pt-BR" sz="3600" b="1" dirty="0">
                <a:solidFill>
                  <a:srgbClr val="000000"/>
                </a:solidFill>
              </a:rPr>
              <a:t>(3)  Então o rei lhe disse: Que é que queres, rainha Ester, ou qual é a tua petição? Até metade do reino se te dará.</a:t>
            </a:r>
          </a:p>
        </p:txBody>
      </p:sp>
      <p:pic>
        <p:nvPicPr>
          <p:cNvPr id="8" name="Imagem 7" descr="Uma imagem contendo Diagrama&#10;&#10;Descrição gerada automaticamente">
            <a:extLst>
              <a:ext uri="{FF2B5EF4-FFF2-40B4-BE49-F238E27FC236}">
                <a16:creationId xmlns:a16="http://schemas.microsoft.com/office/drawing/2014/main" id="{17129C2B-193F-4FC4-8C4A-1E4FAE019F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4389" y="142035"/>
            <a:ext cx="1244819" cy="1095750"/>
          </a:xfrm>
          <a:prstGeom prst="rect">
            <a:avLst/>
          </a:prstGeom>
        </p:spPr>
      </p:pic>
      <p:sp>
        <p:nvSpPr>
          <p:cNvPr id="13" name="Google Shape;3836;p13">
            <a:extLst>
              <a:ext uri="{FF2B5EF4-FFF2-40B4-BE49-F238E27FC236}">
                <a16:creationId xmlns:a16="http://schemas.microsoft.com/office/drawing/2014/main" id="{9771DC4A-140E-4A8E-A527-A1BF09B8D4F8}"/>
              </a:ext>
            </a:extLst>
          </p:cNvPr>
          <p:cNvSpPr txBox="1">
            <a:spLocks/>
          </p:cNvSpPr>
          <p:nvPr/>
        </p:nvSpPr>
        <p:spPr>
          <a:xfrm>
            <a:off x="-1170321" y="2730053"/>
            <a:ext cx="8410595" cy="8935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pt-BR" sz="5400" b="1" dirty="0">
                <a:solidFill>
                  <a:srgbClr val="C00000"/>
                </a:solidFill>
                <a:latin typeface="Titillium Web" panose="020B0604020202020204" charset="0"/>
              </a:rPr>
              <a:t>Texto Áureo</a:t>
            </a:r>
          </a:p>
        </p:txBody>
      </p:sp>
    </p:spTree>
    <p:extLst>
      <p:ext uri="{BB962C8B-B14F-4D97-AF65-F5344CB8AC3E}">
        <p14:creationId xmlns:p14="http://schemas.microsoft.com/office/powerpoint/2010/main" val="2886405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836;p13">
            <a:extLst>
              <a:ext uri="{FF2B5EF4-FFF2-40B4-BE49-F238E27FC236}">
                <a16:creationId xmlns:a16="http://schemas.microsoft.com/office/drawing/2014/main" id="{32314C2D-D4FF-4199-9520-25E461B8464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48929" y="629266"/>
            <a:ext cx="3505495" cy="1622321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Verdade Aplicada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2CAF52A-FC07-4005-82E9-A41A51E52D11}"/>
              </a:ext>
            </a:extLst>
          </p:cNvPr>
          <p:cNvSpPr txBox="1"/>
          <p:nvPr/>
        </p:nvSpPr>
        <p:spPr>
          <a:xfrm>
            <a:off x="648931" y="2438400"/>
            <a:ext cx="3505494" cy="37854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600" dirty="0"/>
              <a:t>A ousadia do cristão se baseia no poder do Espirito Santo e na fé firmada em Deus e na sua Palavra</a:t>
            </a:r>
            <a:endParaRPr lang="en-US" sz="3600" b="1" dirty="0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557784"/>
            <a:ext cx="6584098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Resultado de imagem para ester coroa">
            <a:extLst>
              <a:ext uri="{FF2B5EF4-FFF2-40B4-BE49-F238E27FC236}">
                <a16:creationId xmlns:a16="http://schemas.microsoft.com/office/drawing/2014/main" id="{F30892D1-E409-4918-851F-869A9F0310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05862" y="1575275"/>
            <a:ext cx="6019331" cy="3704203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439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B27BBB-5CA6-4E6A-ABC0-E461BA4EE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3505495" cy="162232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6350" marR="635" indent="-6350">
              <a:spcAft>
                <a:spcPts val="0"/>
              </a:spcAft>
            </a:pPr>
            <a:r>
              <a:rPr 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Objetivos da lição: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C821855-A4CE-4B75-A7D4-6D6786D07482}"/>
              </a:ext>
            </a:extLst>
          </p:cNvPr>
          <p:cNvSpPr txBox="1"/>
          <p:nvPr/>
        </p:nvSpPr>
        <p:spPr>
          <a:xfrm>
            <a:off x="648931" y="2438400"/>
            <a:ext cx="3505494" cy="37854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lnSpc>
                <a:spcPct val="103000"/>
              </a:lnSpc>
              <a:buClr>
                <a:srgbClr val="000099"/>
              </a:buClr>
              <a:buFont typeface="+mj-lt"/>
              <a:buAutoNum type="alphaLcPeriod"/>
            </a:pPr>
            <a:r>
              <a:rPr lang="pt-BR" sz="1800" b="1" dirty="0">
                <a:solidFill>
                  <a:srgbClr val="000099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t-BR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mostrar como que devemos ser ousados;</a:t>
            </a:r>
          </a:p>
          <a:p>
            <a:pPr marL="342900" lvl="0" indent="-342900">
              <a:lnSpc>
                <a:spcPct val="103000"/>
              </a:lnSpc>
              <a:buClr>
                <a:srgbClr val="000099"/>
              </a:buClr>
              <a:buFont typeface="+mj-lt"/>
              <a:buAutoNum type="alphaLcPeriod"/>
            </a:pPr>
            <a:r>
              <a:rPr lang="pt-BR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Explicar que para Deus nada é impossível;</a:t>
            </a:r>
          </a:p>
          <a:p>
            <a:pPr marL="342900" lvl="0" indent="-342900">
              <a:lnSpc>
                <a:spcPct val="103000"/>
              </a:lnSpc>
              <a:buClr>
                <a:srgbClr val="000099"/>
              </a:buClr>
              <a:buFont typeface="+mj-lt"/>
              <a:buAutoNum type="alphaLcPeriod"/>
            </a:pPr>
            <a:r>
              <a:rPr lang="pt-BR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Destacar as vantagens de se fazer um planejamento</a:t>
            </a:r>
            <a:endParaRPr lang="pt-BR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>
              <a:lnSpc>
                <a:spcPct val="103000"/>
              </a:lnSpc>
              <a:buClr>
                <a:srgbClr val="000099"/>
              </a:buClr>
            </a:pPr>
            <a:endParaRPr lang="pt-BR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557784"/>
            <a:ext cx="6584098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Resultado de imagem para objetivos">
            <a:extLst>
              <a:ext uri="{FF2B5EF4-FFF2-40B4-BE49-F238E27FC236}">
                <a16:creationId xmlns:a16="http://schemas.microsoft.com/office/drawing/2014/main" id="{A761D993-C367-4AAD-82B7-6830852C38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05862" y="2404091"/>
            <a:ext cx="6019331" cy="2046572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7575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EECF9FCD-B812-4805-B18F-25CB27DE4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b="1">
                <a:effectLst/>
              </a:rPr>
              <a:t>TEXTO BÍBLICO</a:t>
            </a:r>
            <a:endParaRPr lang="en-US"/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4A5DA256-BE6F-4715-88F3-165B4289CC17}"/>
              </a:ext>
            </a:extLst>
          </p:cNvPr>
          <p:cNvSpPr txBox="1"/>
          <p:nvPr/>
        </p:nvSpPr>
        <p:spPr>
          <a:xfrm>
            <a:off x="4965431" y="2438400"/>
            <a:ext cx="6586489" cy="378541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/>
                </a:solidFill>
              </a:rPr>
              <a:t>Ester 5:1-4</a:t>
            </a:r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/>
                </a:solidFill>
              </a:rPr>
              <a:t>(1)  Sucedeu, pois, que ao terceiro dia Ester se vestiu com trajes reais, e se pós no pátio interior da casa do rei, defronte do aposento do rei; e o rei estava assentado sobre o seu trono real, na casa real, defronte da porta do aposento.</a:t>
            </a:r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/>
                </a:solidFill>
              </a:rPr>
              <a:t>(2)  E sucedeu que, vendo o rei à rainha Ester, que estava no pátio, alcançou graça aos seus olhos; e o rei estendeu para Ester o cetro de ouro, que tinha na sua mão, e Ester chegou, e tocou a ponta do cetro.</a:t>
            </a:r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/>
                </a:solidFill>
              </a:rPr>
              <a:t>(3)  Então o rei lhe disse: Que é que queres, rainha Ester, ou qual é a tua petição? Até metade do reino se te dará.</a:t>
            </a:r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/>
                </a:solidFill>
              </a:rPr>
              <a:t>(4)  E disse Ester: Se parecer bem ao rei, venha hoje com Hamã ao banquete que lhe tenho preparado.</a:t>
            </a:r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000">
              <a:solidFill>
                <a:schemeClr val="tx1"/>
              </a:solidFill>
            </a:endParaRPr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000">
              <a:solidFill>
                <a:schemeClr val="tx1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>
              <a:solidFill>
                <a:schemeClr val="tx1"/>
              </a:solidFill>
            </a:endParaRPr>
          </a:p>
        </p:txBody>
      </p:sp>
      <p:pic>
        <p:nvPicPr>
          <p:cNvPr id="1026" name="Picture 2" descr="Resultado de imagem para a ousadia do cristão diante dos infortúnios">
            <a:extLst>
              <a:ext uri="{FF2B5EF4-FFF2-40B4-BE49-F238E27FC236}">
                <a16:creationId xmlns:a16="http://schemas.microsoft.com/office/drawing/2014/main" id="{6BC15A93-AF20-4A82-AB3D-D2442FDE2D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25" r="27979"/>
          <a:stretch/>
        </p:blipFill>
        <p:spPr bwMode="auto">
          <a:xfrm>
            <a:off x="20" y="10"/>
            <a:ext cx="4635571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92" name="Straight Connector 191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A682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Imagem 42" descr="Uma imagem contendo Diagrama&#10;&#10;Descrição gerada automaticamente">
            <a:extLst>
              <a:ext uri="{FF2B5EF4-FFF2-40B4-BE49-F238E27FC236}">
                <a16:creationId xmlns:a16="http://schemas.microsoft.com/office/drawing/2014/main" id="{A3351CA6-1FE2-4882-B1F9-83F0ED0715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872" y="97348"/>
            <a:ext cx="1244819" cy="109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76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842D001-D11E-4690-B628-4D86FD3CA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Introdução</a:t>
            </a:r>
          </a:p>
        </p:txBody>
      </p:sp>
      <p:pic>
        <p:nvPicPr>
          <p:cNvPr id="2050" name="Picture 2" descr="Resultado de imagem para a ousadia do cristão diante dos infortúnios">
            <a:extLst>
              <a:ext uri="{FF2B5EF4-FFF2-40B4-BE49-F238E27FC236}">
                <a16:creationId xmlns:a16="http://schemas.microsoft.com/office/drawing/2014/main" id="{C7D51EB8-BB6F-436F-9AB8-54ECCC09C6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01" r="32087" b="1"/>
          <a:stretch/>
        </p:blipFill>
        <p:spPr bwMode="auto"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3B61599-3C20-4020-B54B-9CAC5AE14B9D}"/>
              </a:ext>
            </a:extLst>
          </p:cNvPr>
          <p:cNvSpPr txBox="1"/>
          <p:nvPr/>
        </p:nvSpPr>
        <p:spPr>
          <a:xfrm>
            <a:off x="5297762" y="2706624"/>
            <a:ext cx="6251110" cy="34838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6350" marR="635" indent="-228600">
              <a:lnSpc>
                <a:spcPct val="90000"/>
              </a:lnSpc>
              <a:spcAft>
                <a:spcPts val="850"/>
              </a:spcAft>
              <a:buFont typeface="Arial" panose="020B0604020202020204" pitchFamily="34" charset="0"/>
              <a:buChar char="•"/>
            </a:pPr>
            <a:r>
              <a:rPr lang="en-US" sz="2200">
                <a:effectLst/>
              </a:rPr>
              <a:t>O tema desta lição é: A ousadia do cristão diante dos infortúnios.</a:t>
            </a:r>
          </a:p>
          <a:p>
            <a:pPr marL="6350" indent="-228600">
              <a:lnSpc>
                <a:spcPct val="90000"/>
              </a:lnSpc>
              <a:spcAft>
                <a:spcPts val="850"/>
              </a:spcAft>
              <a:buFont typeface="Arial" panose="020B0604020202020204" pitchFamily="34" charset="0"/>
              <a:buChar char="•"/>
            </a:pPr>
            <a:r>
              <a:rPr lang="en-US" sz="2200">
                <a:effectLst/>
              </a:rPr>
              <a:t>Através do exemplo de Ester, aprendemos a necessidade de agirmos, confiando no Senhor e procurando permanecer na direção do Espírito Santo; superando todas as situações aflitivas de nossa alma. Ester preconiza que em tudo é importante ser fiel a Deus. E Deus tem compromisso com os fiéis.</a:t>
            </a:r>
          </a:p>
        </p:txBody>
      </p:sp>
    </p:spTree>
    <p:extLst>
      <p:ext uri="{BB962C8B-B14F-4D97-AF65-F5344CB8AC3E}">
        <p14:creationId xmlns:p14="http://schemas.microsoft.com/office/powerpoint/2010/main" val="2626082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BF1D26C9-3CBA-48FC-B6B5-F1F5D095300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7248" r="16337" b="9091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9B044A8-48A5-419C-B6EA-1B4A5E291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/>
              <a:t>Subsidio ao professor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91F7B7E1-2E60-4448-B247-AC95FA7648EA}"/>
              </a:ext>
            </a:extLst>
          </p:cNvPr>
          <p:cNvSpPr txBox="1"/>
          <p:nvPr/>
        </p:nvSpPr>
        <p:spPr>
          <a:xfrm>
            <a:off x="9739085" y="6657945"/>
            <a:ext cx="2452915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7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 tooltip="http://commons.wikimedia.org/wiki/File:US_Navy_090806-N-2420K-006_U.S._Navy_Capt._Jeffery_Landsman,_a_professor_with_the_U.S._Naval_War_College,_discusses_an_oil_spill_scenario_with_students_at_the_Maritime_Center_of_Excellence_(MCE)_course_at_Bandari_College.jpg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kumimoji="0" lang="pt-BR" sz="7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de Autor Desconhecido está licenciado em </a:t>
            </a:r>
            <a:r>
              <a:rPr kumimoji="0" lang="pt-BR" sz="7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4" tooltip="https://creativecommons.org/licenses/by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</a:t>
            </a:r>
            <a:endParaRPr kumimoji="0" lang="pt-BR" sz="7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82AD18AF-3EC8-4A98-BAFB-C9DE7F23A137}"/>
              </a:ext>
            </a:extLst>
          </p:cNvPr>
          <p:cNvSpPr/>
          <p:nvPr/>
        </p:nvSpPr>
        <p:spPr>
          <a:xfrm>
            <a:off x="255702" y="4676872"/>
            <a:ext cx="6535572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Conceitos importantes</a:t>
            </a:r>
          </a:p>
          <a:p>
            <a:pPr algn="ctr"/>
            <a:r>
              <a:rPr lang="pt-BR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Da lição</a:t>
            </a:r>
            <a:endParaRPr lang="pt-BR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059838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9528" y="554152"/>
            <a:ext cx="5742189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842D001-D11E-4690-B628-4D86FD3CA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5072" y="1289765"/>
            <a:ext cx="3651101" cy="42709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Planejamento</a:t>
            </a:r>
          </a:p>
        </p:txBody>
      </p:sp>
      <p:sp>
        <p:nvSpPr>
          <p:cNvPr id="48" name="Graphic 11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3493" y="374394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2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0" name="Graphic 12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0109" y="1084507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2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217FB249-42DD-4CD8-996A-847A4E292135}"/>
              </a:ext>
            </a:extLst>
          </p:cNvPr>
          <p:cNvSpPr txBox="1"/>
          <p:nvPr/>
        </p:nvSpPr>
        <p:spPr>
          <a:xfrm>
            <a:off x="6297233" y="518400"/>
            <a:ext cx="4771607" cy="58379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6350" indent="-228600">
              <a:lnSpc>
                <a:spcPct val="90000"/>
              </a:lnSpc>
              <a:spcAft>
                <a:spcPts val="850"/>
              </a:spcAft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>
                    <a:alpha val="80000"/>
                  </a:schemeClr>
                </a:solidFill>
                <a:effectLst/>
              </a:rPr>
              <a:t>Definição de planejamento:</a:t>
            </a:r>
          </a:p>
          <a:p>
            <a:pPr marL="6350" indent="-228600">
              <a:lnSpc>
                <a:spcPct val="90000"/>
              </a:lnSpc>
              <a:spcAft>
                <a:spcPts val="850"/>
              </a:spcAft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>
                    <a:alpha val="80000"/>
                  </a:schemeClr>
                </a:solidFill>
                <a:effectLst/>
              </a:rPr>
              <a:t>O planejamento ou planeamento é uma ferramenta administrativa, que possibilita perceber a realidade, avaliar os caminhos, construir um referencial futuro, o trâmite adequado e reavaliar todo o processo a que o acoplamento se destina. Sendo, portanto, o lado racional da ação.</a:t>
            </a:r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>
                    <a:alpha val="80000"/>
                  </a:schemeClr>
                </a:solidFill>
                <a:effectLst/>
              </a:rPr>
              <a:t>Tipos de planejamento. </a:t>
            </a:r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>
                    <a:alpha val="80000"/>
                  </a:schemeClr>
                </a:solidFill>
                <a:effectLst/>
              </a:rPr>
              <a:t>Curto prazo: Urgência, coisas que precisam ser resolvidas logo e não demandam muita complexidade</a:t>
            </a:r>
          </a:p>
          <a:p>
            <a:pPr marL="6350" indent="-228600">
              <a:lnSpc>
                <a:spcPct val="90000"/>
              </a:lnSpc>
              <a:spcAft>
                <a:spcPts val="850"/>
              </a:spcAft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>
                    <a:alpha val="80000"/>
                  </a:schemeClr>
                </a:solidFill>
                <a:effectLst/>
              </a:rPr>
              <a:t>Médio Prazo: Devido a questões de tempo ou recursos, deve ser feito a médio prazo, ou seja, com tempo para ser resolvido e executado. </a:t>
            </a:r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>
                    <a:alpha val="80000"/>
                  </a:schemeClr>
                </a:solidFill>
                <a:effectLst/>
              </a:rPr>
              <a:t>Longo Prazo: Alta complexidade ou dispendioso, deve ser levado em conta o esforço demandado.</a:t>
            </a:r>
          </a:p>
        </p:txBody>
      </p:sp>
      <p:sp>
        <p:nvSpPr>
          <p:cNvPr id="52" name="Graphic 10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36547" y="5751820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2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0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4263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6E4B09-5569-4F70-BBA9-B509C1CFD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Como fazer um planejamento.</a:t>
            </a:r>
            <a:br>
              <a:rPr lang="pt-BR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77EAAE0-4EB3-4513-9EE9-F7A3BBD00DD8}"/>
              </a:ext>
            </a:extLst>
          </p:cNvPr>
          <p:cNvSpPr txBox="1"/>
          <p:nvPr/>
        </p:nvSpPr>
        <p:spPr>
          <a:xfrm>
            <a:off x="1340935" y="2210002"/>
            <a:ext cx="6094140" cy="3085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350" indent="-6350">
              <a:lnSpc>
                <a:spcPct val="103000"/>
              </a:lnSpc>
              <a:spcAft>
                <a:spcPts val="850"/>
              </a:spcAft>
            </a:pPr>
            <a:r>
              <a:rPr lang="pt-B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Na hora da execução dos projetos, existem métodos que podem ajudar. Experimente fazer as 4 perguntas:</a:t>
            </a:r>
          </a:p>
          <a:p>
            <a:pPr marL="6350" indent="-6350">
              <a:lnSpc>
                <a:spcPct val="103000"/>
              </a:lnSpc>
              <a:spcAft>
                <a:spcPts val="850"/>
              </a:spcAft>
            </a:pPr>
            <a:r>
              <a:rPr lang="pt-BR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 que? </a:t>
            </a:r>
            <a:endParaRPr lang="pt-BR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350" indent="-6350">
              <a:lnSpc>
                <a:spcPct val="103000"/>
              </a:lnSpc>
              <a:spcAft>
                <a:spcPts val="850"/>
              </a:spcAft>
            </a:pPr>
            <a:r>
              <a:rPr lang="pt-BR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Quando?</a:t>
            </a:r>
            <a:endParaRPr lang="pt-BR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350" indent="-6350">
              <a:lnSpc>
                <a:spcPct val="103000"/>
              </a:lnSpc>
              <a:spcAft>
                <a:spcPts val="850"/>
              </a:spcAft>
            </a:pPr>
            <a:r>
              <a:rPr lang="pt-BR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Como?</a:t>
            </a:r>
            <a:endParaRPr lang="pt-BR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350" indent="-6350">
              <a:lnSpc>
                <a:spcPct val="103000"/>
              </a:lnSpc>
              <a:spcAft>
                <a:spcPts val="850"/>
              </a:spcAft>
            </a:pPr>
            <a:r>
              <a:rPr lang="pt-BR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Onde? </a:t>
            </a:r>
            <a:endParaRPr lang="pt-BR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pt-B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Saber o que vai fazer, quando irá fazer, como ira fazer e onde, são questões fundamentais quando se faz um planejamento. </a:t>
            </a:r>
            <a:br>
              <a:rPr lang="pt-BR" sz="1800" spc="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pt-BR" dirty="0"/>
          </a:p>
        </p:txBody>
      </p:sp>
      <p:pic>
        <p:nvPicPr>
          <p:cNvPr id="6" name="Imagem 5" descr="Jovem empresário com a mão no queixo">
            <a:extLst>
              <a:ext uri="{FF2B5EF4-FFF2-40B4-BE49-F238E27FC236}">
                <a16:creationId xmlns:a16="http://schemas.microsoft.com/office/drawing/2014/main" id="{CEC96720-76F9-4406-B8BF-C241621A8A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0513" y="228093"/>
            <a:ext cx="21249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736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0D5D19D-0789-4518-B5DC-D47ADF69D2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2B1CEA7-1724-4F5F-9902-334C1195D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810" y="3130041"/>
            <a:ext cx="4036334" cy="23876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400" dirty="0"/>
              <a:t>Ponto de </a:t>
            </a:r>
            <a:r>
              <a:rPr lang="en-US" sz="5400" dirty="0" err="1"/>
              <a:t>partida</a:t>
            </a:r>
            <a:endParaRPr lang="en-US" sz="5400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15431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m 5" descr="Mulher de negócios segurando placa">
            <a:extLst>
              <a:ext uri="{FF2B5EF4-FFF2-40B4-BE49-F238E27FC236}">
                <a16:creationId xmlns:a16="http://schemas.microsoft.com/office/drawing/2014/main" id="{3E079026-4986-4786-8029-5B681ACA443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4" r="1" b="45402"/>
          <a:stretch/>
        </p:blipFill>
        <p:spPr>
          <a:xfrm>
            <a:off x="5922492" y="666728"/>
            <a:ext cx="5536001" cy="5465791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D1D06C9B-C668-485A-9BDB-615D2A62CFD7}"/>
              </a:ext>
            </a:extLst>
          </p:cNvPr>
          <p:cNvSpPr txBox="1"/>
          <p:nvPr/>
        </p:nvSpPr>
        <p:spPr>
          <a:xfrm rot="21292179">
            <a:off x="6415098" y="3751864"/>
            <a:ext cx="455078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200" dirty="0"/>
              <a:t>Devemos estar firmes</a:t>
            </a:r>
          </a:p>
        </p:txBody>
      </p:sp>
    </p:spTree>
    <p:extLst>
      <p:ext uri="{BB962C8B-B14F-4D97-AF65-F5344CB8AC3E}">
        <p14:creationId xmlns:p14="http://schemas.microsoft.com/office/powerpoint/2010/main" val="2861363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E5B338-3888-4E0D-9002-D084352929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b="0" i="0" u="none" strike="noStrike" baseline="0"/>
              <a:t>1.	Devemos ser ousados. </a:t>
            </a:r>
            <a:endParaRPr lang="en-US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1152E11A-8751-4568-8A62-C936FD22A7DB}"/>
              </a:ext>
            </a:extLst>
          </p:cNvPr>
          <p:cNvSpPr txBox="1"/>
          <p:nvPr/>
        </p:nvSpPr>
        <p:spPr>
          <a:xfrm>
            <a:off x="4965431" y="2438400"/>
            <a:ext cx="6586489" cy="378541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/>
                </a:solidFill>
              </a:rPr>
              <a:t>Se você é cristão, e se sente cabisbaixo e sem entusiasmo, preste atenção no que a Bíblia diz: “Porque Deus não nos deu o espírito de temor, mas de fortaleza, e de amor, e de moderação.” (2Tm.1.7). Ester tinha uma vida comprometida com Deus, pois tinha a certeza de que Deus ouve as nossas orações.</a:t>
            </a: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4ED85FF-DEF0-490C-A18D-8B663FCC206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567" b="-1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D1D5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m 6" descr="Uma imagem contendo Diagrama&#10;&#10;Descrição gerada automaticamente">
            <a:extLst>
              <a:ext uri="{FF2B5EF4-FFF2-40B4-BE49-F238E27FC236}">
                <a16:creationId xmlns:a16="http://schemas.microsoft.com/office/drawing/2014/main" id="{E486882B-0DEB-4A2C-B2CD-55FEE542C6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4389" y="142035"/>
            <a:ext cx="1244819" cy="109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859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Uma imagem contendo Diagrama&#10;&#10;Descrição gerada automaticamente">
            <a:extLst>
              <a:ext uri="{FF2B5EF4-FFF2-40B4-BE49-F238E27FC236}">
                <a16:creationId xmlns:a16="http://schemas.microsoft.com/office/drawing/2014/main" id="{E486882B-0DEB-4A2C-B2CD-55FEE542C6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4389" y="142035"/>
            <a:ext cx="1244819" cy="1095750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51248E0F-D682-449D-A691-B9B20C2B23E2}"/>
              </a:ext>
            </a:extLst>
          </p:cNvPr>
          <p:cNvSpPr txBox="1"/>
          <p:nvPr/>
        </p:nvSpPr>
        <p:spPr>
          <a:xfrm>
            <a:off x="367975" y="4428925"/>
            <a:ext cx="7471329" cy="2127570"/>
          </a:xfrm>
          <a:prstGeom prst="rect">
            <a:avLst/>
          </a:prstGeom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1.3. Seja corajoso.</a:t>
            </a:r>
          </a:p>
          <a:p>
            <a:pPr marL="6350" indent="-6350">
              <a:lnSpc>
                <a:spcPct val="107000"/>
              </a:lnSpc>
              <a:spcAft>
                <a:spcPts val="880"/>
              </a:spcAft>
            </a:pPr>
            <a:r>
              <a:rPr lang="pt-B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 coragem é uma das características dos que confiam no Senhor. O autor da epístola aos Hebreus esclarece o real motivo pelo qual podemos entrar no Santo dos Santos e viver as promessas de Deus: “Tendo, pois, irmãos, ousadia para entrar no santuário, pelo sangue de Jesus.” (Hb.10.19). Nossa ousadia não se fundamenta no fato de sermos autossuficientes, ou dignos, mas no que Cristo fez por nós.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B761D41D-2644-4794-990C-7E4B2D57E1E9}"/>
              </a:ext>
            </a:extLst>
          </p:cNvPr>
          <p:cNvSpPr txBox="1"/>
          <p:nvPr/>
        </p:nvSpPr>
        <p:spPr>
          <a:xfrm>
            <a:off x="367976" y="301505"/>
            <a:ext cx="7471329" cy="235782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1">
              <a:lnSpc>
                <a:spcPct val="103000"/>
              </a:lnSpc>
              <a:spcBef>
                <a:spcPts val="200"/>
              </a:spcBef>
            </a:pPr>
            <a:r>
              <a:rPr lang="pt-BR" sz="1800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1.1.	A ousadia de Ester</a:t>
            </a:r>
          </a:p>
          <a:p>
            <a:pPr marL="6350" indent="-6350">
              <a:lnSpc>
                <a:spcPct val="103000"/>
              </a:lnSpc>
              <a:spcAft>
                <a:spcPts val="850"/>
              </a:spcAft>
            </a:pPr>
            <a:r>
              <a:rPr lang="pt-B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 prática da ousadia é a arte de portar-se corajosamente diante dos desafios da vida. Podemos observar vários homens de Deus na Bíblia que foram ousados diante do perigo: Davi contra o gigante Golias, o profeta Elias contra os 450 profetas de Baal, Josué diante das muralhas de Jericó, Pedro ao andar sobre as águas.  Quando analisamos o livro de Ester, notamos que, após o relatório de Mardoqueu sobre sua posição no palácio, ela foi movida por uma ousadia extraordinária em buscar a Deus (Et.4.14 – 16). 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8B653849-9909-4FA3-85A7-6B16AC7DD78D}"/>
              </a:ext>
            </a:extLst>
          </p:cNvPr>
          <p:cNvSpPr txBox="1"/>
          <p:nvPr/>
        </p:nvSpPr>
        <p:spPr>
          <a:xfrm>
            <a:off x="367976" y="2556004"/>
            <a:ext cx="7471328" cy="1787156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6350" indent="-6350">
              <a:lnSpc>
                <a:spcPct val="103000"/>
              </a:lnSpc>
              <a:spcBef>
                <a:spcPts val="200"/>
              </a:spcBef>
            </a:pPr>
            <a:r>
              <a:rPr lang="pt-BR" sz="1800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1.2 – Não seja covarde.</a:t>
            </a:r>
            <a:endParaRPr lang="pt-BR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350" indent="-6350">
              <a:lnSpc>
                <a:spcPct val="103000"/>
              </a:lnSpc>
              <a:spcAft>
                <a:spcPts val="850"/>
              </a:spcAft>
            </a:pPr>
            <a:r>
              <a:rPr lang="pt-B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Deus não quer pessoas covardes para trabalhar em Sua seara, mas pessoas dispostas e corajosas, como o apóstolo Paulo, que deixou registrado as seguintes palavras de encorajamento: “Porque, se anuncio o evangelho, não tenho de que me gloriar, pois me é imposta essa obrigação; e ai de mim se não anunciar o evangelho!” (1Co9.16)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DBAC6A6-2EB4-43E2-A0F1-15BB985351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3416" y="1793266"/>
            <a:ext cx="3271467" cy="3271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42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4E615EEF-3C24-4A5D-A402-FECD247776C5}"/>
              </a:ext>
            </a:extLst>
          </p:cNvPr>
          <p:cNvSpPr txBox="1"/>
          <p:nvPr/>
        </p:nvSpPr>
        <p:spPr>
          <a:xfrm>
            <a:off x="1028700" y="1967266"/>
            <a:ext cx="2628900" cy="2547257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pt-BR" sz="3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2. Para Deus nada é impossível. </a:t>
            </a:r>
            <a:endParaRPr lang="en-US" sz="36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8F7E880-05DA-430E-B419-584A069068AD}"/>
              </a:ext>
            </a:extLst>
          </p:cNvPr>
          <p:cNvSpPr txBox="1"/>
          <p:nvPr/>
        </p:nvSpPr>
        <p:spPr>
          <a:xfrm>
            <a:off x="9586800" y="6870700"/>
            <a:ext cx="2605200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lang="pt-BR" sz="700">
                <a:solidFill>
                  <a:srgbClr val="FFFFFF"/>
                </a:solidFill>
                <a:hlinkClick r:id="rId2" tooltip="https://iptubarao.wordpress.com/tag/cordeiro-de-deus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pt-BR" sz="700">
                <a:solidFill>
                  <a:srgbClr val="FFFFFF"/>
                </a:solidFill>
              </a:rPr>
              <a:t> de Autor Desconhecido está licenciado em </a:t>
            </a:r>
            <a:r>
              <a:rPr lang="pt-BR" sz="700">
                <a:solidFill>
                  <a:srgbClr val="FFFFFF"/>
                </a:solidFill>
                <a:hlinkClick r:id="rId3" tooltip="https://creativecommons.org/licenses/by-nc-nd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BY-NC-ND</a:t>
            </a:r>
            <a:endParaRPr lang="pt-BR" sz="700">
              <a:solidFill>
                <a:srgbClr val="FFFFFF"/>
              </a:solidFill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75C26C1C-2DBD-40B8-8F8A-423125737D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3317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127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B0DF90E-6BAD-4E82-8FDF-717C9A3573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13">
            <a:extLst>
              <a:ext uri="{FF2B5EF4-FFF2-40B4-BE49-F238E27FC236}">
                <a16:creationId xmlns:a16="http://schemas.microsoft.com/office/drawing/2014/main" id="{13DCC859-0434-4BB8-B6C5-09C88AE698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86754" cy="6858000"/>
          </a:xfrm>
          <a:custGeom>
            <a:avLst/>
            <a:gdLst>
              <a:gd name="connsiteX0" fmla="*/ 0 w 11786754"/>
              <a:gd name="connsiteY0" fmla="*/ 0 h 6858000"/>
              <a:gd name="connsiteX1" fmla="*/ 8610600 w 11786754"/>
              <a:gd name="connsiteY1" fmla="*/ 0 h 6858000"/>
              <a:gd name="connsiteX2" fmla="*/ 11786754 w 11786754"/>
              <a:gd name="connsiteY2" fmla="*/ 6858000 h 6858000"/>
              <a:gd name="connsiteX3" fmla="*/ 0 w 117867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86754" h="6858000">
                <a:moveTo>
                  <a:pt x="0" y="0"/>
                </a:moveTo>
                <a:lnTo>
                  <a:pt x="8610600" y="0"/>
                </a:lnTo>
                <a:lnTo>
                  <a:pt x="1178675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1">
            <a:extLst>
              <a:ext uri="{FF2B5EF4-FFF2-40B4-BE49-F238E27FC236}">
                <a16:creationId xmlns:a16="http://schemas.microsoft.com/office/drawing/2014/main" id="{08E7ACFB-B791-4C23-8B17-013FEDC09A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581400" cy="6858000"/>
          </a:xfrm>
          <a:custGeom>
            <a:avLst/>
            <a:gdLst>
              <a:gd name="connsiteX0" fmla="*/ 0 w 3581400"/>
              <a:gd name="connsiteY0" fmla="*/ 0 h 6858000"/>
              <a:gd name="connsiteX1" fmla="*/ 405246 w 3581400"/>
              <a:gd name="connsiteY1" fmla="*/ 0 h 6858000"/>
              <a:gd name="connsiteX2" fmla="*/ 3581400 w 3581400"/>
              <a:gd name="connsiteY2" fmla="*/ 6858000 h 6858000"/>
              <a:gd name="connsiteX3" fmla="*/ 0 w 35814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81400" h="6858000">
                <a:moveTo>
                  <a:pt x="0" y="0"/>
                </a:moveTo>
                <a:lnTo>
                  <a:pt x="405246" y="0"/>
                </a:lnTo>
                <a:lnTo>
                  <a:pt x="35814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8F7E880-05DA-430E-B419-584A069068AD}"/>
              </a:ext>
            </a:extLst>
          </p:cNvPr>
          <p:cNvSpPr txBox="1"/>
          <p:nvPr/>
        </p:nvSpPr>
        <p:spPr>
          <a:xfrm>
            <a:off x="9586800" y="6870700"/>
            <a:ext cx="2605200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lang="pt-BR" sz="700">
                <a:solidFill>
                  <a:srgbClr val="FFFFFF"/>
                </a:solidFill>
                <a:hlinkClick r:id="rId2" tooltip="https://iptubarao.wordpress.com/tag/cordeiro-de-deus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pt-BR" sz="700">
                <a:solidFill>
                  <a:srgbClr val="FFFFFF"/>
                </a:solidFill>
              </a:rPr>
              <a:t> de Autor Desconhecido está licenciado em </a:t>
            </a:r>
            <a:r>
              <a:rPr lang="pt-BR" sz="700">
                <a:solidFill>
                  <a:srgbClr val="FFFFFF"/>
                </a:solidFill>
                <a:hlinkClick r:id="rId3" tooltip="https://creativecommons.org/licenses/by-nc-nd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BY-NC-ND</a:t>
            </a:r>
            <a:endParaRPr lang="pt-BR" sz="700">
              <a:solidFill>
                <a:srgbClr val="FFFFFF"/>
              </a:solidFill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BD7AAEA-9BAC-4E39-9D2E-98E0AE63B134}"/>
              </a:ext>
            </a:extLst>
          </p:cNvPr>
          <p:cNvSpPr txBox="1"/>
          <p:nvPr/>
        </p:nvSpPr>
        <p:spPr>
          <a:xfrm>
            <a:off x="288347" y="442307"/>
            <a:ext cx="6991351" cy="1820929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anchor="t">
            <a:normAutofit lnSpcReduction="10000"/>
          </a:bodyPr>
          <a:lstStyle/>
          <a:p>
            <a:pPr marL="6350" indent="-6350">
              <a:lnSpc>
                <a:spcPct val="103000"/>
              </a:lnSpc>
              <a:spcBef>
                <a:spcPts val="200"/>
              </a:spcBef>
            </a:pPr>
            <a:r>
              <a:rPr lang="pt-BR" sz="1800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2.1 – Simples em suas atitudes.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pt-B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 formosura do cristão não deve ser medida por sua beleza exterior, e sim por seu caráter. Assuero ficou tão admirado com a beleza de Ester que lhe ofereceu a metade de seu reino (Et.5.3). Para Deus, a beleza interior é mais admirável que a beleza exterior. Para o Senhor o mais importante é termos um espírito manso e tranquilo. Isto é o que realmente tem valor. Ester não estava preocupada com riquezas, mas em agradar a Deus</a:t>
            </a:r>
            <a:endParaRPr lang="pt-BR" sz="2800" b="1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2884EB3F-166A-4DC4-89AA-1480F0E8F4A7}"/>
              </a:ext>
            </a:extLst>
          </p:cNvPr>
          <p:cNvSpPr txBox="1"/>
          <p:nvPr/>
        </p:nvSpPr>
        <p:spPr>
          <a:xfrm>
            <a:off x="392192" y="2522105"/>
            <a:ext cx="6991351" cy="169539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t">
            <a:normAutofit lnSpcReduction="10000"/>
          </a:bodyPr>
          <a:lstStyle/>
          <a:p>
            <a:pPr marL="6350" indent="-6350">
              <a:lnSpc>
                <a:spcPct val="103000"/>
              </a:lnSpc>
              <a:spcBef>
                <a:spcPts val="200"/>
              </a:spcBef>
            </a:pPr>
            <a:r>
              <a:rPr lang="pt-BR" sz="1800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2.2 – Dê um passo a mais.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pt-B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Ester concluiu necessário agir para preservar a sua vida e de todo povo judeu. Ela transgrediu a norma, aproximando-se do rei sem um chamamento oficial, contudo encontrou graça perante o rei (Et.5.2). Algumas vezes, a nossa vida precisa de certa atitude em alguns períodos e é sempre necessário dar um passo a mais. Ester não teve medo de dar um passo a mais para conseguir livrar o seu povo da morte.</a:t>
            </a:r>
            <a:endParaRPr lang="pt-BR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2A8F35AA-BC4D-4592-AFE6-5D070CA19DA3}"/>
              </a:ext>
            </a:extLst>
          </p:cNvPr>
          <p:cNvSpPr txBox="1"/>
          <p:nvPr/>
        </p:nvSpPr>
        <p:spPr>
          <a:xfrm>
            <a:off x="392193" y="4594763"/>
            <a:ext cx="6991351" cy="189901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anchor="t">
            <a:normAutofit/>
          </a:bodyPr>
          <a:lstStyle/>
          <a:p>
            <a:pPr marL="6350" indent="-6350">
              <a:lnSpc>
                <a:spcPct val="103000"/>
              </a:lnSpc>
              <a:spcBef>
                <a:spcPts val="200"/>
              </a:spcBef>
            </a:pPr>
            <a:r>
              <a:rPr lang="pt-BR" sz="1800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2.3 – A segurança na confiança de Deus.</a:t>
            </a:r>
          </a:p>
          <a:p>
            <a:pPr marL="6350" indent="-6350">
              <a:lnSpc>
                <a:spcPct val="103000"/>
              </a:lnSpc>
              <a:spcAft>
                <a:spcPts val="790"/>
              </a:spcAft>
            </a:pPr>
            <a:r>
              <a:rPr lang="pt-B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Ester só pôde gozar da segurança divina, porque confiou inteiramente no Senhor (Sl.91.2). Ester não confiou em si mesma e adicionou Deus no seu problema. Assim também ocorre com cada um de nós, quando acreditamos em Deus e lançamos sobre Ele toda a nossa ansiedade (1Pe.5.7).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198DC1D3-670D-4DAD-8DFC-6F31A15FA7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71889" y="442307"/>
            <a:ext cx="4317487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552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omo funciona o programa de membros do YouTube">
            <a:extLst>
              <a:ext uri="{FF2B5EF4-FFF2-40B4-BE49-F238E27FC236}">
                <a16:creationId xmlns:a16="http://schemas.microsoft.com/office/drawing/2014/main" id="{8D98CF4A-6FB7-403C-B722-20BC3088A1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95" r="4216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AF3188F-CE55-41A9-AD8D-9DB4C1EAE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253" y="5390015"/>
            <a:ext cx="11210925" cy="744836"/>
          </a:xfrm>
        </p:spPr>
        <p:txBody>
          <a:bodyPr>
            <a:normAutofit/>
          </a:bodyPr>
          <a:lstStyle/>
          <a:p>
            <a:pPr algn="ctr"/>
            <a:r>
              <a:rPr lang="pt-BR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SEJA MEMBRO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732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6F9E488-0718-4E1E-9D12-26779F6062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E708407-D01D-4E57-8998-FF799DBC3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94548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85DFE99-DBBE-45E9-B8BD-A763DBC4B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23" y="1622066"/>
            <a:ext cx="3554226" cy="266368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3.	As vantagens de se fazer um planejamento. 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85BE36DA-C516-4C9D-B9CE-A17E46551C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7290" y="4532243"/>
            <a:ext cx="3300457" cy="1256307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sz="2400" kern="120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F963B07-5C9E-478C-A53E-B6F5B4A789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7290" y="681628"/>
            <a:ext cx="1128382" cy="847206"/>
            <a:chOff x="668003" y="1684057"/>
            <a:chExt cx="1128382" cy="847206"/>
          </a:xfrm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A152F29E-C625-4313-96BF-5675B357C0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8003" y="1935883"/>
              <a:ext cx="675351" cy="595380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C2A5CB78-6497-4151-83B6-568BD27EC5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45893" y="1684057"/>
              <a:ext cx="550492" cy="485306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6" name="Imagem 5">
            <a:extLst>
              <a:ext uri="{FF2B5EF4-FFF2-40B4-BE49-F238E27FC236}">
                <a16:creationId xmlns:a16="http://schemas.microsoft.com/office/drawing/2014/main" id="{D37D021D-46C9-4D66-86CF-877EF0A222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8104" y="1437078"/>
            <a:ext cx="6472362" cy="339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170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Resultado de imagem para planjemtno deus">
            <a:extLst>
              <a:ext uri="{FF2B5EF4-FFF2-40B4-BE49-F238E27FC236}">
                <a16:creationId xmlns:a16="http://schemas.microsoft.com/office/drawing/2014/main" id="{C347F947-6FDC-4EFE-B4AF-FD312508EB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379" y="0"/>
            <a:ext cx="1172653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EECD5D95-5434-4423-9AAE-1AC3C3B3345A}"/>
              </a:ext>
            </a:extLst>
          </p:cNvPr>
          <p:cNvSpPr txBox="1"/>
          <p:nvPr/>
        </p:nvSpPr>
        <p:spPr>
          <a:xfrm>
            <a:off x="642938" y="642938"/>
            <a:ext cx="10904538" cy="206533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anchor="t">
            <a:normAutofit/>
          </a:bodyPr>
          <a:lstStyle/>
          <a:p>
            <a:r>
              <a:rPr lang="pt-BR" b="1" dirty="0"/>
              <a:t>3.1. Planejar é preciso.</a:t>
            </a:r>
          </a:p>
          <a:p>
            <a:pPr marL="6350" indent="-6350" algn="just">
              <a:lnSpc>
                <a:spcPct val="90000"/>
              </a:lnSpc>
              <a:spcAft>
                <a:spcPts val="850"/>
              </a:spcAft>
            </a:pPr>
            <a:r>
              <a:rPr lang="pt-BR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O planejamento na vida do cristão deve considerar “a boa, agradável e perfeita vontade de Deus” (Rm.12.2). Deus planejou tudo e efetuou o Seu projeto (Is.46.9 – 11). Ele entregou ao homem a incumbência de dominar a Sua criação (Gn.1.28). </a:t>
            </a:r>
            <a:endParaRPr lang="pt-BR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2CCCD3A0-C75C-452A-9AD4-D882D5DADB80}"/>
              </a:ext>
            </a:extLst>
          </p:cNvPr>
          <p:cNvSpPr txBox="1"/>
          <p:nvPr/>
        </p:nvSpPr>
        <p:spPr>
          <a:xfrm>
            <a:off x="642938" y="2776538"/>
            <a:ext cx="5918200" cy="3438525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pt-BR" b="1" dirty="0"/>
              <a:t>3.2- O planejamento produz sucesso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pt-BR" dirty="0"/>
              <a:t>Os episódios narrados no livro de Ester  ocorreram quando a maior parte do povo de Israel continuava vivendo no exílio. O local da história é </a:t>
            </a:r>
            <a:r>
              <a:rPr lang="pt-BR" dirty="0" err="1"/>
              <a:t>Susã</a:t>
            </a:r>
            <a:r>
              <a:rPr lang="pt-BR" dirty="0"/>
              <a:t>, a cidade onde o rei da Pérsia e Média habitava (Et.1.2). O primeiro planejamento traçado por Ester e Mardoqueu foi não divulgar a ninguém que era judia. O Segundo foi planejar o momento certo de falar com rei. Após três dias, não falou diretamente, mas ofereceu um suntuoso banquete. Todo este plano traçado por Ester era acreditando que Deus livraria ela e a sua nação da morte.</a:t>
            </a:r>
          </a:p>
          <a:p>
            <a:endParaRPr lang="pt-BR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ABDFD3E7-BE27-49F6-99B2-B7D0BBC75923}"/>
              </a:ext>
            </a:extLst>
          </p:cNvPr>
          <p:cNvSpPr txBox="1"/>
          <p:nvPr/>
        </p:nvSpPr>
        <p:spPr>
          <a:xfrm>
            <a:off x="6635751" y="2776537"/>
            <a:ext cx="4911725" cy="3438525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pt-BR" sz="2000" b="1" dirty="0"/>
              <a:t>3.3 – Espere o momento certo.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pt-BR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Diante da bela história de Ester, temos aprendido que devemos agir no momento certo. Temos que saber o momento apropriado de lutar, pois se partirmos de qualquer jeito e na ocasião errada, com certeza haverá uma enorme probabilidade de sermos atingidos pelo inimigo.</a:t>
            </a:r>
            <a:endParaRPr lang="pt-BR" sz="20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7249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FB5B0058-AF13-4859-B429-4EDDE2A26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480A1C8-571F-4E3B-97B5-92C2D18E1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8663" y="1422400"/>
            <a:ext cx="4505552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500">
                <a:solidFill>
                  <a:schemeClr val="bg1"/>
                </a:solidFill>
              </a:rPr>
              <a:t>Para ajudar o canal Boa Semente, seja membro ou apoiador e receba conteúdos exclusivos</a:t>
            </a: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0277405F-0B4F-4418-B773-1B38814125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30421" y="226893"/>
            <a:ext cx="5968658" cy="6085007"/>
          </a:xfrm>
          <a:custGeom>
            <a:avLst/>
            <a:gdLst>
              <a:gd name="connsiteX0" fmla="*/ 0 w 5968658"/>
              <a:gd name="connsiteY0" fmla="*/ 0 h 6085007"/>
              <a:gd name="connsiteX1" fmla="*/ 3557919 w 5968658"/>
              <a:gd name="connsiteY1" fmla="*/ 0 h 6085007"/>
              <a:gd name="connsiteX2" fmla="*/ 3557919 w 5968658"/>
              <a:gd name="connsiteY2" fmla="*/ 2195749 h 6085007"/>
              <a:gd name="connsiteX3" fmla="*/ 5968658 w 5968658"/>
              <a:gd name="connsiteY3" fmla="*/ 2195749 h 6085007"/>
              <a:gd name="connsiteX4" fmla="*/ 5968658 w 5968658"/>
              <a:gd name="connsiteY4" fmla="*/ 6085007 h 6085007"/>
              <a:gd name="connsiteX5" fmla="*/ 2058230 w 5968658"/>
              <a:gd name="connsiteY5" fmla="*/ 6085007 h 6085007"/>
              <a:gd name="connsiteX6" fmla="*/ 2058230 w 5968658"/>
              <a:gd name="connsiteY6" fmla="*/ 3538657 h 6085007"/>
              <a:gd name="connsiteX7" fmla="*/ 0 w 5968658"/>
              <a:gd name="connsiteY7" fmla="*/ 3538657 h 6085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68658" h="6085007">
                <a:moveTo>
                  <a:pt x="0" y="0"/>
                </a:moveTo>
                <a:lnTo>
                  <a:pt x="3557919" y="0"/>
                </a:lnTo>
                <a:lnTo>
                  <a:pt x="3557919" y="2195749"/>
                </a:lnTo>
                <a:lnTo>
                  <a:pt x="5968658" y="2195749"/>
                </a:lnTo>
                <a:lnTo>
                  <a:pt x="5968658" y="6085007"/>
                </a:lnTo>
                <a:lnTo>
                  <a:pt x="2058230" y="6085007"/>
                </a:lnTo>
                <a:lnTo>
                  <a:pt x="2058230" y="3538657"/>
                </a:lnTo>
                <a:lnTo>
                  <a:pt x="0" y="3538657"/>
                </a:ln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Imagem 5" descr="Homem sentado ao lado de placa&#10;&#10;Descrição gerada automaticamente">
            <a:hlinkClick r:id="rId2"/>
            <a:extLst>
              <a:ext uri="{FF2B5EF4-FFF2-40B4-BE49-F238E27FC236}">
                <a16:creationId xmlns:a16="http://schemas.microsoft.com/office/drawing/2014/main" id="{9FD47B01-0C4B-47DF-80EF-9573BB79F5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9805" y="2663211"/>
            <a:ext cx="3408121" cy="3408121"/>
          </a:xfrm>
          <a:prstGeom prst="rect">
            <a:avLst/>
          </a:prstGeom>
        </p:spPr>
      </p:pic>
      <p:pic>
        <p:nvPicPr>
          <p:cNvPr id="4" name="Imagem 3" descr="Uma imagem contendo Forma&#10;&#10;Descrição gerada automaticamente">
            <a:hlinkClick r:id="rId4"/>
            <a:extLst>
              <a:ext uri="{FF2B5EF4-FFF2-40B4-BE49-F238E27FC236}">
                <a16:creationId xmlns:a16="http://schemas.microsoft.com/office/drawing/2014/main" id="{CC579452-864C-4D5F-8B5A-1078A3D454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3123" y="496673"/>
            <a:ext cx="3052515" cy="2999096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106F8274-7FB2-4DAD-8BFC-F4932923FE4B}"/>
              </a:ext>
            </a:extLst>
          </p:cNvPr>
          <p:cNvSpPr txBox="1"/>
          <p:nvPr/>
        </p:nvSpPr>
        <p:spPr>
          <a:xfrm>
            <a:off x="517016" y="4367271"/>
            <a:ext cx="58600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pt-BR" sz="2400" dirty="0">
                <a:solidFill>
                  <a:schemeClr val="bg1"/>
                </a:solidFill>
              </a:rPr>
              <a:t>Para saber como, clique no ícone desejado e veja todas as informações </a:t>
            </a:r>
          </a:p>
        </p:txBody>
      </p:sp>
    </p:spTree>
    <p:extLst>
      <p:ext uri="{BB962C8B-B14F-4D97-AF65-F5344CB8AC3E}">
        <p14:creationId xmlns:p14="http://schemas.microsoft.com/office/powerpoint/2010/main" val="1159531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96882" y="280374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13AC1BDF-4D23-46AE-B927-BE0F65A21BB1}"/>
              </a:ext>
            </a:extLst>
          </p:cNvPr>
          <p:cNvSpPr txBox="1"/>
          <p:nvPr/>
        </p:nvSpPr>
        <p:spPr>
          <a:xfrm>
            <a:off x="546351" y="433545"/>
            <a:ext cx="11139854" cy="930447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www.juliocesarmedeiros.org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30078" y="1522292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B146403-F3D6-484B-B2ED-97F9565D03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116278" y="2596836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m 5" descr="Interface gráfica do usuário, Aplicativo, Teams&#10;&#10;Descrição gerada automaticamente">
            <a:extLst>
              <a:ext uri="{FF2B5EF4-FFF2-40B4-BE49-F238E27FC236}">
                <a16:creationId xmlns:a16="http://schemas.microsoft.com/office/drawing/2014/main" id="{4ECF1FB2-20D6-451E-93A1-25C5635E32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5795" y="2124630"/>
            <a:ext cx="3408728" cy="4412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922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52BB9477-E490-423C-9EA3-0069C842A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Conclusão</a:t>
            </a:r>
          </a:p>
        </p:txBody>
      </p:sp>
      <p:sp>
        <p:nvSpPr>
          <p:cNvPr id="73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aixaDeTexto 5">
            <a:extLst>
              <a:ext uri="{FF2B5EF4-FFF2-40B4-BE49-F238E27FC236}">
                <a16:creationId xmlns:a16="http://schemas.microsoft.com/office/drawing/2014/main" id="{C3B926B1-00D5-479E-8AD3-88C8DC1C5BED}"/>
              </a:ext>
            </a:extLst>
          </p:cNvPr>
          <p:cNvSpPr txBox="1"/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50" indent="-6350">
              <a:lnSpc>
                <a:spcPct val="107000"/>
              </a:lnSpc>
              <a:spcAft>
                <a:spcPts val="1070"/>
              </a:spcAft>
            </a:pPr>
            <a:r>
              <a:rPr lang="pt-B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Nesta lição, vimos que na hora em que foi preciso, Ester foi ousada, mesmo correndo risco de morte, para salvar sua vida e a de seu povo. Aprendemos com Ester a importância de cumprirmos nosso papel neste mundo; crendo em Deus, que nos chamou e capacitou.</a:t>
            </a:r>
          </a:p>
        </p:txBody>
      </p:sp>
      <p:pic>
        <p:nvPicPr>
          <p:cNvPr id="5" name="Imagem 4" descr="Quebra-cabeça branco com uma peça vermelha">
            <a:extLst>
              <a:ext uri="{FF2B5EF4-FFF2-40B4-BE49-F238E27FC236}">
                <a16:creationId xmlns:a16="http://schemas.microsoft.com/office/drawing/2014/main" id="{92F7B995-5A02-4D4C-A7E0-274B943FDF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72" r="21008"/>
          <a:stretch/>
        </p:blipFill>
        <p:spPr>
          <a:xfrm>
            <a:off x="5313225" y="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69063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lowchart: Document 9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8CFA1E4C-B952-4FA3-A779-B7631B54BE23}"/>
              </a:ext>
            </a:extLst>
          </p:cNvPr>
          <p:cNvSpPr txBox="1"/>
          <p:nvPr/>
        </p:nvSpPr>
        <p:spPr>
          <a:xfrm>
            <a:off x="2562554" y="3257922"/>
            <a:ext cx="9346947" cy="3279078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>
              <a:spcAft>
                <a:spcPts val="600"/>
              </a:spcAft>
            </a:pPr>
            <a:r>
              <a:rPr lang="pt-BR" sz="2800" dirty="0"/>
              <a:t>Bíblia de estudo pentecostal, Almeida revista e corrigida, Rio de Janeiro, CPAD  </a:t>
            </a:r>
          </a:p>
          <a:p>
            <a:pPr>
              <a:spcAft>
                <a:spcPts val="600"/>
              </a:spcAft>
            </a:pPr>
            <a:r>
              <a:rPr lang="pt-BR" sz="2800" dirty="0"/>
              <a:t>Bíblia do Culto - Editora Betel. </a:t>
            </a:r>
          </a:p>
          <a:p>
            <a:pPr>
              <a:spcAft>
                <a:spcPts val="600"/>
              </a:spcAft>
            </a:pPr>
            <a:r>
              <a:rPr lang="pt-BR" sz="2800" dirty="0"/>
              <a:t>Revista BETEL - Lições Bíblicas Adultos. Tema: A Família Natural Segundo os Valores e Princípios Cristãos. Comentarista Bispo Abner Ferreira, 1 Trimestre 2020 - Ano 20 - ano. 114.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71176DE-FAEF-4F36-86A4-34AA8422A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BIBLIOGRAFIA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7E7BA35C-0C94-4C43-8C50-34D367A5C312}"/>
              </a:ext>
            </a:extLst>
          </p:cNvPr>
          <p:cNvSpPr txBox="1"/>
          <p:nvPr/>
        </p:nvSpPr>
        <p:spPr>
          <a:xfrm>
            <a:off x="4086225" y="787984"/>
            <a:ext cx="782327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0" i="0" dirty="0">
                <a:solidFill>
                  <a:srgbClr val="202124"/>
                </a:solidFill>
                <a:effectLst/>
                <a:latin typeface="arial" panose="020B0604020202020204" pitchFamily="34" charset="0"/>
                <a:hlinkClick r:id="rId2"/>
              </a:rPr>
              <a:t>https://g.co/kgs/C5omuu</a:t>
            </a:r>
            <a:r>
              <a:rPr lang="pt-BR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 </a:t>
            </a:r>
            <a:endParaRPr lang="pt-BR" dirty="0">
              <a:hlinkClick r:id="rId3"/>
            </a:endParaRPr>
          </a:p>
          <a:p>
            <a:r>
              <a:rPr lang="pt-BR" dirty="0">
                <a:hlinkClick r:id="rId3"/>
              </a:rPr>
              <a:t>https://juliocesarmedeiros.org/2021/01/02/quem-foi-ester/</a:t>
            </a:r>
          </a:p>
          <a:p>
            <a:r>
              <a:rPr lang="pt-BR" sz="180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4"/>
              </a:rPr>
              <a:t>https://juliocesarmedeiros.org/2020/12/30/quem-foi-mardoqueu/</a:t>
            </a:r>
            <a:endParaRPr lang="pt-BR" sz="1800" u="sng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pt-BR" sz="180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pt-BR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8B6F8615-F9CD-4A37-B00A-5E7B643819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73" y="5409223"/>
            <a:ext cx="1243692" cy="109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093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</TotalTime>
  <Words>1592</Words>
  <Application>Microsoft Office PowerPoint</Application>
  <PresentationFormat>Widescreen</PresentationFormat>
  <Paragraphs>82</Paragraphs>
  <Slides>22</Slides>
  <Notes>0</Notes>
  <HiddenSlides>0</HiddenSlides>
  <MMClips>1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22</vt:i4>
      </vt:variant>
    </vt:vector>
  </HeadingPairs>
  <TitlesOfParts>
    <vt:vector size="29" baseType="lpstr">
      <vt:lpstr>Arial</vt:lpstr>
      <vt:lpstr>Arial</vt:lpstr>
      <vt:lpstr>Calibri</vt:lpstr>
      <vt:lpstr>Calibri Light</vt:lpstr>
      <vt:lpstr>Times New Roman</vt:lpstr>
      <vt:lpstr>Titillium Web</vt:lpstr>
      <vt:lpstr>Tema do Office</vt:lpstr>
      <vt:lpstr>LIÇÃO 8 A ousadia do cristão diante dos infortúnios</vt:lpstr>
      <vt:lpstr>Assista a vídeo aula do Pr. Júlio César aqui</vt:lpstr>
      <vt:lpstr>Pré-textual</vt:lpstr>
      <vt:lpstr>Verdade Aplicada</vt:lpstr>
      <vt:lpstr>Objetivos da lição: </vt:lpstr>
      <vt:lpstr>TEXTO BÍBLICO</vt:lpstr>
      <vt:lpstr>Introdução</vt:lpstr>
      <vt:lpstr>Subsidio ao professor</vt:lpstr>
      <vt:lpstr>Planejamento</vt:lpstr>
      <vt:lpstr>Como fazer um planejamento. </vt:lpstr>
      <vt:lpstr>Ponto de partida</vt:lpstr>
      <vt:lpstr>1. Devemos ser ousados. </vt:lpstr>
      <vt:lpstr>Apresentação do PowerPoint</vt:lpstr>
      <vt:lpstr>Apresentação do PowerPoint</vt:lpstr>
      <vt:lpstr>Apresentação do PowerPoint</vt:lpstr>
      <vt:lpstr>SEJA MEMBRO</vt:lpstr>
      <vt:lpstr>3. As vantagens de se fazer um planejamento. </vt:lpstr>
      <vt:lpstr>Apresentação do PowerPoint</vt:lpstr>
      <vt:lpstr>Para ajudar o canal Boa Semente, seja membro ou apoiador e receba conteúdos exclusivos</vt:lpstr>
      <vt:lpstr>Apresentação do PowerPoint</vt:lpstr>
      <vt:lpstr>Conclusão</vt:lpstr>
      <vt:lpstr>BIBLIOGRAFIA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LIÇÃO 5. O bem contra o mal: Conflitos na caminhada</dc:title>
  <dc:creator>Julio César Pereira</dc:creator>
  <cp:lastModifiedBy>Julio César Pereira</cp:lastModifiedBy>
  <cp:revision>17</cp:revision>
  <dcterms:created xsi:type="dcterms:W3CDTF">2021-01-27T14:59:39Z</dcterms:created>
  <dcterms:modified xsi:type="dcterms:W3CDTF">2021-02-19T12:09:13Z</dcterms:modified>
</cp:coreProperties>
</file>