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1"/>
    <p:sldMasterId id="2147483753" r:id="rId2"/>
  </p:sldMasterIdLst>
  <p:sldIdLst>
    <p:sldId id="266" r:id="rId3"/>
    <p:sldId id="267" r:id="rId4"/>
    <p:sldId id="279" r:id="rId5"/>
    <p:sldId id="273" r:id="rId6"/>
    <p:sldId id="274" r:id="rId7"/>
    <p:sldId id="259" r:id="rId8"/>
    <p:sldId id="260" r:id="rId9"/>
    <p:sldId id="261" r:id="rId10"/>
    <p:sldId id="262" r:id="rId11"/>
    <p:sldId id="283" r:id="rId12"/>
    <p:sldId id="272" r:id="rId1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60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4546BE41-2B84-4EBF-A7C2-24E0A398D4D7}" type="datetimeFigureOut">
              <a:rPr lang="pt-BR" smtClean="0"/>
              <a:t>19/02/2021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98374549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546BE41-2B84-4EBF-A7C2-24E0A398D4D7}" type="datetimeFigureOut">
              <a:rPr lang="pt-BR" smtClean="0"/>
              <a:t>19/02/2021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38863383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4546BE41-2B84-4EBF-A7C2-24E0A398D4D7}" type="datetimeFigureOut">
              <a:rPr lang="pt-BR" smtClean="0"/>
              <a:t>19/02/2021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82689137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4546BE41-2B84-4EBF-A7C2-24E0A398D4D7}" type="datetimeFigureOut">
              <a:rPr lang="pt-BR" smtClean="0"/>
              <a:t>19/02/2021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70882870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4546BE41-2B84-4EBF-A7C2-24E0A398D4D7}" type="datetimeFigureOut">
              <a:rPr lang="pt-BR" smtClean="0"/>
              <a:t>19/02/2021</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25344250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4546BE41-2B84-4EBF-A7C2-24E0A398D4D7}" type="datetimeFigureOut">
              <a:rPr lang="pt-BR" smtClean="0"/>
              <a:t>19/02/2021</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71406037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4546BE41-2B84-4EBF-A7C2-24E0A398D4D7}" type="datetimeFigureOut">
              <a:rPr lang="pt-BR" smtClean="0"/>
              <a:t>19/02/2021</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56434326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4546BE41-2B84-4EBF-A7C2-24E0A398D4D7}" type="datetimeFigureOut">
              <a:rPr lang="pt-BR" smtClean="0"/>
              <a:t>19/02/2021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10893659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4546BE41-2B84-4EBF-A7C2-24E0A398D4D7}" type="datetimeFigureOut">
              <a:rPr lang="pt-BR" smtClean="0"/>
              <a:t>19/02/2021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256702657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546BE41-2B84-4EBF-A7C2-24E0A398D4D7}" type="datetimeFigureOut">
              <a:rPr lang="pt-BR" smtClean="0"/>
              <a:t>19/02/2021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325528287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546BE41-2B84-4EBF-A7C2-24E0A398D4D7}" type="datetimeFigureOut">
              <a:rPr lang="pt-BR" smtClean="0"/>
              <a:t>19/02/2021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13783051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19/02/2021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63378600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19/02/2021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79549225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1EBDFE8D-4BC9-44B7-A727-A7AF7E3E5A89}" type="datetimeFigureOut">
              <a:rPr lang="pt-BR" smtClean="0"/>
              <a:t>19/02/2021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401192833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1EBDFE8D-4BC9-44B7-A727-A7AF7E3E5A89}" type="datetimeFigureOut">
              <a:rPr lang="pt-BR" smtClean="0"/>
              <a:t>19/02/2021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48132065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Content Placeholder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Content Placeholder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1EBDFE8D-4BC9-44B7-A727-A7AF7E3E5A89}" type="datetimeFigureOut">
              <a:rPr lang="pt-BR" smtClean="0"/>
              <a:t>19/02/2021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13821947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1EBDFE8D-4BC9-44B7-A727-A7AF7E3E5A89}" type="datetimeFigureOut">
              <a:rPr lang="pt-BR" smtClean="0"/>
              <a:t>19/02/2021</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59803757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BDFE8D-4BC9-44B7-A727-A7AF7E3E5A89}" type="datetimeFigureOut">
              <a:rPr lang="pt-BR" smtClean="0"/>
              <a:t>19/02/2021</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95862265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Date Placeholder 4"/>
          <p:cNvSpPr>
            <a:spLocks noGrp="1"/>
          </p:cNvSpPr>
          <p:nvPr>
            <p:ph type="dt" sz="half" idx="10"/>
          </p:nvPr>
        </p:nvSpPr>
        <p:spPr/>
        <p:txBody>
          <a:bodyPr/>
          <a:lstStyle/>
          <a:p>
            <a:fld id="{1EBDFE8D-4BC9-44B7-A727-A7AF7E3E5A89}" type="datetimeFigureOut">
              <a:rPr lang="pt-BR" smtClean="0"/>
              <a:t>19/02/2021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259514804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Date Placeholder 4"/>
          <p:cNvSpPr>
            <a:spLocks noGrp="1"/>
          </p:cNvSpPr>
          <p:nvPr>
            <p:ph type="dt" sz="half" idx="10"/>
          </p:nvPr>
        </p:nvSpPr>
        <p:spPr/>
        <p:txBody>
          <a:bodyPr/>
          <a:lstStyle/>
          <a:p>
            <a:fld id="{1EBDFE8D-4BC9-44B7-A727-A7AF7E3E5A89}" type="datetimeFigureOut">
              <a:rPr lang="pt-BR" smtClean="0"/>
              <a:t>19/02/2021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82834330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19/02/2021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232040402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19/02/2021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132836637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ítulo e conteúdo">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pt-BR"/>
              <a:t>Clique para editar o título mestre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764861E-86DD-4FF0-8712-5ECBE110B74C}" type="datetimeFigureOut">
              <a:rPr lang="pt-BR" smtClean="0"/>
              <a:t>19/02/2021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E40FCFFB-D89C-475F-AD75-889886AB7929}" type="slidenum">
              <a:rPr lang="pt-BR" smtClean="0"/>
              <a:t>‹nº›</a:t>
            </a:fld>
            <a:endParaRPr lang="pt-BR"/>
          </a:p>
        </p:txBody>
      </p:sp>
    </p:spTree>
    <p:extLst>
      <p:ext uri="{BB962C8B-B14F-4D97-AF65-F5344CB8AC3E}">
        <p14:creationId xmlns:p14="http://schemas.microsoft.com/office/powerpoint/2010/main" val="251382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46BE41-2B84-4EBF-A7C2-24E0A398D4D7}" type="datetimeFigureOut">
              <a:rPr lang="pt-BR" smtClean="0"/>
              <a:t>19/02/2021</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01362A-7E76-464E-AD1F-0CBA224DD266}" type="slidenum">
              <a:rPr lang="pt-BR" smtClean="0"/>
              <a:t>‹nº›</a:t>
            </a:fld>
            <a:endParaRPr lang="pt-BR"/>
          </a:p>
        </p:txBody>
      </p:sp>
    </p:spTree>
    <p:extLst>
      <p:ext uri="{BB962C8B-B14F-4D97-AF65-F5344CB8AC3E}">
        <p14:creationId xmlns:p14="http://schemas.microsoft.com/office/powerpoint/2010/main" val="4175761170"/>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BDFE8D-4BC9-44B7-A727-A7AF7E3E5A89}" type="datetimeFigureOut">
              <a:rPr lang="pt-BR" smtClean="0"/>
              <a:t>19/02/2021</a:t>
            </a:fld>
            <a:endParaRPr lang="pt-B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F6EAA8-71DB-4272-B1AE-206CF2013C56}" type="slidenum">
              <a:rPr lang="pt-BR" smtClean="0"/>
              <a:t>‹nº›</a:t>
            </a:fld>
            <a:endParaRPr lang="pt-BR"/>
          </a:p>
        </p:txBody>
      </p:sp>
    </p:spTree>
    <p:extLst>
      <p:ext uri="{BB962C8B-B14F-4D97-AF65-F5344CB8AC3E}">
        <p14:creationId xmlns:p14="http://schemas.microsoft.com/office/powerpoint/2010/main" val="3699698533"/>
      </p:ext>
    </p:extLst>
  </p:cSld>
  <p:clrMap bg1="dk1" tx1="lt1" bg2="dk2" tx2="lt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3.xml"/><Relationship Id="rId5" Type="http://schemas.openxmlformats.org/officeDocument/2006/relationships/image" Target="../media/image15.sv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gif"/><Relationship Id="rId1" Type="http://schemas.openxmlformats.org/officeDocument/2006/relationships/slideLayout" Target="../slideLayouts/slideLayout13.xml"/><Relationship Id="rId5" Type="http://schemas.openxmlformats.org/officeDocument/2006/relationships/image" Target="../media/image19.gif"/><Relationship Id="rId4"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Picture 88">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p:cNvSpPr>
            <a:spLocks noGrp="1"/>
          </p:cNvSpPr>
          <p:nvPr>
            <p:ph type="ctrTitle"/>
          </p:nvPr>
        </p:nvSpPr>
        <p:spPr>
          <a:xfrm>
            <a:off x="6010371" y="1445528"/>
            <a:ext cx="5057781" cy="1530137"/>
          </a:xfr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0000"/>
          </a:bodyPr>
          <a:lstStyle/>
          <a:p>
            <a:r>
              <a:rPr lang="pt-BR" sz="4000" dirty="0"/>
              <a:t>Lição 8</a:t>
            </a:r>
            <a:br>
              <a:rPr lang="pt-BR" sz="4000" dirty="0"/>
            </a:br>
            <a:r>
              <a:rPr lang="pt-BR" sz="4000" dirty="0"/>
              <a:t>Os dons e os frutos do Espírito Santo</a:t>
            </a:r>
          </a:p>
        </p:txBody>
      </p:sp>
      <p:sp>
        <p:nvSpPr>
          <p:cNvPr id="91"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ítulo 1"/>
          <p:cNvSpPr>
            <a:spLocks noGrp="1"/>
          </p:cNvSpPr>
          <p:nvPr>
            <p:ph type="subTitle" idx="1"/>
          </p:nvPr>
        </p:nvSpPr>
        <p:spPr>
          <a:xfrm>
            <a:off x="6090574" y="2421682"/>
            <a:ext cx="4977578" cy="3639289"/>
          </a:xfrm>
        </p:spPr>
        <p:txBody>
          <a:bodyPr vert="horz" lIns="91440" tIns="45720" rIns="91440" bIns="45720" rtlCol="0" anchor="ctr">
            <a:normAutofit/>
          </a:bodyPr>
          <a:lstStyle/>
          <a:p>
            <a:pPr indent="-228600" algn="l">
              <a:buFont typeface="Arial" panose="020B0604020202020204" pitchFamily="34" charset="0"/>
              <a:buChar char="•"/>
            </a:pPr>
            <a:r>
              <a:rPr lang="en-US" sz="2000" dirty="0">
                <a:solidFill>
                  <a:srgbClr val="000000"/>
                </a:solidFill>
              </a:rPr>
              <a:t>Assembleia de Deus </a:t>
            </a:r>
            <a:r>
              <a:rPr lang="en-US" sz="2000" dirty="0" err="1">
                <a:solidFill>
                  <a:srgbClr val="000000"/>
                </a:solidFill>
              </a:rPr>
              <a:t>em</a:t>
            </a:r>
            <a:r>
              <a:rPr lang="en-US" sz="2000" dirty="0">
                <a:solidFill>
                  <a:srgbClr val="000000"/>
                </a:solidFill>
              </a:rPr>
              <a:t> </a:t>
            </a:r>
            <a:r>
              <a:rPr lang="en-US" sz="2000" dirty="0" err="1">
                <a:solidFill>
                  <a:srgbClr val="000000"/>
                </a:solidFill>
              </a:rPr>
              <a:t>Bangu</a:t>
            </a:r>
            <a:r>
              <a:rPr lang="en-US" sz="2000" dirty="0">
                <a:solidFill>
                  <a:srgbClr val="000000"/>
                </a:solidFill>
              </a:rPr>
              <a:t>. Pastor </a:t>
            </a:r>
            <a:r>
              <a:rPr lang="en-US" sz="2000" dirty="0" err="1">
                <a:solidFill>
                  <a:srgbClr val="000000"/>
                </a:solidFill>
              </a:rPr>
              <a:t>Presidente</a:t>
            </a:r>
            <a:r>
              <a:rPr lang="en-US" sz="2000" dirty="0">
                <a:solidFill>
                  <a:srgbClr val="000000"/>
                </a:solidFill>
              </a:rPr>
              <a:t> Sósteni Silva</a:t>
            </a:r>
            <a:br>
              <a:rPr lang="en-US" sz="2000" dirty="0">
                <a:solidFill>
                  <a:srgbClr val="000000"/>
                </a:solidFill>
              </a:rPr>
            </a:br>
            <a:br>
              <a:rPr lang="en-US" sz="2000" dirty="0">
                <a:solidFill>
                  <a:srgbClr val="000000"/>
                </a:solidFill>
              </a:rPr>
            </a:br>
            <a:r>
              <a:rPr lang="en-US" sz="2000" dirty="0" err="1">
                <a:solidFill>
                  <a:srgbClr val="000000"/>
                </a:solidFill>
              </a:rPr>
              <a:t>Congregação</a:t>
            </a:r>
            <a:r>
              <a:rPr lang="en-US" sz="2000" dirty="0">
                <a:solidFill>
                  <a:srgbClr val="000000"/>
                </a:solidFill>
              </a:rPr>
              <a:t> da </a:t>
            </a:r>
            <a:r>
              <a:rPr lang="en-US" sz="2000" dirty="0" err="1">
                <a:solidFill>
                  <a:srgbClr val="000000"/>
                </a:solidFill>
              </a:rPr>
              <a:t>Rua</a:t>
            </a:r>
            <a:r>
              <a:rPr lang="en-US" sz="2000" dirty="0">
                <a:solidFill>
                  <a:srgbClr val="000000"/>
                </a:solidFill>
              </a:rPr>
              <a:t> do </a:t>
            </a:r>
            <a:r>
              <a:rPr lang="en-US" sz="2000" dirty="0" err="1">
                <a:solidFill>
                  <a:srgbClr val="000000"/>
                </a:solidFill>
              </a:rPr>
              <a:t>Registro</a:t>
            </a:r>
            <a:r>
              <a:rPr lang="en-US" sz="2000" dirty="0">
                <a:solidFill>
                  <a:srgbClr val="000000"/>
                </a:solidFill>
              </a:rPr>
              <a:t>, 849. Pastor </a:t>
            </a:r>
            <a:r>
              <a:rPr lang="en-US" sz="2000" dirty="0" err="1">
                <a:solidFill>
                  <a:srgbClr val="000000"/>
                </a:solidFill>
              </a:rPr>
              <a:t>Dirigente</a:t>
            </a:r>
            <a:r>
              <a:rPr lang="en-US" sz="2000" dirty="0">
                <a:solidFill>
                  <a:srgbClr val="000000"/>
                </a:solidFill>
              </a:rPr>
              <a:t> Júlio Cesar Medeiros</a:t>
            </a:r>
            <a:br>
              <a:rPr lang="en-US" sz="2000" dirty="0">
                <a:solidFill>
                  <a:srgbClr val="000000"/>
                </a:solidFill>
              </a:rPr>
            </a:br>
            <a:br>
              <a:rPr lang="en-US" sz="2000" dirty="0">
                <a:solidFill>
                  <a:srgbClr val="000000"/>
                </a:solidFill>
              </a:rPr>
            </a:br>
            <a:r>
              <a:rPr lang="en-US" sz="2000" dirty="0">
                <a:solidFill>
                  <a:srgbClr val="000000"/>
                </a:solidFill>
              </a:rPr>
              <a:t>Professor da EBD - </a:t>
            </a:r>
            <a:r>
              <a:rPr lang="en-US" sz="2000" dirty="0" err="1">
                <a:solidFill>
                  <a:srgbClr val="000000"/>
                </a:solidFill>
              </a:rPr>
              <a:t>Trabalhador</a:t>
            </a:r>
            <a:r>
              <a:rPr lang="en-US" sz="2000" dirty="0">
                <a:solidFill>
                  <a:srgbClr val="000000"/>
                </a:solidFill>
              </a:rPr>
              <a:t>: </a:t>
            </a:r>
            <a:r>
              <a:rPr lang="en-US" sz="2000" dirty="0" err="1">
                <a:solidFill>
                  <a:srgbClr val="000000"/>
                </a:solidFill>
              </a:rPr>
              <a:t>Evandro</a:t>
            </a:r>
            <a:r>
              <a:rPr lang="en-US" sz="2000" dirty="0">
                <a:solidFill>
                  <a:srgbClr val="000000"/>
                </a:solidFill>
              </a:rPr>
              <a:t> Vieira de Andrade</a:t>
            </a:r>
            <a:br>
              <a:rPr lang="en-US" sz="2000" dirty="0">
                <a:solidFill>
                  <a:srgbClr val="000000"/>
                </a:solidFill>
              </a:rPr>
            </a:br>
            <a:r>
              <a:rPr lang="en-US" sz="2000" dirty="0">
                <a:solidFill>
                  <a:srgbClr val="000000"/>
                </a:solidFill>
              </a:rPr>
              <a:t> </a:t>
            </a:r>
          </a:p>
        </p:txBody>
      </p:sp>
      <p:grpSp>
        <p:nvGrpSpPr>
          <p:cNvPr id="18" name="Agrupar 17">
            <a:extLst>
              <a:ext uri="{FF2B5EF4-FFF2-40B4-BE49-F238E27FC236}">
                <a16:creationId xmlns:a16="http://schemas.microsoft.com/office/drawing/2014/main" id="{43551C0D-B6A0-4D88-ADD3-02C23A186D33}"/>
              </a:ext>
            </a:extLst>
          </p:cNvPr>
          <p:cNvGrpSpPr/>
          <p:nvPr/>
        </p:nvGrpSpPr>
        <p:grpSpPr>
          <a:xfrm>
            <a:off x="7213564" y="5029908"/>
            <a:ext cx="4559587" cy="1743075"/>
            <a:chOff x="7213564" y="5029908"/>
            <a:chExt cx="4559587" cy="1743075"/>
          </a:xfrm>
        </p:grpSpPr>
        <p:pic>
          <p:nvPicPr>
            <p:cNvPr id="19" name="Picture 2" descr="Como fazer uma descrição de vídeo de YouTube?">
              <a:extLst>
                <a:ext uri="{FF2B5EF4-FFF2-40B4-BE49-F238E27FC236}">
                  <a16:creationId xmlns:a16="http://schemas.microsoft.com/office/drawing/2014/main" id="{893EFC9A-1721-4D27-A225-43126FA0B3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3776" y="5029908"/>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20" name="CaixaDeTexto 19">
              <a:extLst>
                <a:ext uri="{FF2B5EF4-FFF2-40B4-BE49-F238E27FC236}">
                  <a16:creationId xmlns:a16="http://schemas.microsoft.com/office/drawing/2014/main" id="{ACDAAC43-E4DB-4C9C-AA0F-F33E5EF505CD}"/>
                </a:ext>
              </a:extLst>
            </p:cNvPr>
            <p:cNvSpPr txBox="1"/>
            <p:nvPr/>
          </p:nvSpPr>
          <p:spPr>
            <a:xfrm>
              <a:off x="7213564" y="5767971"/>
              <a:ext cx="194021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Slide na descrição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Do vídeo</a:t>
              </a:r>
            </a:p>
          </p:txBody>
        </p:sp>
        <p:sp>
          <p:nvSpPr>
            <p:cNvPr id="21" name="Seta: para a Direita 20">
              <a:extLst>
                <a:ext uri="{FF2B5EF4-FFF2-40B4-BE49-F238E27FC236}">
                  <a16:creationId xmlns:a16="http://schemas.microsoft.com/office/drawing/2014/main" id="{D59B27AB-2886-40AA-9D1E-696E3D597CED}"/>
                </a:ext>
              </a:extLst>
            </p:cNvPr>
            <p:cNvSpPr/>
            <p:nvPr/>
          </p:nvSpPr>
          <p:spPr>
            <a:xfrm>
              <a:off x="8733871" y="6011660"/>
              <a:ext cx="781127" cy="633402"/>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2" name="Picture 2" descr="Editora Betel - Livraria Evangélica - Edificando a Casa de Deus">
            <a:extLst>
              <a:ext uri="{FF2B5EF4-FFF2-40B4-BE49-F238E27FC236}">
                <a16:creationId xmlns:a16="http://schemas.microsoft.com/office/drawing/2014/main" id="{9F7C0866-040B-46AE-9461-AA858DD289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4925" y="85017"/>
            <a:ext cx="5728149" cy="153013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Oi, panda">
            <a:extLst>
              <a:ext uri="{FF2B5EF4-FFF2-40B4-BE49-F238E27FC236}">
                <a16:creationId xmlns:a16="http://schemas.microsoft.com/office/drawing/2014/main" id="{309EA925-D9F2-4834-AFF9-570A16887F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804" y="913997"/>
            <a:ext cx="5205384" cy="5205384"/>
          </a:xfrm>
          <a:prstGeom prst="rect">
            <a:avLst/>
          </a:prstGeom>
        </p:spPr>
      </p:pic>
    </p:spTree>
    <p:extLst>
      <p:ext uri="{BB962C8B-B14F-4D97-AF65-F5344CB8AC3E}">
        <p14:creationId xmlns:p14="http://schemas.microsoft.com/office/powerpoint/2010/main" val="63084962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2FC60D6E-00C6-4D26-B88C-CCFF5517826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802" r="-1" b="3380"/>
          <a:stretch/>
        </p:blipFill>
        <p:spPr bwMode="auto">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a:noFill/>
          <a:extLst>
            <a:ext uri="{909E8E84-426E-40DD-AFC4-6F175D3DCCD1}">
              <a14:hiddenFill xmlns:a14="http://schemas.microsoft.com/office/drawing/2010/main">
                <a:solidFill>
                  <a:srgbClr val="FFFFFF"/>
                </a:solidFill>
              </a14:hiddenFill>
            </a:ext>
          </a:extLst>
        </p:spPr>
      </p:pic>
      <p:pic>
        <p:nvPicPr>
          <p:cNvPr id="4" name="Imagem 3" descr="Sim, panda">
            <a:extLst>
              <a:ext uri="{FF2B5EF4-FFF2-40B4-BE49-F238E27FC236}">
                <a16:creationId xmlns:a16="http://schemas.microsoft.com/office/drawing/2014/main" id="{640FB86F-7803-4B78-AA33-78F549C5E6C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727" r="13858" b="1"/>
          <a:stretch/>
        </p:blipFill>
        <p:spPr>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useBgFill="1">
        <p:nvSpPr>
          <p:cNvPr id="32" name="Freeform: Shape 31">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4" name="Freeform: Shape 33">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ítulo 7">
            <a:extLst>
              <a:ext uri="{FF2B5EF4-FFF2-40B4-BE49-F238E27FC236}">
                <a16:creationId xmlns:a16="http://schemas.microsoft.com/office/drawing/2014/main" id="{9281D261-09B9-4E23-9B76-9905B8141FC7}"/>
              </a:ext>
            </a:extLst>
          </p:cNvPr>
          <p:cNvSpPr>
            <a:spLocks noGrp="1"/>
          </p:cNvSpPr>
          <p:nvPr>
            <p:ph type="ctrTitle"/>
          </p:nvPr>
        </p:nvSpPr>
        <p:spPr>
          <a:xfrm>
            <a:off x="448056" y="681038"/>
            <a:ext cx="2804504" cy="1325563"/>
          </a:xfrm>
        </p:spPr>
        <p:txBody>
          <a:bodyPr vert="horz" lIns="91440" tIns="45720" rIns="91440" bIns="45720" rtlCol="0" anchor="ctr">
            <a:normAutofit/>
          </a:bodyPr>
          <a:lstStyle/>
          <a:p>
            <a:pPr algn="l"/>
            <a:r>
              <a:rPr lang="en-US" sz="2800" kern="1200">
                <a:solidFill>
                  <a:schemeClr val="tx1"/>
                </a:solidFill>
                <a:latin typeface="+mj-lt"/>
                <a:ea typeface="+mj-ea"/>
                <a:cs typeface="+mj-cs"/>
              </a:rPr>
              <a:t>Objetivo da lição</a:t>
            </a:r>
            <a:br>
              <a:rPr lang="en-US" sz="2800" kern="1200">
                <a:solidFill>
                  <a:schemeClr val="tx1"/>
                </a:solidFill>
                <a:latin typeface="+mj-lt"/>
                <a:ea typeface="+mj-ea"/>
                <a:cs typeface="+mj-cs"/>
              </a:rPr>
            </a:br>
            <a:endParaRPr lang="en-US" sz="2800" kern="1200">
              <a:solidFill>
                <a:schemeClr val="tx1"/>
              </a:solidFill>
              <a:latin typeface="+mj-lt"/>
              <a:ea typeface="+mj-ea"/>
              <a:cs typeface="+mj-cs"/>
            </a:endParaRPr>
          </a:p>
        </p:txBody>
      </p:sp>
      <p:sp>
        <p:nvSpPr>
          <p:cNvPr id="36" name="Rectangle 35">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8" name="Rectangle 37">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ítulo 2"/>
          <p:cNvSpPr>
            <a:spLocks noGrp="1"/>
          </p:cNvSpPr>
          <p:nvPr>
            <p:ph type="subTitle" idx="1"/>
          </p:nvPr>
        </p:nvSpPr>
        <p:spPr>
          <a:xfrm>
            <a:off x="448056" y="2258171"/>
            <a:ext cx="2804504" cy="3918792"/>
          </a:xfrm>
        </p:spPr>
        <p:txBody>
          <a:bodyPr vert="horz" lIns="91440" tIns="45720" rIns="91440" bIns="45720" rtlCol="0">
            <a:normAutofit/>
          </a:bodyPr>
          <a:lstStyle/>
          <a:p>
            <a:pPr indent="-228600" algn="l">
              <a:buFont typeface="Arial" panose="020B0604020202020204" pitchFamily="34" charset="0"/>
              <a:buChar char="•"/>
            </a:pPr>
            <a:endParaRPr lang="en-US" sz="1800" dirty="0"/>
          </a:p>
          <a:p>
            <a:r>
              <a:rPr lang="pt-BR" sz="3200" dirty="0">
                <a:latin typeface="+mj-lt"/>
                <a:ea typeface="+mj-ea"/>
                <a:cs typeface="+mj-cs"/>
              </a:rPr>
              <a:t>Saber a importância dos dons Espirituais para edificação do Corpo de Cristo.</a:t>
            </a:r>
          </a:p>
          <a:p>
            <a:pPr indent="-228600" algn="l">
              <a:buFont typeface="Arial" panose="020B0604020202020204" pitchFamily="34" charset="0"/>
              <a:buChar char="•"/>
            </a:pPr>
            <a:endParaRPr lang="en-US" sz="1800" dirty="0"/>
          </a:p>
        </p:txBody>
      </p:sp>
    </p:spTree>
    <p:extLst>
      <p:ext uri="{BB962C8B-B14F-4D97-AF65-F5344CB8AC3E}">
        <p14:creationId xmlns:p14="http://schemas.microsoft.com/office/powerpoint/2010/main" val="237186981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C44C653F-FDFC-4450-9906-C852D7A0E7F0}"/>
              </a:ext>
            </a:extLst>
          </p:cNvPr>
          <p:cNvSpPr txBox="1"/>
          <p:nvPr/>
        </p:nvSpPr>
        <p:spPr>
          <a:xfrm>
            <a:off x="580260" y="1810836"/>
            <a:ext cx="4641445" cy="280076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pt-BR" sz="4800" b="1" dirty="0"/>
              <a:t>Versículo-chave</a:t>
            </a:r>
          </a:p>
          <a:p>
            <a:r>
              <a:rPr lang="pt-BR" sz="3200" dirty="0"/>
              <a:t>Versículo-chave</a:t>
            </a:r>
          </a:p>
          <a:p>
            <a:r>
              <a:rPr lang="pt-BR" sz="3200" dirty="0">
                <a:latin typeface="+mj-lt"/>
                <a:ea typeface="+mj-ea"/>
                <a:cs typeface="+mj-cs"/>
              </a:rPr>
              <a:t>“Portanto, procurai com zelo os melhores dons”, 1Co 12.31</a:t>
            </a:r>
          </a:p>
        </p:txBody>
      </p:sp>
      <p:pic>
        <p:nvPicPr>
          <p:cNvPr id="14" name="Imagem 13" descr="Oi, panda">
            <a:extLst>
              <a:ext uri="{FF2B5EF4-FFF2-40B4-BE49-F238E27FC236}">
                <a16:creationId xmlns:a16="http://schemas.microsoft.com/office/drawing/2014/main" id="{46992A5E-49A1-4CD9-A0CF-7B76A1FD66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1705" y="176465"/>
            <a:ext cx="6858000" cy="6858000"/>
          </a:xfrm>
          <a:prstGeom prst="rect">
            <a:avLst/>
          </a:prstGeom>
        </p:spPr>
      </p:pic>
    </p:spTree>
    <p:extLst>
      <p:ext uri="{BB962C8B-B14F-4D97-AF65-F5344CB8AC3E}">
        <p14:creationId xmlns:p14="http://schemas.microsoft.com/office/powerpoint/2010/main" val="311049348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965430" y="629268"/>
            <a:ext cx="6586491" cy="1286160"/>
          </a:xfrm>
        </p:spPr>
        <p:txBody>
          <a:bodyPr anchor="b">
            <a:normAutofit/>
          </a:bodyPr>
          <a:lstStyle/>
          <a:p>
            <a:r>
              <a:rPr lang="pt-BR"/>
              <a:t>Atividade</a:t>
            </a:r>
            <a:endParaRPr lang="pt-BR" dirty="0"/>
          </a:p>
        </p:txBody>
      </p:sp>
      <p:sp>
        <p:nvSpPr>
          <p:cNvPr id="3" name="Espaço Reservado para Conteúdo 2"/>
          <p:cNvSpPr>
            <a:spLocks noGrp="1"/>
          </p:cNvSpPr>
          <p:nvPr>
            <p:ph idx="1"/>
          </p:nvPr>
        </p:nvSpPr>
        <p:spPr>
          <a:xfrm>
            <a:off x="4965431" y="2438400"/>
            <a:ext cx="6586489" cy="3785419"/>
          </a:xfrm>
        </p:spPr>
        <p:txBody>
          <a:bodyPr>
            <a:normAutofit/>
          </a:bodyPr>
          <a:lstStyle/>
          <a:p>
            <a:r>
              <a:rPr lang="pt-BR" sz="2000" b="1" i="0">
                <a:effectLst/>
                <a:latin typeface="Trebuchet MS" panose="020B0603020202020204" pitchFamily="34" charset="0"/>
              </a:rPr>
              <a:t>Providencie algumas ferramentas, como: chave de fenda, martelo, alicate e chave de boca. Se você tiver dificuldades em conseguir as ferramentas, use ilustrações. Pergunte aos alunos para que serve cada um adas ferramentas em uma obra. Explique, então, que os dons do Espírito Santo são ferramentas espirituais para edificação e crescimento da igreja. Destaque que o próprio Deus é quem capacita o cristão no uso dos dons; sendo a oração e a leitura da Palavra essenciais para o correto  exercício dos dons espirituais</a:t>
            </a:r>
            <a:endParaRPr lang="pt-BR" sz="2000" b="0" i="0">
              <a:effectLst/>
              <a:latin typeface="Trebuchet MS" panose="020B0603020202020204" pitchFamily="34" charset="0"/>
            </a:endParaRPr>
          </a:p>
        </p:txBody>
      </p:sp>
      <p:pic>
        <p:nvPicPr>
          <p:cNvPr id="4" name="Imagem 3">
            <a:extLst>
              <a:ext uri="{FF2B5EF4-FFF2-40B4-BE49-F238E27FC236}">
                <a16:creationId xmlns:a16="http://schemas.microsoft.com/office/drawing/2014/main" id="{78585017-C84A-41C2-B8CE-C02AB4A3E08F}"/>
              </a:ext>
            </a:extLst>
          </p:cNvPr>
          <p:cNvPicPr>
            <a:picLocks noChangeAspect="1"/>
          </p:cNvPicPr>
          <p:nvPr/>
        </p:nvPicPr>
        <p:blipFill rotWithShape="1">
          <a:blip r:embed="rId2"/>
          <a:srcRect l="14617" r="17790"/>
          <a:stretch/>
        </p:blipFill>
        <p:spPr>
          <a:xfrm>
            <a:off x="20" y="10"/>
            <a:ext cx="4635571" cy="6857990"/>
          </a:xfrm>
          <a:prstGeom prst="rect">
            <a:avLst/>
          </a:prstGeom>
          <a:effectLst/>
        </p:spPr>
      </p:pic>
      <p:cxnSp>
        <p:nvCxnSpPr>
          <p:cNvPr id="15" name="Straight Connector 1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BB4E3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316091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572493" y="238539"/>
            <a:ext cx="11018520" cy="1434415"/>
          </a:xfrm>
        </p:spPr>
        <p:txBody>
          <a:bodyPr anchor="b">
            <a:normAutofit/>
          </a:bodyPr>
          <a:lstStyle/>
          <a:p>
            <a:r>
              <a:rPr lang="pt-BR" sz="5400"/>
              <a:t>Introdução</a:t>
            </a:r>
          </a:p>
        </p:txBody>
      </p:sp>
      <p:sp>
        <p:nvSpPr>
          <p:cNvPr id="2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p:cNvSpPr>
            <a:spLocks noGrp="1"/>
          </p:cNvSpPr>
          <p:nvPr>
            <p:ph idx="1"/>
          </p:nvPr>
        </p:nvSpPr>
        <p:spPr>
          <a:xfrm>
            <a:off x="572493" y="2071316"/>
            <a:ext cx="6713552" cy="4119172"/>
          </a:xfrm>
        </p:spPr>
        <p:txBody>
          <a:bodyPr anchor="t">
            <a:normAutofit fontScale="92500" lnSpcReduction="10000"/>
          </a:bodyPr>
          <a:lstStyle/>
          <a:p>
            <a:pPr algn="just"/>
            <a:r>
              <a:rPr lang="pt-BR" sz="1600" dirty="0"/>
              <a:t>Obs. Hoje os dons tem sido por muitos para adquirir popularidade, visibilidade e status, o que atrai mais a atenção dos homens que a atenção de Deus. O Apóstolo Paulo, entretanto, ensina aos coríntios que os dons são para edificação da igreja, e não para o engrandecimento pessoal.</a:t>
            </a:r>
          </a:p>
          <a:p>
            <a:pPr algn="just"/>
            <a:r>
              <a:rPr lang="pt-BR" sz="1600" dirty="0"/>
              <a:t>• Edificar a Igreja (1Co 12.12-27; 1Co 14. 4, 5, 12); • Edificar o crente (Ef 4.11-12); • Capacitar o crente a testemunhar de Cristo (At 6. 8-10; 1Co 2. 4,5); • Capacitar o crente para ganhar almas para Cristo (At 8.5-8; 9.32-42); • A glorificação do Senhor Jesus (</a:t>
            </a:r>
            <a:r>
              <a:rPr lang="pt-BR" sz="1600" dirty="0" err="1"/>
              <a:t>Jo</a:t>
            </a:r>
            <a:r>
              <a:rPr lang="pt-BR" sz="1600" dirty="0"/>
              <a:t> 16.14); • A confirmação da Palavra de Deus (Mc 16.17-20; </a:t>
            </a:r>
            <a:r>
              <a:rPr lang="pt-BR" sz="1600" dirty="0" err="1"/>
              <a:t>Hb</a:t>
            </a:r>
            <a:r>
              <a:rPr lang="pt-BR" sz="1600" dirty="0"/>
              <a:t> 2.3-4); • Utilidade no serviço cristão (1Co 12.7; Ef. 4.12; 1Pd 4.10).</a:t>
            </a:r>
          </a:p>
          <a:p>
            <a:pPr algn="just"/>
            <a:r>
              <a:rPr lang="pt-BR" sz="1600" dirty="0"/>
              <a:t>Há quem pense que os dos espirituais não estão mais a disposição da igreja. As operações do Espírito Santo e os seus dons ficaram restritos aos apóstolos e a igreja primitiva.</a:t>
            </a:r>
          </a:p>
          <a:p>
            <a:pPr algn="just"/>
            <a:r>
              <a:rPr lang="pt-BR" sz="1600" dirty="0"/>
              <a:t>Podemos , porém, dizer que isso é um erro. Jesus não mudos, Ele é o mesmo ontem, hoje e eternamente (</a:t>
            </a:r>
            <a:r>
              <a:rPr lang="pt-BR" sz="1600" dirty="0" err="1"/>
              <a:t>Hb</a:t>
            </a:r>
            <a:r>
              <a:rPr lang="pt-BR" sz="1600" dirty="0"/>
              <a:t> 13.8).O mesmo Espírito que atuou na igreja primitiva está viva e atuante em nosso dias.</a:t>
            </a:r>
          </a:p>
          <a:p>
            <a:pPr algn="just"/>
            <a:r>
              <a:rPr lang="pt-BR" sz="1600" dirty="0"/>
              <a:t>Sendo assim, buscar e usar os dons do Espírito Santo corretamente para edificação da igreja, faz com que o nome de Deus seja honrado e glorificado na Terra.</a:t>
            </a:r>
          </a:p>
        </p:txBody>
      </p:sp>
      <p:pic>
        <p:nvPicPr>
          <p:cNvPr id="7" name="Picture 2" descr="Nenhuma descrição de foto disponível.">
            <a:extLst>
              <a:ext uri="{FF2B5EF4-FFF2-40B4-BE49-F238E27FC236}">
                <a16:creationId xmlns:a16="http://schemas.microsoft.com/office/drawing/2014/main" id="{D41FCEAF-9A0C-4113-9D35-032FC1A9F3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5714" y="3024600"/>
            <a:ext cx="2783569" cy="2454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966894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838200" y="365125"/>
            <a:ext cx="10515600" cy="1325563"/>
          </a:xfrm>
        </p:spPr>
        <p:txBody>
          <a:bodyPr>
            <a:normAutofit/>
          </a:bodyPr>
          <a:lstStyle/>
          <a:p>
            <a:r>
              <a:rPr lang="pt-BR" sz="4200"/>
              <a:t>1. Os dons e o fruto</a:t>
            </a:r>
            <a:br>
              <a:rPr lang="pt-BR" sz="4200"/>
            </a:br>
            <a:endParaRPr lang="pt-BR" sz="42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p:cNvSpPr>
            <a:spLocks noGrp="1"/>
          </p:cNvSpPr>
          <p:nvPr>
            <p:ph sz="quarter" idx="13"/>
          </p:nvPr>
        </p:nvSpPr>
        <p:spPr>
          <a:xfrm>
            <a:off x="838200" y="1929384"/>
            <a:ext cx="10515600" cy="4251960"/>
          </a:xfrm>
        </p:spPr>
        <p:txBody>
          <a:bodyPr>
            <a:normAutofit/>
          </a:bodyPr>
          <a:lstStyle/>
          <a:p>
            <a:r>
              <a:rPr lang="pt-BR" sz="1500"/>
              <a:t>Apesar de possuírem a mesma fonte, existe algumas diferenças entre os dons </a:t>
            </a:r>
          </a:p>
          <a:p>
            <a:r>
              <a:rPr lang="pt-BR" sz="1500"/>
              <a:t>Espirituais  e o fruto do Espírito Santo.</a:t>
            </a:r>
          </a:p>
          <a:p>
            <a:r>
              <a:rPr lang="pt-BR" sz="1500"/>
              <a:t>Os dons são concedidos pelo Espírito Santo, distribuídos segundo a riqueza da sua graça, enquanto o fruto reflete naturalmente o caráter do crente, como o fruto que a árvore produz. Por isso há diversidade na distribuição dos dons e ministérios, mas não há distribuição diferente do fruto do Espírito.</a:t>
            </a:r>
          </a:p>
          <a:p>
            <a:r>
              <a:rPr lang="pt-BR" sz="1500"/>
              <a:t>Isso explica porque uns são escolhidos como profetas; outros como apóstolos; outros como evangelistas, ou ainda os que são escolhidos como pastores e mestres (Ef 4.11). Mas o fruto do espírito é único  e concedido  todos igualmente: amor, gozo, paz, longanimidade, benignidade, bondade, fé, mansidão e temperança (Gl 5.22).</a:t>
            </a:r>
          </a:p>
          <a:p>
            <a:r>
              <a:rPr lang="pt-BR" sz="1500"/>
              <a:t>Cabe lembrar que os dons espirituais não são demonstração de espiritualidade.  Na igreja de Corinto, “Nenhum dons faltava” 1Co 1.7, entretanto, o apóstolo Paulo repreendeu aqueles irmão por serem carnais, infantis, imorais, e cheios de divisão. Apesar de serem importante para edificação da igreja e para o crescimento do Reino de Deus, os dons espirituais não garantem a salvação, porque o que garante a salvação é o NOVO NASCIMENTO: “Aquele que não nascer de novo não pode ver o Reino de Deus”, Jo 3.3 </a:t>
            </a:r>
          </a:p>
          <a:p>
            <a:r>
              <a:rPr lang="pt-BR" sz="1500"/>
              <a:t>Mas o que é nascer de novo? Nascer de novo significa ter uma mudança de vida tão radical que é como se você voltasse a nascer, apagando sua vida antiga. Jesus disse que somente quem nasce de novo pode entrar no Céu. O novo nascimento acontece quando você crê em Jesus como seu salvador. </a:t>
            </a:r>
          </a:p>
        </p:txBody>
      </p:sp>
    </p:spTree>
    <p:extLst>
      <p:ext uri="{BB962C8B-B14F-4D97-AF65-F5344CB8AC3E}">
        <p14:creationId xmlns:p14="http://schemas.microsoft.com/office/powerpoint/2010/main" val="1769200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841248" y="548640"/>
            <a:ext cx="3600860" cy="5431536"/>
          </a:xfrm>
        </p:spPr>
        <p:txBody>
          <a:bodyPr>
            <a:normAutofit/>
          </a:bodyPr>
          <a:lstStyle/>
          <a:p>
            <a:r>
              <a:rPr lang="pt-BR" sz="5400"/>
              <a:t>2. “O dom” e “os Dons” do Espírito Santo</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p:cNvSpPr>
            <a:spLocks noGrp="1"/>
          </p:cNvSpPr>
          <p:nvPr>
            <p:ph sz="quarter" idx="13"/>
          </p:nvPr>
        </p:nvSpPr>
        <p:spPr>
          <a:xfrm>
            <a:off x="5126418" y="552091"/>
            <a:ext cx="6224335" cy="5431536"/>
          </a:xfrm>
        </p:spPr>
        <p:txBody>
          <a:bodyPr anchor="ctr">
            <a:normAutofit/>
          </a:bodyPr>
          <a:lstStyle/>
          <a:p>
            <a:r>
              <a:rPr lang="pt-BR" sz="1700"/>
              <a:t>Existe uma diferença entre o “dom do Espírito Santo” e “os dons do Espírito Santo”. O primeiro está no singular e se refere a operação do Espírito no coração de quem aceita Jesus como Salvador. O Apostolo Pedro afirmou aos pecadores no dia do Pentecostes: “ Arrependei-vos,  e cada um de vós seja batizado em nome de Jesus Cristo(...) e recebereis o dom do Espírito Santo” At 2.38.</a:t>
            </a:r>
          </a:p>
          <a:p>
            <a:r>
              <a:rPr lang="pt-BR" sz="1700"/>
              <a:t>Quando você entrega sua vida a Cristo você se torna, pela graça de Deus, a morada do Espírito Santo, ou seja, um templo onde a presença de Deus habita permanentemente (1Co 6.19). Isso é o “o dom” do Espírito Santo.</a:t>
            </a:r>
          </a:p>
          <a:p>
            <a:r>
              <a:rPr lang="pt-BR" sz="1700"/>
              <a:t>Por sua vez, os “dons” do Espírito Santo, no plural, referem se a capacitações conferida aos crentes pelo Espírito, habilitando-os para o serviço cristão e a edificação da igreja. </a:t>
            </a:r>
          </a:p>
          <a:p>
            <a:r>
              <a:rPr lang="pt-BR" sz="1700"/>
              <a:t>Enquanto o dom  é recebido instantaneamente, no momento da conversão, os dons dependem da soberania do Espírito Santo, que os distribui, no seio da igreja, de acordo com sua vontade.</a:t>
            </a:r>
          </a:p>
          <a:p>
            <a:r>
              <a:rPr lang="pt-BR" sz="1700"/>
              <a:t>Os dons se dividem em três tipos: dons de sabedoria, dons de poder e dons inspirativos. </a:t>
            </a:r>
          </a:p>
        </p:txBody>
      </p:sp>
    </p:spTree>
    <p:extLst>
      <p:ext uri="{BB962C8B-B14F-4D97-AF65-F5344CB8AC3E}">
        <p14:creationId xmlns:p14="http://schemas.microsoft.com/office/powerpoint/2010/main" val="2223335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p:cNvSpPr>
            <a:spLocks noGrp="1"/>
          </p:cNvSpPr>
          <p:nvPr>
            <p:ph type="title"/>
          </p:nvPr>
        </p:nvSpPr>
        <p:spPr>
          <a:xfrm>
            <a:off x="1047280" y="759805"/>
            <a:ext cx="10306520" cy="1325563"/>
          </a:xfrm>
        </p:spPr>
        <p:txBody>
          <a:bodyPr>
            <a:normAutofit/>
          </a:bodyPr>
          <a:lstStyle/>
          <a:p>
            <a:r>
              <a:rPr lang="pt-BR" sz="4000">
                <a:solidFill>
                  <a:srgbClr val="FFFFFF"/>
                </a:solidFill>
              </a:rPr>
              <a:t>3. Os dons do Espírito Santo</a:t>
            </a:r>
          </a:p>
        </p:txBody>
      </p:sp>
      <p:pic>
        <p:nvPicPr>
          <p:cNvPr id="4" name="Imagem 3"/>
          <p:cNvPicPr>
            <a:picLocks noChangeAspect="1"/>
          </p:cNvPicPr>
          <p:nvPr/>
        </p:nvPicPr>
        <p:blipFill>
          <a:blip r:embed="rId2"/>
          <a:stretch>
            <a:fillRect/>
          </a:stretch>
        </p:blipFill>
        <p:spPr>
          <a:xfrm>
            <a:off x="1424902" y="3122554"/>
            <a:ext cx="3209779" cy="2303016"/>
          </a:xfrm>
          <a:prstGeom prst="rect">
            <a:avLst/>
          </a:prstGeom>
        </p:spPr>
      </p:pic>
      <p:sp>
        <p:nvSpPr>
          <p:cNvPr id="3" name="Espaço Reservado para Conteúdo 2"/>
          <p:cNvSpPr>
            <a:spLocks noGrp="1"/>
          </p:cNvSpPr>
          <p:nvPr>
            <p:ph sz="quarter" idx="13"/>
          </p:nvPr>
        </p:nvSpPr>
        <p:spPr>
          <a:xfrm>
            <a:off x="4940261" y="2494450"/>
            <a:ext cx="6934907" cy="4255266"/>
          </a:xfrm>
        </p:spPr>
        <p:txBody>
          <a:bodyPr>
            <a:normAutofit fontScale="92500"/>
          </a:bodyPr>
          <a:lstStyle/>
          <a:p>
            <a:r>
              <a:rPr lang="pt-BR" sz="1400" dirty="0"/>
              <a:t>Deus dá habilidade ao homem para executar o trabalho cristão, o que testifica a presença do Espírito Santo na igreja. Porem, independente de qual seja o seu dom,  SAIBA QUE É PRECISO MANIFESTÁ-LO COM DECENCIA E ORDEM. 1Co 14.26-40</a:t>
            </a:r>
          </a:p>
          <a:p>
            <a:r>
              <a:rPr lang="pt-BR" sz="1400" dirty="0"/>
              <a:t>Os dons da sabedoria possibilitam o “saber” sobrenatural: </a:t>
            </a:r>
            <a:r>
              <a:rPr lang="pt-BR" sz="1400" b="1" dirty="0"/>
              <a:t>A palavra de sabedoria</a:t>
            </a:r>
            <a:r>
              <a:rPr lang="pt-BR" sz="1400" dirty="0"/>
              <a:t>, que é a capacidade de expressar conselhos e palavras sábias diante de alguma situação específicas. At 6.10 b) A </a:t>
            </a:r>
            <a:r>
              <a:rPr lang="pt-BR" sz="1400" b="1" dirty="0"/>
              <a:t>palavra de conhecimento</a:t>
            </a:r>
            <a:r>
              <a:rPr lang="pt-BR" sz="1400" dirty="0"/>
              <a:t> que é a exposição natural do conhecimento a cerca de pessoas ou circunstâncias 1Co 1.24,25. c) O </a:t>
            </a:r>
            <a:r>
              <a:rPr lang="pt-BR" sz="1400" b="1" dirty="0"/>
              <a:t>discernimento de espíritos</a:t>
            </a:r>
            <a:r>
              <a:rPr lang="pt-BR" sz="1400" dirty="0"/>
              <a:t> que é a capacidade de discernir que está atuando: Deus, o homem ou espíritos malignos At 8,23; 16.16-28</a:t>
            </a:r>
          </a:p>
          <a:p>
            <a:r>
              <a:rPr lang="pt-BR" sz="1400" dirty="0"/>
              <a:t>Os </a:t>
            </a:r>
            <a:r>
              <a:rPr lang="pt-BR" sz="1400" b="1" dirty="0"/>
              <a:t>dons de poder </a:t>
            </a:r>
            <a:r>
              <a:rPr lang="pt-BR" sz="1400" dirty="0"/>
              <a:t>são aqueles que conferem poder para o agir e o realizar obras sobrenaturais. São eles: a) A </a:t>
            </a:r>
            <a:r>
              <a:rPr lang="pt-BR" sz="1400" b="1" dirty="0"/>
              <a:t>fé sobrenatural</a:t>
            </a:r>
            <a:r>
              <a:rPr lang="pt-BR" sz="1400" dirty="0"/>
              <a:t>, concedida para a realização de coisas extraordinárias (</a:t>
            </a:r>
            <a:r>
              <a:rPr lang="pt-BR" sz="1400" dirty="0" err="1"/>
              <a:t>Mt</a:t>
            </a:r>
            <a:r>
              <a:rPr lang="pt-BR" sz="1400" dirty="0"/>
              <a:t> 17.20). b) Os </a:t>
            </a:r>
            <a:r>
              <a:rPr lang="pt-BR" sz="1400" b="1" dirty="0"/>
              <a:t>dons de curar</a:t>
            </a:r>
            <a:r>
              <a:rPr lang="pt-BR" sz="1400" dirty="0"/>
              <a:t>, que se referem a uma variedade de curas. c) A </a:t>
            </a:r>
            <a:r>
              <a:rPr lang="pt-BR" sz="1400" b="1" dirty="0"/>
              <a:t>operação de milagres</a:t>
            </a:r>
            <a:r>
              <a:rPr lang="pt-BR" sz="1400" dirty="0"/>
              <a:t>, que literalmente são "obras de poder", uma vez que se trata de atos sobrenaturais que interferem nas leis da natureza (At 9.11,12). </a:t>
            </a:r>
          </a:p>
          <a:p>
            <a:r>
              <a:rPr lang="pt-BR" sz="1400" dirty="0"/>
              <a:t>Temos ainda os </a:t>
            </a:r>
            <a:r>
              <a:rPr lang="pt-BR" sz="1400" b="1" dirty="0"/>
              <a:t>dons inspirativos</a:t>
            </a:r>
            <a:r>
              <a:rPr lang="pt-BR" sz="1400" dirty="0"/>
              <a:t>, que concedem poder para o "falar" sobrenatural. São eles: a) A </a:t>
            </a:r>
            <a:r>
              <a:rPr lang="pt-BR" sz="1400" b="1" dirty="0"/>
              <a:t>profecia</a:t>
            </a:r>
            <a:r>
              <a:rPr lang="pt-BR" sz="1400" dirty="0"/>
              <a:t>, que capacita o cristão a transmitir uma mensagem divina sob a inspiração do Espírito Santo (At 14.24,25). b) As </a:t>
            </a:r>
            <a:r>
              <a:rPr lang="pt-BR" sz="1400" b="1" dirty="0"/>
              <a:t>línguas</a:t>
            </a:r>
            <a:r>
              <a:rPr lang="pt-BR" sz="1400" dirty="0"/>
              <a:t>, ou a variedade de línguas, que capacita o crente de falar naturalmente em outra língua que ele nunca aprendeu, a qual não pode ser entendida nem pelos ouvintes nem pelo possuidor do dom, porque é uma língua que em mistério fala com Deus. 1Co 14.2,5 c) A </a:t>
            </a:r>
            <a:r>
              <a:rPr lang="pt-BR" sz="1400" b="1" dirty="0"/>
              <a:t> interpretação de línguas </a:t>
            </a:r>
            <a:r>
              <a:rPr lang="pt-BR" sz="1400" dirty="0"/>
              <a:t>, que faz a mensagem compreensível aos ouvintes quando o dom de língua é acompanhado de uma mensagem profética . Quando isso acontece a interpretação assume o valor da profecia 1Co 14.15 </a:t>
            </a:r>
          </a:p>
          <a:p>
            <a:endParaRPr lang="pt-BR" sz="1000" dirty="0"/>
          </a:p>
          <a:p>
            <a:endParaRPr lang="pt-BR" sz="1000" dirty="0"/>
          </a:p>
          <a:p>
            <a:endParaRPr lang="pt-BR" sz="1000" dirty="0"/>
          </a:p>
          <a:p>
            <a:endParaRPr lang="pt-BR" sz="1000" dirty="0"/>
          </a:p>
        </p:txBody>
      </p:sp>
    </p:spTree>
    <p:extLst>
      <p:ext uri="{BB962C8B-B14F-4D97-AF65-F5344CB8AC3E}">
        <p14:creationId xmlns:p14="http://schemas.microsoft.com/office/powerpoint/2010/main" val="44693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841248" y="548640"/>
            <a:ext cx="3600860" cy="5431536"/>
          </a:xfrm>
        </p:spPr>
        <p:txBody>
          <a:bodyPr>
            <a:normAutofit/>
          </a:bodyPr>
          <a:lstStyle/>
          <a:p>
            <a:r>
              <a:rPr lang="pt-BR" sz="5400"/>
              <a:t>Conclusão	</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p:cNvSpPr>
            <a:spLocks noGrp="1"/>
          </p:cNvSpPr>
          <p:nvPr>
            <p:ph sz="quarter" idx="13"/>
          </p:nvPr>
        </p:nvSpPr>
        <p:spPr>
          <a:xfrm>
            <a:off x="5126418" y="552091"/>
            <a:ext cx="6224335" cy="5431536"/>
          </a:xfrm>
        </p:spPr>
        <p:txBody>
          <a:bodyPr anchor="ctr">
            <a:normAutofit/>
          </a:bodyPr>
          <a:lstStyle/>
          <a:p>
            <a:endParaRPr lang="pt-BR" sz="2200"/>
          </a:p>
          <a:p>
            <a:endParaRPr lang="pt-BR" sz="2200"/>
          </a:p>
          <a:p>
            <a:r>
              <a:rPr lang="pt-BR" sz="2200"/>
              <a:t>Os dons espirituais são presentes de Deus. Aos que os desejam , basta busca-los (1Co 12.31), mas sem esquecer de que é o Espírito quem os distribui. Dessa maneira, não existe um dom maior ou melhor que o outro, pois todos são importantes para edificar o corpo de Cristo.</a:t>
            </a:r>
          </a:p>
        </p:txBody>
      </p:sp>
      <p:pic>
        <p:nvPicPr>
          <p:cNvPr id="5" name="Imagem 4" descr="Panda feliz">
            <a:extLst>
              <a:ext uri="{FF2B5EF4-FFF2-40B4-BE49-F238E27FC236}">
                <a16:creationId xmlns:a16="http://schemas.microsoft.com/office/drawing/2014/main" id="{A4C66916-4929-45A8-BBC0-9C4C4E709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224" y="3013028"/>
            <a:ext cx="4283884" cy="4283884"/>
          </a:xfrm>
          <a:prstGeom prst="rect">
            <a:avLst/>
          </a:prstGeom>
        </p:spPr>
      </p:pic>
    </p:spTree>
    <p:extLst>
      <p:ext uri="{BB962C8B-B14F-4D97-AF65-F5344CB8AC3E}">
        <p14:creationId xmlns:p14="http://schemas.microsoft.com/office/powerpoint/2010/main" val="2114410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Espaço Reservado para Conteúdo 4" descr="Uma imagem contendo pessoa, mulher, segurando, frente&#10;&#10;Descrição gerada automaticamente">
            <a:extLst>
              <a:ext uri="{FF2B5EF4-FFF2-40B4-BE49-F238E27FC236}">
                <a16:creationId xmlns:a16="http://schemas.microsoft.com/office/drawing/2014/main" id="{7195910B-10B0-46EC-87BF-E2C1FDFDA4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27297" y="409587"/>
            <a:ext cx="6718913" cy="5039185"/>
          </a:xfrm>
          <a:prstGeom prst="rect">
            <a:avLst/>
          </a:prstGeom>
          <a:ln>
            <a:noFill/>
          </a:ln>
          <a:effectLst>
            <a:outerShdw blurRad="292100" dist="139700" dir="2700000" algn="tl" rotWithShape="0">
              <a:srgbClr val="333333">
                <a:alpha val="65000"/>
              </a:srgbClr>
            </a:outerShdw>
          </a:effectLst>
        </p:spPr>
      </p:pic>
      <p:pic>
        <p:nvPicPr>
          <p:cNvPr id="7" name="Imagem 6" descr="Homem de terno azul&#10;&#10;Descrição gerada automaticamente">
            <a:extLst>
              <a:ext uri="{FF2B5EF4-FFF2-40B4-BE49-F238E27FC236}">
                <a16:creationId xmlns:a16="http://schemas.microsoft.com/office/drawing/2014/main" id="{C91BA2FA-4866-433D-9E8E-76E7E8AC0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0214" cy="6858000"/>
          </a:xfrm>
          <a:prstGeom prst="rect">
            <a:avLst/>
          </a:prstGeom>
        </p:spPr>
      </p:pic>
      <p:sp>
        <p:nvSpPr>
          <p:cNvPr id="8" name="CaixaDeTexto 7">
            <a:extLst>
              <a:ext uri="{FF2B5EF4-FFF2-40B4-BE49-F238E27FC236}">
                <a16:creationId xmlns:a16="http://schemas.microsoft.com/office/drawing/2014/main" id="{506C6A0B-6E45-488A-A1C5-5659EA8E23DE}"/>
              </a:ext>
            </a:extLst>
          </p:cNvPr>
          <p:cNvSpPr txBox="1"/>
          <p:nvPr/>
        </p:nvSpPr>
        <p:spPr>
          <a:xfrm>
            <a:off x="5362414" y="5858359"/>
            <a:ext cx="2479728" cy="369332"/>
          </a:xfrm>
          <a:prstGeom prst="rect">
            <a:avLst/>
          </a:prstGeom>
          <a:noFill/>
        </p:spPr>
        <p:txBody>
          <a:bodyPr wrap="square" rtlCol="0">
            <a:spAutoFit/>
          </a:bodyPr>
          <a:lstStyle/>
          <a:p>
            <a:r>
              <a:rPr lang="pt-BR"/>
              <a:t>Pr. Júlio César Medeiros</a:t>
            </a:r>
            <a:endParaRPr lang="pt-BR" dirty="0"/>
          </a:p>
        </p:txBody>
      </p:sp>
      <p:pic>
        <p:nvPicPr>
          <p:cNvPr id="10" name="Gráfico 9" descr="Bolas de Harvey 100% com preenchimento sólido">
            <a:extLst>
              <a:ext uri="{FF2B5EF4-FFF2-40B4-BE49-F238E27FC236}">
                <a16:creationId xmlns:a16="http://schemas.microsoft.com/office/drawing/2014/main" id="{97E0EC46-731B-47A5-A9E3-A3868A3A8F4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089717" y="5670046"/>
            <a:ext cx="914400" cy="914400"/>
          </a:xfrm>
          <a:prstGeom prst="rect">
            <a:avLst/>
          </a:prstGeom>
        </p:spPr>
      </p:pic>
      <p:pic>
        <p:nvPicPr>
          <p:cNvPr id="18" name="Gráfico 17" descr="Bolas de Harvey 100% com preenchimento sólido">
            <a:extLst>
              <a:ext uri="{FF2B5EF4-FFF2-40B4-BE49-F238E27FC236}">
                <a16:creationId xmlns:a16="http://schemas.microsoft.com/office/drawing/2014/main" id="{B816CE7D-B5E6-4048-BDFC-8A8C1ECBB6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14742" y="5670046"/>
            <a:ext cx="914400" cy="914400"/>
          </a:xfrm>
          <a:prstGeom prst="rect">
            <a:avLst/>
          </a:prstGeom>
        </p:spPr>
      </p:pic>
      <p:pic>
        <p:nvPicPr>
          <p:cNvPr id="20" name="Gráfico 19" descr="Bolas de Harvey 100% com preenchimento sólido">
            <a:extLst>
              <a:ext uri="{FF2B5EF4-FFF2-40B4-BE49-F238E27FC236}">
                <a16:creationId xmlns:a16="http://schemas.microsoft.com/office/drawing/2014/main" id="{5DB010EE-43C8-4970-841A-5A5A30E536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80630" y="5670046"/>
            <a:ext cx="914400" cy="914400"/>
          </a:xfrm>
          <a:prstGeom prst="rect">
            <a:avLst/>
          </a:prstGeom>
        </p:spPr>
      </p:pic>
    </p:spTree>
    <p:extLst>
      <p:ext uri="{BB962C8B-B14F-4D97-AF65-F5344CB8AC3E}">
        <p14:creationId xmlns:p14="http://schemas.microsoft.com/office/powerpoint/2010/main" val="299015863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Inscrever Se GIFs - Get the best GIF on GIPHY">
            <a:extLst>
              <a:ext uri="{FF2B5EF4-FFF2-40B4-BE49-F238E27FC236}">
                <a16:creationId xmlns:a16="http://schemas.microsoft.com/office/drawing/2014/main" id="{E04064F2-A5F6-440B-B641-A2A133F5743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797502" y="1072280"/>
            <a:ext cx="33909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 name="Espaço Reservado para Conteúdo 4" descr="Interface gráfica do usuário, Aplicativo, Teams&#10;&#10;Descrição gerada automaticamente">
            <a:extLst>
              <a:ext uri="{FF2B5EF4-FFF2-40B4-BE49-F238E27FC236}">
                <a16:creationId xmlns:a16="http://schemas.microsoft.com/office/drawing/2014/main" id="{A9F5EA7E-3ABD-4172-921F-317104F28D0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05342" y="0"/>
            <a:ext cx="4823815" cy="6736398"/>
          </a:xfrm>
        </p:spPr>
      </p:pic>
      <p:pic>
        <p:nvPicPr>
          <p:cNvPr id="6" name="Imagem 5" descr="Forma&#10;&#10;Descrição gerada automaticamente com confiança baixa">
            <a:extLst>
              <a:ext uri="{FF2B5EF4-FFF2-40B4-BE49-F238E27FC236}">
                <a16:creationId xmlns:a16="http://schemas.microsoft.com/office/drawing/2014/main" id="{AE253FD1-C0CE-4E0E-88FD-AA090F4A86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564" y="2977280"/>
            <a:ext cx="3742258" cy="3673467"/>
          </a:xfrm>
          <a:prstGeom prst="rect">
            <a:avLst/>
          </a:prstGeom>
        </p:spPr>
      </p:pic>
      <p:sp>
        <p:nvSpPr>
          <p:cNvPr id="8" name="CaixaDeTexto 7">
            <a:extLst>
              <a:ext uri="{FF2B5EF4-FFF2-40B4-BE49-F238E27FC236}">
                <a16:creationId xmlns:a16="http://schemas.microsoft.com/office/drawing/2014/main" id="{3CEF2C47-6523-415F-BBD3-862C64C97ADE}"/>
              </a:ext>
            </a:extLst>
          </p:cNvPr>
          <p:cNvSpPr txBox="1"/>
          <p:nvPr/>
        </p:nvSpPr>
        <p:spPr>
          <a:xfrm>
            <a:off x="49975" y="219107"/>
            <a:ext cx="41148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200" dirty="0"/>
              <a:t>COMO AJUDAR?</a:t>
            </a:r>
          </a:p>
        </p:txBody>
      </p:sp>
      <p:pic>
        <p:nvPicPr>
          <p:cNvPr id="9" name="Imagem 8" descr="Desenho de rosto de pessoa&#10;&#10;Descrição gerada automaticamente com confiança baixa">
            <a:extLst>
              <a:ext uri="{FF2B5EF4-FFF2-40B4-BE49-F238E27FC236}">
                <a16:creationId xmlns:a16="http://schemas.microsoft.com/office/drawing/2014/main" id="{E33C4E3B-B16A-4F99-91E6-A345115CBD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91125" y="121602"/>
            <a:ext cx="1809750" cy="1143000"/>
          </a:xfrm>
          <a:prstGeom prst="rect">
            <a:avLst/>
          </a:prstGeom>
        </p:spPr>
      </p:pic>
    </p:spTree>
    <p:extLst>
      <p:ext uri="{BB962C8B-B14F-4D97-AF65-F5344CB8AC3E}">
        <p14:creationId xmlns:p14="http://schemas.microsoft.com/office/powerpoint/2010/main" val="355673318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otalTime>59</TotalTime>
  <Words>1406</Words>
  <Application>Microsoft Office PowerPoint</Application>
  <PresentationFormat>Widescreen</PresentationFormat>
  <Paragraphs>44</Paragraphs>
  <Slides>11</Slides>
  <Notes>0</Notes>
  <HiddenSlides>0</HiddenSlides>
  <MMClips>0</MMClips>
  <ScaleCrop>false</ScaleCrop>
  <HeadingPairs>
    <vt:vector size="6" baseType="variant">
      <vt:variant>
        <vt:lpstr>Fontes usadas</vt:lpstr>
      </vt:variant>
      <vt:variant>
        <vt:i4>4</vt:i4>
      </vt:variant>
      <vt:variant>
        <vt:lpstr>Tema</vt:lpstr>
      </vt:variant>
      <vt:variant>
        <vt:i4>2</vt:i4>
      </vt:variant>
      <vt:variant>
        <vt:lpstr>Títulos de slides</vt:lpstr>
      </vt:variant>
      <vt:variant>
        <vt:i4>11</vt:i4>
      </vt:variant>
    </vt:vector>
  </HeadingPairs>
  <TitlesOfParts>
    <vt:vector size="17" baseType="lpstr">
      <vt:lpstr>Arial</vt:lpstr>
      <vt:lpstr>Calibri</vt:lpstr>
      <vt:lpstr>Calibri Light</vt:lpstr>
      <vt:lpstr>Trebuchet MS</vt:lpstr>
      <vt:lpstr>Tema do Office</vt:lpstr>
      <vt:lpstr>Office Theme</vt:lpstr>
      <vt:lpstr>Lição 8 Os dons e os frutos do Espírito Santo</vt:lpstr>
      <vt:lpstr>Objetivo da lição </vt:lpstr>
      <vt:lpstr>Apresentação do PowerPoint</vt:lpstr>
      <vt:lpstr>Atividade</vt:lpstr>
      <vt:lpstr>Introdução</vt:lpstr>
      <vt:lpstr>1. Os dons e o fruto </vt:lpstr>
      <vt:lpstr>2. “O dom” e “os Dons” do Espírito Santo</vt:lpstr>
      <vt:lpstr>3. Os dons do Espírito Santo</vt:lpstr>
      <vt:lpstr>Conclusão </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Lição 5 A luz que brilha nas trevas</dc:title>
  <dc:creator>Julio César Pereira</dc:creator>
  <cp:lastModifiedBy>Julio César Pereira</cp:lastModifiedBy>
  <cp:revision>7</cp:revision>
  <dcterms:created xsi:type="dcterms:W3CDTF">2021-01-30T14:50:10Z</dcterms:created>
  <dcterms:modified xsi:type="dcterms:W3CDTF">2021-02-19T13:34:41Z</dcterms:modified>
</cp:coreProperties>
</file>