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66" r:id="rId2"/>
    <p:sldId id="295" r:id="rId3"/>
    <p:sldId id="257" r:id="rId4"/>
    <p:sldId id="256" r:id="rId5"/>
    <p:sldId id="309" r:id="rId6"/>
    <p:sldId id="258" r:id="rId7"/>
    <p:sldId id="259" r:id="rId8"/>
    <p:sldId id="312" r:id="rId9"/>
    <p:sldId id="307" r:id="rId10"/>
    <p:sldId id="313" r:id="rId11"/>
    <p:sldId id="314" r:id="rId12"/>
    <p:sldId id="315" r:id="rId13"/>
    <p:sldId id="316" r:id="rId14"/>
    <p:sldId id="306" r:id="rId15"/>
    <p:sldId id="283" r:id="rId16"/>
    <p:sldId id="311" r:id="rId17"/>
    <p:sldId id="289" r:id="rId18"/>
    <p:sldId id="273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530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6729"/>
            <a:ext cx="9144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0109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150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132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92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432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823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432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823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101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954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798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627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9192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314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85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102" y="6398878"/>
            <a:ext cx="419390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11EAACC7-3B3F-47D1-959A-EF58926E955E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429" y="6398878"/>
            <a:ext cx="44973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 spc="3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84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gif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/3.0/" TargetMode="External"/><Relationship Id="rId2" Type="http://schemas.openxmlformats.org/officeDocument/2006/relationships/hyperlink" Target="http://casaemusica.blogspot.com/2012/05/e-agora-jose.html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Hg8Ujrfwqk?feature=oembed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2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www.adveracruzfranca.com.br/estudos.php?id=13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4E8F08-D917-4F5E-B6BA-214619EB54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79"/>
            <a:ext cx="6251110" cy="4522935"/>
          </a:xfrm>
        </p:spPr>
        <p:txBody>
          <a:bodyPr anchor="b">
            <a:normAutofit/>
          </a:bodyPr>
          <a:lstStyle/>
          <a:p>
            <a:pPr algn="l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Lição 8</a:t>
            </a:r>
            <a:b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a história marcada por deus</a:t>
            </a:r>
            <a:b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F94DAD-0C60-4DD8-96DD-FF557488E1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1" y="4636008"/>
            <a:ext cx="1471030" cy="527007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pt-BR" dirty="0"/>
              <a:t>EBD. COM</a:t>
            </a:r>
          </a:p>
        </p:txBody>
      </p:sp>
      <p:pic>
        <p:nvPicPr>
          <p:cNvPr id="1026" name="Picture 2" descr="Revista Escola Dominical, Lições Bíblicas Betel e CPAD - EBD Hoje">
            <a:extLst>
              <a:ext uri="{FF2B5EF4-FFF2-40B4-BE49-F238E27FC236}">
                <a16:creationId xmlns:a16="http://schemas.microsoft.com/office/drawing/2014/main" id="{B6EC78F1-8D0F-4B31-AF05-4A3B606BA1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709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D001C4C-17D8-4B94-9202-9C30E3A9FD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841" y="210312"/>
            <a:ext cx="2054032" cy="180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03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B64CD7FE-A713-4F49-85A1-1288513C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45D1022-1095-4170-84E8-BBA5C08F19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1"/>
            <a:ext cx="502617" cy="515333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9BAAD23-0119-402F-8301-E5F5CD03F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0"/>
            <a:ext cx="2790967" cy="9007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AE3C22F-EDA2-4D06-924A-8184ADCD1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8240684" y="0"/>
            <a:ext cx="3951316" cy="146858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ítulo 9">
            <a:extLst>
              <a:ext uri="{FF2B5EF4-FFF2-40B4-BE49-F238E27FC236}">
                <a16:creationId xmlns:a16="http://schemas.microsoft.com/office/drawing/2014/main" id="{BE814D16-861E-4DA7-92FE-E8ABC00B0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2" y="878573"/>
            <a:ext cx="9905998" cy="10040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Lições</a:t>
            </a:r>
            <a:r>
              <a:rPr lang="en-US" dirty="0"/>
              <a:t> do canal Boa </a:t>
            </a:r>
            <a:r>
              <a:rPr lang="en-US" dirty="0" err="1"/>
              <a:t>Semente</a:t>
            </a:r>
            <a:endParaRPr lang="en-US" dirty="0"/>
          </a:p>
        </p:txBody>
      </p:sp>
      <p:pic>
        <p:nvPicPr>
          <p:cNvPr id="9" name="Imagem 8" descr="Gráfico, Gráfico de pizza&#10;&#10;Descrição gerada automaticamente">
            <a:extLst>
              <a:ext uri="{FF2B5EF4-FFF2-40B4-BE49-F238E27FC236}">
                <a16:creationId xmlns:a16="http://schemas.microsoft.com/office/drawing/2014/main" id="{66E50EE5-5F7A-40C9-90D7-5767B1E349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21" y="1926015"/>
            <a:ext cx="4743758" cy="2668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FA1B04F5-D59D-43F8-A7DC-B82253C465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494" y="1805785"/>
            <a:ext cx="4702806" cy="2645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B92B40A-D71A-4D53-A8B2-41176E222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133513" y="0"/>
            <a:ext cx="1058487" cy="440140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3A89759-1F78-4414-80AF-0441C3F13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620500" y="1955968"/>
            <a:ext cx="571500" cy="490203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Espaço Reservado para Conteúdo 4" descr="Mulher com raquete de tênis&#10;&#10;Descrição gerada automaticamente">
            <a:extLst>
              <a:ext uri="{FF2B5EF4-FFF2-40B4-BE49-F238E27FC236}">
                <a16:creationId xmlns:a16="http://schemas.microsoft.com/office/drawing/2014/main" id="{E3A08EA5-48A1-4170-B01D-D9BE780375F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929" y="3918249"/>
            <a:ext cx="4667424" cy="26254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Imagem 19" descr="Uma imagem contendo chapéu, azul&#10;&#10;Descrição gerada automaticamente">
            <a:extLst>
              <a:ext uri="{FF2B5EF4-FFF2-40B4-BE49-F238E27FC236}">
                <a16:creationId xmlns:a16="http://schemas.microsoft.com/office/drawing/2014/main" id="{A862192D-8A12-472C-9B20-B2143F42E7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19" y="4549114"/>
            <a:ext cx="1440709" cy="180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7836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D0DCF275-2EC3-497D-B3B7-37091F3D3EA4}"/>
              </a:ext>
            </a:extLst>
          </p:cNvPr>
          <p:cNvSpPr/>
          <p:nvPr/>
        </p:nvSpPr>
        <p:spPr>
          <a:xfrm>
            <a:off x="177801" y="1079500"/>
            <a:ext cx="3924298" cy="5270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VERSÍCULO DO DIA</a:t>
            </a:r>
          </a:p>
          <a:p>
            <a:pPr algn="ctr"/>
            <a:endParaRPr lang="pt-BR" dirty="0"/>
          </a:p>
          <a:p>
            <a:pPr algn="just"/>
            <a:r>
              <a:rPr lang="pt-BR" dirty="0">
                <a:effectLst/>
              </a:rPr>
              <a:t>Gênesis 50.20</a:t>
            </a:r>
          </a:p>
          <a:p>
            <a:pPr algn="just"/>
            <a:r>
              <a:rPr lang="pt-BR" dirty="0">
                <a:effectLst/>
              </a:rPr>
              <a:t>Vós bem intentastes mal contra mim, porém Deus o tornou em bem, para fazer como se vê neste dia, para conservar em vida a um grande povo.</a:t>
            </a:r>
            <a:br>
              <a:rPr lang="pt-BR" dirty="0">
                <a:effectLst/>
              </a:rPr>
            </a:br>
            <a:endParaRPr lang="pt-BR" b="0" i="0" dirty="0">
              <a:effectLst/>
              <a:latin typeface="Roboto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7B933903-6525-495C-A5EE-8142B916E0E2}"/>
              </a:ext>
            </a:extLst>
          </p:cNvPr>
          <p:cNvSpPr/>
          <p:nvPr/>
        </p:nvSpPr>
        <p:spPr>
          <a:xfrm>
            <a:off x="4208077" y="1866900"/>
            <a:ext cx="3881826" cy="4483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OBJETIVOS DA LIÇÃO</a:t>
            </a:r>
          </a:p>
          <a:p>
            <a:pPr algn="ctr"/>
            <a:r>
              <a:rPr lang="pt-BR" dirty="0"/>
              <a:t>- Compreender que Deus é soberano;</a:t>
            </a:r>
          </a:p>
          <a:p>
            <a:pPr algn="ctr"/>
            <a:r>
              <a:rPr lang="pt-BR" dirty="0"/>
              <a:t>- Esclarecer que nossa vida tem um propósito maior em Deus;</a:t>
            </a:r>
          </a:p>
          <a:p>
            <a:pPr algn="ctr"/>
            <a:r>
              <a:rPr lang="pt-BR" dirty="0"/>
              <a:t>- Evidenciar que vale a pena deixar Deus nos dirigir.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7CB7C6D8-A36A-4317-94DD-61D70F1A6AE6}"/>
              </a:ext>
            </a:extLst>
          </p:cNvPr>
          <p:cNvSpPr/>
          <p:nvPr/>
        </p:nvSpPr>
        <p:spPr>
          <a:xfrm>
            <a:off x="8381999" y="3136900"/>
            <a:ext cx="3390900" cy="3048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VERDADE APLICADA</a:t>
            </a:r>
          </a:p>
          <a:p>
            <a:pPr algn="ctr"/>
            <a:r>
              <a:rPr lang="pt-BR" dirty="0"/>
              <a:t>Os nossos projetos precisam ter a assinatura de Deus.</a:t>
            </a:r>
          </a:p>
        </p:txBody>
      </p:sp>
      <p:pic>
        <p:nvPicPr>
          <p:cNvPr id="2050" name="Picture 2" descr="Editais selecionam organizações para capacitação de jovens - Jornal Atual">
            <a:extLst>
              <a:ext uri="{FF2B5EF4-FFF2-40B4-BE49-F238E27FC236}">
                <a16:creationId xmlns:a16="http://schemas.microsoft.com/office/drawing/2014/main" id="{3A1EC969-7C9B-438D-870E-47C6457FC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9" y="570803"/>
            <a:ext cx="3341880" cy="2005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8020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D8A6CA1D-0673-4895-A38C-4E115D8E1EF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922603" y="0"/>
            <a:ext cx="4708763" cy="1137732"/>
          </a:xfrm>
        </p:spPr>
        <p:txBody>
          <a:bodyPr anchor="b">
            <a:normAutofit/>
          </a:bodyPr>
          <a:lstStyle/>
          <a:p>
            <a:r>
              <a:rPr lang="pt-BR" b="1" u="sng" dirty="0"/>
              <a:t>Texto de referência: </a:t>
            </a:r>
            <a:r>
              <a:rPr lang="pt-BR" b="1" i="0" dirty="0">
                <a:solidFill>
                  <a:srgbClr val="FF0000"/>
                </a:solidFill>
                <a:effectLst/>
                <a:latin typeface="times" panose="02020603050405020304" pitchFamily="18" charset="0"/>
              </a:rPr>
              <a:t>Gênesis 45.4-9</a:t>
            </a:r>
            <a:endParaRPr lang="pt-BR" b="0" i="0" dirty="0">
              <a:solidFill>
                <a:srgbClr val="32323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01C5B61-6A68-48A3-8280-7D0C1EA69F6F}"/>
              </a:ext>
            </a:extLst>
          </p:cNvPr>
          <p:cNvSpPr txBox="1"/>
          <p:nvPr/>
        </p:nvSpPr>
        <p:spPr>
          <a:xfrm>
            <a:off x="5879804" y="6867980"/>
            <a:ext cx="63121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>
                <a:hlinkClick r:id="rId2" tooltip="http://casaemusica.blogspot.com/2012/05/e-agora-jose.html"/>
              </a:rPr>
              <a:t>Esta Foto</a:t>
            </a:r>
            <a:r>
              <a:rPr lang="pt-BR" sz="900"/>
              <a:t> de Autor Desconhecido está licenciado em </a:t>
            </a:r>
            <a:r>
              <a:rPr lang="pt-BR" sz="900">
                <a:hlinkClick r:id="rId3" tooltip="https://creativecommons.org/licenses/by-nc/3.0/"/>
              </a:rPr>
              <a:t>CC BY-NC</a:t>
            </a:r>
            <a:endParaRPr lang="pt-BR" sz="90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034E7AF-F7EF-44FE-86B7-C5C58C29ECB8}"/>
              </a:ext>
            </a:extLst>
          </p:cNvPr>
          <p:cNvSpPr txBox="1"/>
          <p:nvPr/>
        </p:nvSpPr>
        <p:spPr>
          <a:xfrm>
            <a:off x="841917" y="1137732"/>
            <a:ext cx="9578897" cy="563231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4 E disse José a seus irmãos: Peço-vos, chegai-vos a mim. E chegaram-se; então disse ele: Eu sou José vosso irmão, a quem vendestes para o Egito.</a:t>
            </a: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5 Agora, pois, não vos entristeçais, nem vos pese aos vossos olhos por me haverdes vendido para cá; porque para conservação da vida, Deus me enviou adiante de vós.</a:t>
            </a: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6 Porque já houve dois anos de fome no meio da terra, e ainda restam cinco anos em que não haverá lavoura nem sega.</a:t>
            </a: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7 Pelo que Deus me enviou adiante de vós, para conservar vossa sucessão na terra, e para guardar-vos em vida por um grande livramento.</a:t>
            </a: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8 Assim não fostes vós que me enviastes para cá, senão Deus, que me tem posto por pai de Faraó, e por senhor de toda a sua casa, e como regente em toda a terra do Egito.</a:t>
            </a: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9 Apressai-vos, e subi a meu pai, e dizei-lhe: Assim tem dito o teu filho José: Deus me tem posto por senhor em toda a terra do Egito; desce a mim, e não te demores;</a:t>
            </a: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10 E habitarás na terra de </a:t>
            </a:r>
            <a:r>
              <a:rPr lang="pt-BR" b="1" i="0" dirty="0" err="1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Gósen</a:t>
            </a:r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, e estarás perto de mim, tu e os teus filhos, e os filhos dos teus filhos, e as tuas ovelhas, e as tuas vacas, e tudo o que tens.</a:t>
            </a:r>
            <a:endParaRPr lang="pt-BR" b="0" i="0" dirty="0">
              <a:solidFill>
                <a:srgbClr val="32323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5046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5B2CBE-D791-4F2E-BB71-A3CDA4417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Hino sugerido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C4F8E6E-BC72-4533-B0C6-C780F351AA3C}"/>
              </a:ext>
            </a:extLst>
          </p:cNvPr>
          <p:cNvSpPr txBox="1"/>
          <p:nvPr/>
        </p:nvSpPr>
        <p:spPr>
          <a:xfrm>
            <a:off x="1391115" y="1915557"/>
            <a:ext cx="6127594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/>
            <a:r>
              <a:rPr lang="pt-BR" b="0" i="0" dirty="0">
                <a:effectLst/>
                <a:latin typeface="Roboto" pitchFamily="2" charset="0"/>
              </a:rPr>
              <a:t>Pr. Lucas - 🎨 Pintor do Mundo (Clipe Oficial MK Music)</a:t>
            </a:r>
          </a:p>
        </p:txBody>
      </p:sp>
      <p:pic>
        <p:nvPicPr>
          <p:cNvPr id="3" name="Mídia Online 2" title="Pr. Lucas - 🎨 Pintor do Mundo (Clipe Oficial MK Music)">
            <a:hlinkClick r:id="" action="ppaction://media"/>
            <a:extLst>
              <a:ext uri="{FF2B5EF4-FFF2-40B4-BE49-F238E27FC236}">
                <a16:creationId xmlns:a16="http://schemas.microsoft.com/office/drawing/2014/main" id="{395B45A7-EBE9-461D-8C04-88E13056B70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38300" y="2711450"/>
            <a:ext cx="5727700" cy="323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7156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8" name="Rectangle 87">
            <a:extLst>
              <a:ext uri="{FF2B5EF4-FFF2-40B4-BE49-F238E27FC236}">
                <a16:creationId xmlns:a16="http://schemas.microsoft.com/office/drawing/2014/main" id="{2096EABF-579F-4307-8952-04905085F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23">
            <a:extLst>
              <a:ext uri="{FF2B5EF4-FFF2-40B4-BE49-F238E27FC236}">
                <a16:creationId xmlns:a16="http://schemas.microsoft.com/office/drawing/2014/main" id="{233D9D3E-2FB8-42AA-B5E5-1EAB4DA92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3556" y="-14280"/>
            <a:ext cx="4615080" cy="6872278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2240216 w 5664007"/>
              <a:gd name="connsiteY0" fmla="*/ 0 h 6857998"/>
              <a:gd name="connsiteX1" fmla="*/ 5664007 w 5664007"/>
              <a:gd name="connsiteY1" fmla="*/ 0 h 6857998"/>
              <a:gd name="connsiteX2" fmla="*/ 5664007 w 5664007"/>
              <a:gd name="connsiteY2" fmla="*/ 6857998 h 6857998"/>
              <a:gd name="connsiteX3" fmla="*/ 0 w 5664007"/>
              <a:gd name="connsiteY3" fmla="*/ 6846045 h 6857998"/>
              <a:gd name="connsiteX4" fmla="*/ 2240216 w 5664007"/>
              <a:gd name="connsiteY4" fmla="*/ 0 h 6857998"/>
              <a:gd name="connsiteX0" fmla="*/ 2170935 w 5594726"/>
              <a:gd name="connsiteY0" fmla="*/ 0 h 6865085"/>
              <a:gd name="connsiteX1" fmla="*/ 5594726 w 5594726"/>
              <a:gd name="connsiteY1" fmla="*/ 0 h 6865085"/>
              <a:gd name="connsiteX2" fmla="*/ 5594726 w 5594726"/>
              <a:gd name="connsiteY2" fmla="*/ 6857998 h 6865085"/>
              <a:gd name="connsiteX3" fmla="*/ 0 w 5594726"/>
              <a:gd name="connsiteY3" fmla="*/ 6865085 h 6865085"/>
              <a:gd name="connsiteX4" fmla="*/ 2170935 w 5594726"/>
              <a:gd name="connsiteY4" fmla="*/ 0 h 6865085"/>
              <a:gd name="connsiteX0" fmla="*/ 2170935 w 5594726"/>
              <a:gd name="connsiteY0" fmla="*/ 0 h 6868625"/>
              <a:gd name="connsiteX1" fmla="*/ 5594726 w 5594726"/>
              <a:gd name="connsiteY1" fmla="*/ 0 h 6868625"/>
              <a:gd name="connsiteX2" fmla="*/ 5594726 w 5594726"/>
              <a:gd name="connsiteY2" fmla="*/ 6868625 h 6868625"/>
              <a:gd name="connsiteX3" fmla="*/ 0 w 5594726"/>
              <a:gd name="connsiteY3" fmla="*/ 6865085 h 6868625"/>
              <a:gd name="connsiteX4" fmla="*/ 2170935 w 5594726"/>
              <a:gd name="connsiteY4" fmla="*/ 0 h 686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94726" h="6868625">
                <a:moveTo>
                  <a:pt x="2170935" y="0"/>
                </a:moveTo>
                <a:lnTo>
                  <a:pt x="5594726" y="0"/>
                </a:lnTo>
                <a:lnTo>
                  <a:pt x="5594726" y="6868625"/>
                </a:lnTo>
                <a:lnTo>
                  <a:pt x="0" y="6865085"/>
                </a:lnTo>
                <a:lnTo>
                  <a:pt x="2170935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64EAB08D-D80F-42D0-BB1B-E6D87E26EC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399" y="1040003"/>
            <a:ext cx="3281149" cy="809623"/>
          </a:xfrm>
        </p:spPr>
        <p:txBody>
          <a:bodyPr anchor="t">
            <a:normAutofit/>
          </a:bodyPr>
          <a:lstStyle/>
          <a:p>
            <a:pPr algn="l"/>
            <a:r>
              <a:rPr lang="pt-BR" sz="3400"/>
              <a:t>INTRODUÇÃO</a:t>
            </a: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55DE9D78-808D-43AC-8C9D-979BF21706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702" y="1489948"/>
            <a:ext cx="4122576" cy="510042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>
              <a:lnSpc>
                <a:spcPct val="110000"/>
              </a:lnSpc>
            </a:pPr>
            <a:r>
              <a:rPr lang="pt-BR" sz="2000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A história de José revela muito mais do que um jovem que vence as intempéries da caminhada, chegando ao ápice do poder; na realidade, revela um Deus que cuida de cada detalhe de nossa vida e que intervém em movimentos difíceis da nossa existência.</a:t>
            </a:r>
            <a:endParaRPr lang="pt-BR" sz="2000" dirty="0"/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69FBE6D3-8499-4BE7-8C12-1BA9F0150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-33558" y="0"/>
            <a:ext cx="6705601" cy="80962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E35C1B90-3208-4854-BFDE-310A02639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514060" y="1"/>
            <a:ext cx="510363" cy="685799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BFB20B9B-B58D-4A05-87A2-6F8C78BD7C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602477" y="365123"/>
            <a:ext cx="589522" cy="649287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18CC7CE6-73AD-436F-BC95-066CC9506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9340702" y="-10737"/>
            <a:ext cx="2851297" cy="168004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0192C383-6990-4C74-A5FF-EAB4A1EA2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33557" y="6045958"/>
            <a:ext cx="6876857" cy="81204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5A0B83B-7661-47FC-A873-0BF25B9DA010}"/>
              </a:ext>
            </a:extLst>
          </p:cNvPr>
          <p:cNvSpPr txBox="1"/>
          <p:nvPr/>
        </p:nvSpPr>
        <p:spPr>
          <a:xfrm>
            <a:off x="5440712" y="39729"/>
            <a:ext cx="6917110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i="0" dirty="0">
                <a:solidFill>
                  <a:srgbClr val="2B00FE"/>
                </a:solidFill>
                <a:effectLst/>
                <a:latin typeface="times" panose="02020603050405020304" pitchFamily="18" charset="0"/>
              </a:rPr>
              <a:t>Ponto chave</a:t>
            </a:r>
            <a:endParaRPr lang="pt-BR" b="1" i="0" dirty="0">
              <a:solidFill>
                <a:srgbClr val="323232"/>
              </a:solidFill>
              <a:effectLst/>
              <a:latin typeface="times" panose="02020603050405020304" pitchFamily="18" charset="0"/>
            </a:endParaRPr>
          </a:p>
          <a:p>
            <a:pPr algn="l"/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 A história de José revela um Deus que vela pela sua Palavra e a cumpre cabalmente!</a:t>
            </a:r>
            <a:endParaRPr lang="pt-BR" b="0" i="0" dirty="0">
              <a:solidFill>
                <a:srgbClr val="323232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E87A321-A561-47EB-B771-AB72C5AEA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0266" y="1338792"/>
            <a:ext cx="5218001" cy="521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485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21FBE127-D2A6-4FA3-A6B9-B8FD1DE4B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77A8E80-C869-4B72-8E6F-2614B8189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988" y="533400"/>
            <a:ext cx="4496228" cy="1690687"/>
          </a:xfrm>
        </p:spPr>
        <p:txBody>
          <a:bodyPr>
            <a:normAutofit/>
          </a:bodyPr>
          <a:lstStyle/>
          <a:p>
            <a:r>
              <a:rPr lang="pt-BR"/>
              <a:t>1. O DEUS QUE INTERVÉM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DD9C044-4B08-47CC-852C-B22B09675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4948518" cy="132453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5033687E-2F83-4E90-B11A-4B998C1540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818708" cy="642738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D292DBC3-1A72-41ED-8432-D0D64FD63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1" y="2743200"/>
            <a:ext cx="4477872" cy="4114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782955B3-74C3-4001-B5E3-A0581E4C0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508164"/>
            <a:ext cx="5562600" cy="384167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E8B5494-3F85-468D-A686-547D07639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1789" y="2290762"/>
            <a:ext cx="4572428" cy="403383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pt-BR" b="1" i="0">
                <a:effectLst/>
                <a:latin typeface="times" panose="02020603050405020304" pitchFamily="18" charset="0"/>
              </a:rPr>
              <a:t>Há momentos na história de José que, não fosse a intervenção divina ao usar pessoas, situações e circunstâncias, o seu fim seria trágico e prematuro. José chegou ao posto de govenador do Egito por causa da mão invisível de Deus em seu favor.</a:t>
            </a:r>
            <a:endParaRPr lang="pt-BR" dirty="0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99309E4A-5F81-4CAB-B5DB-AB4EB90C7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602477" y="2548218"/>
            <a:ext cx="589522" cy="430978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827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7243B4D-3496-437E-8228-4DC4A1456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429" y="401444"/>
            <a:ext cx="9906000" cy="6266985"/>
          </a:xfrm>
        </p:spPr>
        <p:txBody>
          <a:bodyPr>
            <a:normAutofit lnSpcReduction="10000"/>
          </a:bodyPr>
          <a:lstStyle/>
          <a:p>
            <a:r>
              <a:rPr lang="pt-BR" b="1" i="0" dirty="0">
                <a:solidFill>
                  <a:srgbClr val="FF0000"/>
                </a:solidFill>
                <a:effectLst/>
                <a:latin typeface="times" panose="02020603050405020304" pitchFamily="18" charset="0"/>
              </a:rPr>
              <a:t>1.1. O livramento através de </a:t>
            </a:r>
            <a:r>
              <a:rPr lang="pt-BR" b="1" i="0" dirty="0" err="1">
                <a:solidFill>
                  <a:srgbClr val="FF0000"/>
                </a:solidFill>
                <a:effectLst/>
                <a:latin typeface="times" panose="02020603050405020304" pitchFamily="18" charset="0"/>
              </a:rPr>
              <a:t>Rúben</a:t>
            </a: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Em Gênesis 37, José segue para </a:t>
            </a:r>
            <a:r>
              <a:rPr lang="pt-BR" b="1" i="0" dirty="0" err="1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Dotã</a:t>
            </a:r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 em busca de seus irmãos, e estes quando o viram de longe conspiraram, tramaram contra ele. O plano era matá-lo, porém </a:t>
            </a:r>
            <a:r>
              <a:rPr lang="pt-BR" b="1" i="0" dirty="0" err="1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Rúben</a:t>
            </a:r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 foi usado por Deus para livrar José da morte. Para isso, Ruben convenceu seus irmãos a jogar José numa cisterna vazia. Assim acontece em nossa vida, muitas vezes não tomamos conhecimento dos planos de morte traçados contra nós, mas a potente mão de Deus tem nos livrado. </a:t>
            </a: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r>
              <a:rPr lang="pt-BR" b="1" i="0" dirty="0">
                <a:solidFill>
                  <a:srgbClr val="FF0000"/>
                </a:solidFill>
                <a:effectLst/>
                <a:latin typeface="times" panose="02020603050405020304" pitchFamily="18" charset="0"/>
              </a:rPr>
              <a:t>1.2. A intercessão de Judá</a:t>
            </a: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A túnica de várias cores usada por José, representava o amor do pai mas, para seus irmãos era símbolo de inferioridade em relação a eles. Por isso, o despiram da túnica e o jogaram numa cova. O desejo de matá-lo ainda estava em discussão, mas os projetos de Deus fizeram com que Judá lançasse a proposta de vender José como escravo. Novamente a vida de José foi poupada. Que venhamos a aprender que, enquanto os inimigos tramam contra nós, Deus está trabalhando em nosso favor.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447973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6" descr="Mulher de negócios segurando uma placa">
            <a:extLst>
              <a:ext uri="{FF2B5EF4-FFF2-40B4-BE49-F238E27FC236}">
                <a16:creationId xmlns:a16="http://schemas.microsoft.com/office/drawing/2014/main" id="{770977EE-0C08-45B4-AFE9-3B60BEA4E04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0" y="327732"/>
            <a:ext cx="6972300" cy="10609113"/>
          </a:xfr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5661D4E-B0EF-4C6D-BA7A-0E117A163F1F}"/>
              </a:ext>
            </a:extLst>
          </p:cNvPr>
          <p:cNvSpPr txBox="1"/>
          <p:nvPr/>
        </p:nvSpPr>
        <p:spPr>
          <a:xfrm>
            <a:off x="4013200" y="480132"/>
            <a:ext cx="3101278" cy="5847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Refletindo !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41B9CD3-6F8A-45B6-8BFE-CD7BEB47E7AC}"/>
              </a:ext>
            </a:extLst>
          </p:cNvPr>
          <p:cNvSpPr txBox="1"/>
          <p:nvPr/>
        </p:nvSpPr>
        <p:spPr>
          <a:xfrm rot="21365162">
            <a:off x="3181892" y="2759556"/>
            <a:ext cx="4267122" cy="230832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2400" b="0" i="0" dirty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“Sendo Deus um ser infinito, é impossível que qualquer ser o conheça como Ele é, mas pela sua Palavra podemos conhecê-lo.”</a:t>
            </a:r>
          </a:p>
          <a:p>
            <a:r>
              <a:rPr lang="pt-BR" sz="2400" b="0" i="0" dirty="0" err="1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Myer</a:t>
            </a:r>
            <a:r>
              <a:rPr lang="pt-BR" sz="2400" b="0" i="0" dirty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pt-BR" sz="2400" b="0" i="0" dirty="0" err="1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Pearlman</a:t>
            </a:r>
            <a:endParaRPr lang="pt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365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E827F1-C71C-4237-BC44-2C4D13C00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2. UM DEUS DE PROVIDÊNCIA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B9857E-8A5B-4D8B-920F-C57234EFB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09554"/>
            <a:ext cx="9906000" cy="1382156"/>
          </a:xfrm>
        </p:spPr>
        <p:txBody>
          <a:bodyPr/>
          <a:lstStyle/>
          <a:p>
            <a:r>
              <a:rPr lang="pt-BR" dirty="0"/>
              <a:t>Um dos nomes revelado ao patriarca Abraão foi "Jeová </a:t>
            </a:r>
            <a:r>
              <a:rPr lang="pt-BR" dirty="0" err="1"/>
              <a:t>Jireh</a:t>
            </a:r>
            <a:r>
              <a:rPr lang="pt-BR" dirty="0"/>
              <a:t>", o Deus que provê. José estava descansando na providência divina em terra estranha. É maravilhoso quando entendemos que temos um Deus que não nos desampara.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F000B2A-C358-4B21-AEB3-1C7B109CD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300" y="3249612"/>
            <a:ext cx="6096000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1333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0AB62A-3558-41FA-9876-86438FF2A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0766" y="613317"/>
            <a:ext cx="9906000" cy="5911315"/>
          </a:xfrm>
        </p:spPr>
        <p:txBody>
          <a:bodyPr>
            <a:normAutofit fontScale="85000" lnSpcReduction="20000"/>
          </a:bodyPr>
          <a:lstStyle/>
          <a:p>
            <a:r>
              <a:rPr lang="pt-BR" b="1" i="0" dirty="0">
                <a:solidFill>
                  <a:srgbClr val="FF0000"/>
                </a:solidFill>
                <a:effectLst/>
                <a:latin typeface="times" panose="02020603050405020304" pitchFamily="18" charset="0"/>
              </a:rPr>
              <a:t>2.1 Um escravo com privilégios</a:t>
            </a: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José foi vendido para ser escravo no Egito e não contratado para ser o administrador daquela nação, começando na casa de </a:t>
            </a:r>
            <a:r>
              <a:rPr lang="pt-BR" b="1" i="0" dirty="0" err="1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Potifar</a:t>
            </a:r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 (</a:t>
            </a:r>
            <a:r>
              <a:rPr lang="pt-BR" b="1" i="0" dirty="0" err="1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Gn</a:t>
            </a:r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 39.4), e Deus abençoa a residência deste homem, pois onde José colocava a mão, Deus fazia prosperar.</a:t>
            </a: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É impressionante a maneira e o trabalhar de Deus: longe de casa, da família e dos amigos, José estava tendo as maiores experiências com o Deus de Jacó. A Palavra diz que o senhor do escravo José confiou a ele tudo quanto possuía, pois administrava tudo com excelência.</a:t>
            </a: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A vida de José nos inspira a confiar no Deus Todo-Poderoso que não está limitado a cultura, espaço geográfico ou religião. Numa terra estranha, Deus estava usando culturas e a noção de religião dos egípcios para abençoar a vida de José.</a:t>
            </a: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r>
              <a:rPr lang="pt-BR" b="1" i="0" dirty="0">
                <a:solidFill>
                  <a:srgbClr val="FF0000"/>
                </a:solidFill>
                <a:effectLst/>
                <a:latin typeface="times" panose="02020603050405020304" pitchFamily="18" charset="0"/>
              </a:rPr>
              <a:t>2.2. Um prisioneiro administrador</a:t>
            </a: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Outro fator importante no qual percebemos a poderosa providência divina é o fato de José se tornar o chefe de todos os presos no cárcere. O texto é bem enfático ao dizer que o carcereiro-mor entregou na mão de José todos os presos que ali estavam (</a:t>
            </a:r>
            <a:r>
              <a:rPr lang="pt-BR" b="1" i="0" dirty="0" err="1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Gn</a:t>
            </a:r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 39.22).</a:t>
            </a: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No Salmo 105.18 vemos como foi difícil o início da vida de José na prisão, que tinha seus pés atados com grilhões. Até mesmo em tal condição a providência divina estava sobre José e havia prosperidade naquele lugar. Diante de todo o sofrimento, José tinha tempo para perceber o semblante dos outros prisioneiros. A providência divina nos leva a lugares terríveis antes de nos colocar em lugares de honra.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002367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1FBE127-D2A6-4FA3-A6B9-B8FD1DE4B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931902-00B7-4CA9-A4CD-4685588AE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988" y="533400"/>
            <a:ext cx="4496228" cy="1690687"/>
          </a:xfrm>
        </p:spPr>
        <p:txBody>
          <a:bodyPr>
            <a:normAutofit/>
          </a:bodyPr>
          <a:lstStyle/>
          <a:p>
            <a:r>
              <a:rPr lang="pt-BR" b="1" i="0">
                <a:latin typeface="times" panose="02020603050405020304" pitchFamily="18" charset="0"/>
              </a:rPr>
              <a:t>3. O DEUS DE SURPRESAS</a:t>
            </a:r>
            <a:endParaRPr lang="pt-BR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DD9C044-4B08-47CC-852C-B22B09675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4948518" cy="132453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033687E-2F83-4E90-B11A-4B998C1540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818708" cy="642738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292DBC3-1A72-41ED-8432-D0D64FD63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1" y="2743200"/>
            <a:ext cx="4477872" cy="4114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Espaço Reservado para Conteúdo 4" descr="Menino chinês">
            <a:extLst>
              <a:ext uri="{FF2B5EF4-FFF2-40B4-BE49-F238E27FC236}">
                <a16:creationId xmlns:a16="http://schemas.microsoft.com/office/drawing/2014/main" id="{FBA51117-186D-48CF-86E3-28C55BA9ED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70" y="533400"/>
            <a:ext cx="4763260" cy="5791199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5F98C67-9079-46B7-941F-4C4BA2C64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1789" y="2290762"/>
            <a:ext cx="4572428" cy="4033837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br>
              <a:rPr lang="pt-BR" b="1" i="0">
                <a:effectLst/>
                <a:latin typeface="times" panose="02020603050405020304" pitchFamily="18" charset="0"/>
              </a:rPr>
            </a:br>
            <a:r>
              <a:rPr lang="pt-BR" b="1" i="0">
                <a:effectLst/>
                <a:latin typeface="times" panose="02020603050405020304" pitchFamily="18" charset="0"/>
              </a:rPr>
              <a:t>O profeta Isaías chegou a declarar que os caminhos de Deus são excelsos, indecifráveis aos olhos humanos (</a:t>
            </a:r>
            <a:r>
              <a:rPr lang="pt-BR" b="1" i="0" err="1">
                <a:effectLst/>
                <a:latin typeface="times" panose="02020603050405020304" pitchFamily="18" charset="0"/>
              </a:rPr>
              <a:t>Is</a:t>
            </a:r>
            <a:r>
              <a:rPr lang="pt-BR" b="1" i="0">
                <a:effectLst/>
                <a:latin typeface="times" panose="02020603050405020304" pitchFamily="18" charset="0"/>
              </a:rPr>
              <a:t> 55.8,9), por isso nos surpreendemos com o seu agir. A história de José chega ao seu clímax quando um escravo/prisioneiro se torna governador de uma nação.</a:t>
            </a:r>
            <a:endParaRPr lang="pt-BR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9309E4A-5F81-4CAB-B5DB-AB4EB90C7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602477" y="2548218"/>
            <a:ext cx="589522" cy="430978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51181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E6C08E-9BB9-4FBF-A6F5-CD63277D64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-1"/>
            <a:ext cx="9906000" cy="6779941"/>
          </a:xfrm>
        </p:spPr>
        <p:txBody>
          <a:bodyPr>
            <a:normAutofit fontScale="92500" lnSpcReduction="10000"/>
          </a:bodyPr>
          <a:lstStyle/>
          <a:p>
            <a:r>
              <a:rPr lang="pt-BR" b="1" i="0" dirty="0">
                <a:solidFill>
                  <a:srgbClr val="FF0000"/>
                </a:solidFill>
                <a:effectLst/>
                <a:latin typeface="times" panose="02020603050405020304" pitchFamily="18" charset="0"/>
              </a:rPr>
              <a:t>3.1. Da prisão para o palácio</a:t>
            </a: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José não imaginava que aquele dia ele estava prestes a ver sua vida mudar... O Faraó teve um sonho que o afligiu; o rei o contou aos magos mas ninguém foi capaz de explicá-lo. Mas havia um homem cheio de capacidade e de sabedoria dados por Deus: coube a José a interpretação dos sonhos. Era o início de uma nova fase na vida de José! Ele seria elevado a patamares inimagináveis. José, tornou-se o segundo homem mais poderoso do Egito.</a:t>
            </a: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José permitiu que Deus fosse o Deus dos seus sonhos.</a:t>
            </a: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Creia, Deus cumpre Suas promessas e jamais nos abandona.</a:t>
            </a: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r>
              <a:rPr lang="pt-BR" b="1" i="0" dirty="0">
                <a:solidFill>
                  <a:srgbClr val="FF0000"/>
                </a:solidFill>
                <a:effectLst/>
                <a:latin typeface="times" panose="02020603050405020304" pitchFamily="18" charset="0"/>
              </a:rPr>
              <a:t>3.2. Reencontrando a família</a:t>
            </a: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A bênção sobre José foi completa. Além de constituir uma família no Egito, casando-se e tendo filhos, José teve a alegria de abraçar seu pai Jacó novamente, e todos os seus irmãos. Durante um tempo de escassez, José pôde dar uma terra para seus familiares e alimentá-los também.</a:t>
            </a:r>
            <a:b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</a:br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Diante de todos os problemas na família, que culminou na traição dos irmãos, José escolheu confiar em Deus que cuida dos seus em cada detalhe e que tem poder para mudar os rumos da nossa história. José entendeu que Deus tinha planos e projetos maiores a realizar através dele: uma nação forte e poderosa livre do Egito (</a:t>
            </a:r>
            <a:r>
              <a:rPr lang="pt-BR" b="1" i="0" dirty="0" err="1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Gn</a:t>
            </a:r>
            <a:r>
              <a:rPr lang="pt-BR" b="1" i="0" dirty="0">
                <a:solidFill>
                  <a:srgbClr val="323232"/>
                </a:solidFill>
                <a:effectLst/>
                <a:latin typeface="times" panose="02020603050405020304" pitchFamily="18" charset="0"/>
              </a:rPr>
              <a:t> 50.24).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03035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22171661-0838-4942-A149-8C1B78926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16D220E9-2B77-4DBF-8F78-273ACBE2E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533400"/>
            <a:ext cx="4529138" cy="16716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Eu </a:t>
            </a:r>
            <a:r>
              <a:rPr lang="en-US" dirty="0" err="1"/>
              <a:t>aprendi</a:t>
            </a:r>
            <a:r>
              <a:rPr lang="en-US" dirty="0"/>
              <a:t> que: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BB04A404-AF1E-4EC9-AF7D-46C68BFCE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430398" y="-1"/>
            <a:ext cx="2559923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1874503-FE8B-408C-ABAF-2B72BAC29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741182" y="0"/>
            <a:ext cx="725518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 descr="Mulher de negócios">
            <a:extLst>
              <a:ext uri="{FF2B5EF4-FFF2-40B4-BE49-F238E27FC236}">
                <a16:creationId xmlns:a16="http://schemas.microsoft.com/office/drawing/2014/main" id="{F038B130-5513-4C12-B581-42B1FE25FA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1" y="164481"/>
            <a:ext cx="4628992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BB4B6027-2E4E-4426-AC99-BB5CA2DEB231}"/>
              </a:ext>
            </a:extLst>
          </p:cNvPr>
          <p:cNvSpPr txBox="1"/>
          <p:nvPr/>
        </p:nvSpPr>
        <p:spPr>
          <a:xfrm rot="21219884">
            <a:off x="7660515" y="1480377"/>
            <a:ext cx="4206485" cy="1778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t-BR" sz="2400" dirty="0"/>
              <a:t>As mãos poderosas de Deus estão sobre a vida daqueles que lhe são fiéis.</a:t>
            </a:r>
          </a:p>
        </p:txBody>
      </p:sp>
    </p:spTree>
    <p:extLst>
      <p:ext uri="{BB962C8B-B14F-4D97-AF65-F5344CB8AC3E}">
        <p14:creationId xmlns:p14="http://schemas.microsoft.com/office/powerpoint/2010/main" val="36529340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1" name="Rectangle 140">
            <a:extLst>
              <a:ext uri="{FF2B5EF4-FFF2-40B4-BE49-F238E27FC236}">
                <a16:creationId xmlns:a16="http://schemas.microsoft.com/office/drawing/2014/main" id="{5B8092E2-D77A-4CE6-BB2D-626978445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D02CD835-4B0F-45D6-9B85-B049A1005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3"/>
            <a:ext cx="12192000" cy="2008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16D220E9-2B77-4DBF-8F78-273ACBE2E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553" y="511309"/>
            <a:ext cx="9577116" cy="122195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/>
              <a:t>Conclusão </a:t>
            </a:r>
            <a:br>
              <a:rPr lang="en-US" sz="4100"/>
            </a:br>
            <a:endParaRPr lang="en-US" sz="4100"/>
          </a:p>
        </p:txBody>
      </p: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7971A1EC-5980-40B2-973F-0D3D6630DB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B0049A56-C4C2-4C0F-9F4F-D0E34391D9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78117" y="0"/>
            <a:ext cx="340591" cy="20095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7D02BE56-7EB5-4E62-B6E2-1C49E470A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1299548"/>
            <a:ext cx="1769035" cy="69557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B4B6027-2E4E-4426-AC99-BB5CA2DEB231}"/>
              </a:ext>
            </a:extLst>
          </p:cNvPr>
          <p:cNvSpPr txBox="1"/>
          <p:nvPr/>
        </p:nvSpPr>
        <p:spPr>
          <a:xfrm>
            <a:off x="1129553" y="2420471"/>
            <a:ext cx="5479065" cy="38844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chemeClr val="tx2"/>
                </a:solidFill>
                <a:effectLst/>
              </a:rPr>
              <a:t>Os caminhos de Deus nos levam a uma compreensão maior do Seu agir e do Seu poder e do Seu próprio Ser.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3" name="Imagem 2" descr="Movimento de xeque-mate no tabuleiro de xadrez">
            <a:extLst>
              <a:ext uri="{FF2B5EF4-FFF2-40B4-BE49-F238E27FC236}">
                <a16:creationId xmlns:a16="http://schemas.microsoft.com/office/drawing/2014/main" id="{C6DC1607-A4EF-4A04-97A9-0365824A17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6" r="26839" b="3"/>
          <a:stretch/>
        </p:blipFill>
        <p:spPr>
          <a:xfrm>
            <a:off x="7225552" y="1995117"/>
            <a:ext cx="4966447" cy="4862884"/>
          </a:xfrm>
          <a:prstGeom prst="rect">
            <a:avLst/>
          </a:prstGeom>
        </p:spPr>
      </p:pic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C4595B06-EDA5-4E45-BED4-7891E7E0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1150" y="1171094"/>
            <a:ext cx="4860850" cy="82402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D79C9A5D-F572-476A-99A9-700077150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8968704" y="0"/>
            <a:ext cx="2147217" cy="199511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59592DA5-68A4-46A6-90EA-F0304FF8E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94353" y="-14436"/>
            <a:ext cx="239059" cy="20095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7463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297" y="409587"/>
            <a:ext cx="6718913" cy="5039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 descr="Homem de terno azul&#10;&#10;Descrição gerada automaticamente">
            <a:extLst>
              <a:ext uri="{FF2B5EF4-FFF2-40B4-BE49-F238E27FC236}">
                <a16:creationId xmlns:a16="http://schemas.microsoft.com/office/drawing/2014/main" id="{C91BA2FA-4866-433D-9E8E-76E7E8AC04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0214" cy="685800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5362414" y="5858359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/>
              <a:t>Pr. Júlio César Medeiros</a:t>
            </a:r>
            <a:endParaRPr lang="pt-BR" dirty="0"/>
          </a:p>
        </p:txBody>
      </p:sp>
      <p:pic>
        <p:nvPicPr>
          <p:cNvPr id="10" name="Gráfico 9" descr="Bolas de Harvey 100% com preenchimento sólido">
            <a:extLst>
              <a:ext uri="{FF2B5EF4-FFF2-40B4-BE49-F238E27FC236}">
                <a16:creationId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18" name="Gráfico 17" descr="Bolas de Harvey 100% com preenchimento sólido">
            <a:extLst>
              <a:ext uri="{FF2B5EF4-FFF2-40B4-BE49-F238E27FC236}">
                <a16:creationId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20" name="Gráfico 19" descr="Bolas de Harvey 100% com preenchimento sólido">
            <a:extLst>
              <a:ext uri="{FF2B5EF4-FFF2-40B4-BE49-F238E27FC236}">
                <a16:creationId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158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442" y="511495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Espaço Reservado para Conteúdo 4" descr="Interface gráfica do usuário, Aplicativo, Teams&#10;&#10;Descrição gerada automaticamente">
            <a:extLst>
              <a:ext uri="{FF2B5EF4-FFF2-40B4-BE49-F238E27FC236}">
                <a16:creationId xmlns:a16="http://schemas.microsoft.com/office/drawing/2014/main" id="{A9F5EA7E-3ABD-4172-921F-317104F28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342" y="0"/>
            <a:ext cx="4823815" cy="6736398"/>
          </a:xfrm>
        </p:spPr>
      </p:pic>
      <p:pic>
        <p:nvPicPr>
          <p:cNvPr id="6" name="Imagem 5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05" y="2194376"/>
            <a:ext cx="4400800" cy="431990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9" name="Imagem 8" descr="Uma imagem contendo chapéu, azul&#10;&#10;Descrição gerada automaticamente">
            <a:extLst>
              <a:ext uri="{FF2B5EF4-FFF2-40B4-BE49-F238E27FC236}">
                <a16:creationId xmlns:a16="http://schemas.microsoft.com/office/drawing/2014/main" id="{44948E2E-8CF8-4250-8652-0C3C0631CD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87" y="903481"/>
            <a:ext cx="953037" cy="119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590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3921A2-8643-4219-AFE2-5DB656DE0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5685263" cy="43638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Referencias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bibliográficas</a:t>
            </a: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05BCA3-5917-4D5C-AFBD-EEA47FF51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575" y="5032893"/>
            <a:ext cx="7214838" cy="2743201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000" dirty="0">
              <a:hlinkClick r:id="" action="ppaction://noaction"/>
            </a:endParaRPr>
          </a:p>
          <a:p>
            <a:r>
              <a:rPr lang="en-US" sz="2000" dirty="0">
                <a:hlinkClick r:id="rId2"/>
              </a:rPr>
              <a:t>http://www.adveracruzfranca.com.br/estudos.php?id=132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28E2678-A873-4737-A7EA-AC6639C7F9EB}"/>
              </a:ext>
            </a:extLst>
          </p:cNvPr>
          <p:cNvSpPr txBox="1"/>
          <p:nvPr/>
        </p:nvSpPr>
        <p:spPr>
          <a:xfrm>
            <a:off x="8451604" y="1412489"/>
            <a:ext cx="3197701" cy="4363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Revista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Conectar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jovens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Editora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Betel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domincal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1º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trimestre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2021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3BA32D8-CC17-456C-B02E-3A2B0DFEF6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083" y="5148169"/>
            <a:ext cx="1427239" cy="1256325"/>
          </a:xfrm>
          <a:prstGeom prst="rect">
            <a:avLst/>
          </a:prstGeom>
        </p:spPr>
      </p:pic>
      <p:pic>
        <p:nvPicPr>
          <p:cNvPr id="10" name="Imagem 9" descr="Uma imagem contendo chapéu, azul&#10;&#10;Descrição gerada automaticamente">
            <a:extLst>
              <a:ext uri="{FF2B5EF4-FFF2-40B4-BE49-F238E27FC236}">
                <a16:creationId xmlns:a16="http://schemas.microsoft.com/office/drawing/2014/main" id="{5DE844DA-0711-4D06-920D-E1DDCA7FA7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700" y="3699802"/>
            <a:ext cx="2412065" cy="301508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2B9C569-026A-403D-A695-BC43EF14E530}"/>
              </a:ext>
            </a:extLst>
          </p:cNvPr>
          <p:cNvSpPr txBox="1"/>
          <p:nvPr/>
        </p:nvSpPr>
        <p:spPr>
          <a:xfrm>
            <a:off x="3019193" y="3009037"/>
            <a:ext cx="61275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Crédito///Revista Betel Conectar+</a:t>
            </a:r>
          </a:p>
          <a:p>
            <a:r>
              <a:rPr lang="pt-BR" dirty="0"/>
              <a:t>Comentarista: César Pereira Roza de Melo</a:t>
            </a:r>
          </a:p>
          <a:p>
            <a:r>
              <a:rPr lang="pt-BR" dirty="0"/>
              <a:t>1 Trimestre de 2021, ano 06 - Nº 16</a:t>
            </a:r>
          </a:p>
        </p:txBody>
      </p:sp>
    </p:spTree>
    <p:extLst>
      <p:ext uri="{BB962C8B-B14F-4D97-AF65-F5344CB8AC3E}">
        <p14:creationId xmlns:p14="http://schemas.microsoft.com/office/powerpoint/2010/main" val="2929564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AngleLinesVTI">
  <a:themeElements>
    <a:clrScheme name="Custom 34">
      <a:dk1>
        <a:sysClr val="windowText" lastClr="000000"/>
      </a:dk1>
      <a:lt1>
        <a:sysClr val="window" lastClr="FFFFFF"/>
      </a:lt1>
      <a:dk2>
        <a:srgbClr val="001E2E"/>
      </a:dk2>
      <a:lt2>
        <a:srgbClr val="F0ECEC"/>
      </a:lt2>
      <a:accent1>
        <a:srgbClr val="155767"/>
      </a:accent1>
      <a:accent2>
        <a:srgbClr val="BA9CA0"/>
      </a:accent2>
      <a:accent3>
        <a:srgbClr val="A57931"/>
      </a:accent3>
      <a:accent4>
        <a:srgbClr val="0E577C"/>
      </a:accent4>
      <a:accent5>
        <a:srgbClr val="CC846E"/>
      </a:accent5>
      <a:accent6>
        <a:srgbClr val="93767A"/>
      </a:accent6>
      <a:hlink>
        <a:srgbClr val="0563C1"/>
      </a:hlink>
      <a:folHlink>
        <a:srgbClr val="954F72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gleLinesVTI" id="{BC1FC193-C72F-4761-9899-1105EDF6BAE8}" vid="{64612625-F022-44B7-B9FA-9D26DEDBDC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1496</Words>
  <Application>Microsoft Office PowerPoint</Application>
  <PresentationFormat>Widescreen</PresentationFormat>
  <Paragraphs>47</Paragraphs>
  <Slides>18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6" baseType="lpstr">
      <vt:lpstr>Arial</vt:lpstr>
      <vt:lpstr>Calibri</vt:lpstr>
      <vt:lpstr>Georgia</vt:lpstr>
      <vt:lpstr>Roboto</vt:lpstr>
      <vt:lpstr>times</vt:lpstr>
      <vt:lpstr>Univers Condensed Light</vt:lpstr>
      <vt:lpstr>Walbaum Display Light</vt:lpstr>
      <vt:lpstr>AngleLinesVTI</vt:lpstr>
      <vt:lpstr>Lição 8 a história marcada por deus </vt:lpstr>
      <vt:lpstr>Lições do canal Boa Semente</vt:lpstr>
      <vt:lpstr>Apresentação do PowerPoint</vt:lpstr>
      <vt:lpstr>Apresentação do PowerPoint</vt:lpstr>
      <vt:lpstr>Hino sugerido</vt:lpstr>
      <vt:lpstr>INTRODUÇÃO</vt:lpstr>
      <vt:lpstr>1. O DEUS QUE INTERVÉM</vt:lpstr>
      <vt:lpstr>Apresentação do PowerPoint</vt:lpstr>
      <vt:lpstr>Apresentação do PowerPoint</vt:lpstr>
      <vt:lpstr>2. UM DEUS DE PROVIDÊNCIA </vt:lpstr>
      <vt:lpstr>Apresentação do PowerPoint</vt:lpstr>
      <vt:lpstr>3. O DEUS DE SURPRESAS</vt:lpstr>
      <vt:lpstr>Apresentação do PowerPoint</vt:lpstr>
      <vt:lpstr>Eu aprendi que:</vt:lpstr>
      <vt:lpstr>Conclusão  </vt:lpstr>
      <vt:lpstr>Apresentação do PowerPoint</vt:lpstr>
      <vt:lpstr>Apresentação do PowerPoint</vt:lpstr>
      <vt:lpstr>Referencias bibliográficas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5. Um jovem sonhador</dc:title>
  <dc:creator>Julio César Pereira</dc:creator>
  <cp:lastModifiedBy>Julio César Pereira</cp:lastModifiedBy>
  <cp:revision>13</cp:revision>
  <dcterms:created xsi:type="dcterms:W3CDTF">2021-01-28T14:50:56Z</dcterms:created>
  <dcterms:modified xsi:type="dcterms:W3CDTF">2021-02-19T12:54:41Z</dcterms:modified>
</cp:coreProperties>
</file>