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4" r:id="rId3"/>
    <p:sldId id="257" r:id="rId4"/>
    <p:sldId id="298" r:id="rId5"/>
    <p:sldId id="299" r:id="rId6"/>
    <p:sldId id="258" r:id="rId7"/>
    <p:sldId id="306" r:id="rId8"/>
    <p:sldId id="262" r:id="rId9"/>
    <p:sldId id="300" r:id="rId10"/>
    <p:sldId id="278" r:id="rId11"/>
    <p:sldId id="301" r:id="rId12"/>
    <p:sldId id="302" r:id="rId13"/>
    <p:sldId id="279" r:id="rId14"/>
    <p:sldId id="285" r:id="rId15"/>
    <p:sldId id="280" r:id="rId16"/>
    <p:sldId id="303" r:id="rId17"/>
    <p:sldId id="307" r:id="rId18"/>
    <p:sldId id="295" r:id="rId19"/>
    <p:sldId id="296" r:id="rId20"/>
    <p:sldId id="272" r:id="rId21"/>
    <p:sldId id="288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o César Pereira" initials="JCP" lastIdx="2" clrIdx="0">
    <p:extLst>
      <p:ext uri="{19B8F6BF-5375-455C-9EA6-DF929625EA0E}">
        <p15:presenceInfo xmlns:p15="http://schemas.microsoft.com/office/powerpoint/2012/main" userId="72a51f49704b9e8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5380" autoAdjust="0"/>
  </p:normalViewPr>
  <p:slideViewPr>
    <p:cSldViewPr snapToGrid="0">
      <p:cViewPr varScale="1">
        <p:scale>
          <a:sx n="81" d="100"/>
          <a:sy n="81" d="100"/>
        </p:scale>
        <p:origin x="12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B8514-31C8-4F80-BE89-AD2673FEAC94}" type="datetimeFigureOut">
              <a:rPr lang="pt-BR" smtClean="0"/>
              <a:t>26/02/2021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C7AE96-3074-42CF-A52D-920C24ED0C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9980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201D47-B91D-41F5-8B2B-A2566FC90F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ACD1A0-6D86-451E-93CB-E69A04723C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320670-AE81-49B2-AFEC-830CC5FFD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26/02/2021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EF0127-AA27-4FA5-9175-A9ADBBBA1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B7B1B2-A4A9-4293-AA22-C1D0463B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2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8B1FE-5BF9-42AD-92DA-FCB46AFAF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4618A7-2819-4E4E-BF07-87EA972F6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A46ED9-BC48-45C3-AAE5-F8FA793A7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26/02/2021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3F16FE-6D9E-4B75-8E40-C1C43553F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A3ABEE-866A-4461-95F6-EC30C2D19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33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06052B-5854-4A85-B8FA-859073E68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0C06FF-B061-4457-88EA-749D09E50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22567A-768F-4B22-9C7F-9915D6FD4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26/02/2021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AF32E8-CC82-4C90-8645-2906F477F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6AAB69-71E1-4336-992F-664AAA8C8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183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7B5BC6-9BD5-4636-B430-96733EA4D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0DCB368-1894-4628-94EF-FFD476EDE1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8FE6F9B-54D4-4290-A237-68A3BE533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4E5C6B-C52C-4D97-874B-98C9F216A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26/02/2021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4B6A72-6537-40F1-9E0B-74F4E97C6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28ED164-F2C3-4E24-ACC8-0DE3F23F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781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DD4D62-AD59-49E8-8DD0-DCA49DA84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EF3541-4592-4169-BC7A-9892BBC49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B926846-2EC2-4510-A879-251ADEA83B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E4AB670-B694-477C-91C2-2EAC8BDE51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019D1D3-C60F-4DAB-ADFF-09FCC9E1D9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4DD493D-1633-414B-9710-F344485D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26/02/2021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4D586B0-DC5C-431A-8935-699097549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F07F2AF-85B6-441E-A202-0E2B4014B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66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CA40C9-F4A9-4021-9678-3B98FB657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870B912-60DD-43D7-A77A-E2A9A3AC6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26/02/2021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77A4CBA-20F5-42D4-8235-82CCE7D3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6BDAA8B-755C-4D3F-BF10-325A4A933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163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E3706A2-3CF4-4A8E-A912-CAA378D38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26/02/2021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A1A6751-E785-4C5E-8959-A2912258A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BCE5471-851F-4247-8684-48F7B505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535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AD9EEC-D005-4C4F-A6A0-52671D65A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2A2DDC-B4FB-4085-B7DC-F09A88F46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9EBD17E-A1D2-496C-9368-67D429FD0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9619B70-65C7-42A0-866A-EF334E84B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26/02/2021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CA4DE47-B9F2-4B73-8A99-A57CCF64F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2FD2DB-7DA3-489E-AB1B-C0F6D1DB3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65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369035-6DEE-40D7-8659-B57ACC5C3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10CBA6E-6397-42E3-AF8B-EC7A3CD356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50485DD-5C79-413B-87AD-6CDE0A82B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68BA8C3-DE28-4863-9BDC-3AEF0CEFC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26/02/2021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EE666D-BE25-46E1-8DD3-B1B878966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40CA7B3-B051-4AEA-BBC4-077B02099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257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D28F6C-D4B7-410A-8361-4A1A0A697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585A66E-A87F-45B3-870D-0FC35EA73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9E7092-4E98-43EF-AE54-153C54C4C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26/02/2021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00D057-9AE3-4838-A638-A2EB92354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8E0C1A-0A46-4B03-A61D-0640F153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072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384C4A5-F66D-42C0-94EB-DC56ECA480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831AF7A-2131-4AED-A365-B1D2C925FD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13260A-CAD0-4700-9047-4B530A120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057A-2E25-4966-A35C-CE42141439CB}" type="datetimeFigureOut">
              <a:rPr lang="pt-BR" smtClean="0"/>
              <a:t>26/02/2021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386A84-61DC-430C-BCEA-01E2936AB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C1D4FC-4C40-4DD0-BB55-EEB911779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09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1EC9B7C-4754-4D32-A47C-C200E1D71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2FA64E-5C14-4EF1-8861-85F37C411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5B2BF9-D91E-4839-AE7D-03A3F140F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E057A-2E25-4966-A35C-CE42141439CB}" type="datetimeFigureOut">
              <a:rPr lang="pt-BR" smtClean="0"/>
              <a:t>26/02/2021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9AF049-0888-40FC-84B3-5529A4E4B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1A4824-C195-4E3B-A62D-67C68AC61D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0BBF6-9B82-42CC-A7E3-7A451A6D12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241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IMUmw5Udns?feature=oembed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US_Navy_090806-N-2420K-006_U.S._Navy_Capt._Jeffery_Landsman,_a_professor_with_the_U.S._Naval_War_College,_discusses_an_oil_spill_scenario_with_students_at_the_Maritime_Center_of_Excellence_(MCE)_course_at_Bandari_College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reativecommons.org/licenses/by-sa/3.0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nd/3.0/" TargetMode="External"/><Relationship Id="rId2" Type="http://schemas.openxmlformats.org/officeDocument/2006/relationships/hyperlink" Target="https://iptubarao.wordpress.com/tag/cordeiro-de-deus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nd/3.0/" TargetMode="External"/><Relationship Id="rId2" Type="http://schemas.openxmlformats.org/officeDocument/2006/relationships/hyperlink" Target="https://iptubarao.wordpress.com/tag/cordeiro-de-deus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apoia.se/apoieoboasemente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g"/><Relationship Id="rId4" Type="http://schemas.openxmlformats.org/officeDocument/2006/relationships/hyperlink" Target="https://www.youtube.com/channel/UCtqdNP9VJH8tuyVMMTJfm5g/join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juliocesarmedeiros.org/2019/12/14/o-que-as-brigas-dos-pais-podem-causar-na-vida-dos-filhosas/" TargetMode="External"/><Relationship Id="rId2" Type="http://schemas.openxmlformats.org/officeDocument/2006/relationships/hyperlink" Target="https://g.co/kgs/C5omuu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hyperlink" Target="https://juliocesarmedeiros.org/2020/12/30/quem-foi-mardoqu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CB9AD1C-52D5-4648-B823-442724BBE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" b="703"/>
          <a:stretch/>
        </p:blipFill>
        <p:spPr>
          <a:xfrm>
            <a:off x="20" y="10"/>
            <a:ext cx="4637226" cy="6857990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D0145B-D3E0-4CD9-AF10-A2877B4DE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1489" y="646330"/>
            <a:ext cx="6769594" cy="2782669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>
                <a:solidFill>
                  <a:schemeClr val="bg1"/>
                </a:solidFill>
              </a:rPr>
              <a:t>LIÇÃO 9 DEUS TRABALHA EM FAVOR DOS QUE NELE CONFIAM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F4FFB9C-B2F2-4E13-B83D-246C58F8BE05}"/>
              </a:ext>
            </a:extLst>
          </p:cNvPr>
          <p:cNvSpPr txBox="1"/>
          <p:nvPr/>
        </p:nvSpPr>
        <p:spPr>
          <a:xfrm>
            <a:off x="7858301" y="4150150"/>
            <a:ext cx="3788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Comentarista: Bispo Abner Ferreira</a:t>
            </a:r>
          </a:p>
        </p:txBody>
      </p:sp>
      <p:pic>
        <p:nvPicPr>
          <p:cNvPr id="4" name="Imagem 3" descr="Uma imagem contendo Texto&#10;&#10;Descrição gerada automaticamente">
            <a:extLst>
              <a:ext uri="{FF2B5EF4-FFF2-40B4-BE49-F238E27FC236}">
                <a16:creationId xmlns:a16="http://schemas.microsoft.com/office/drawing/2014/main" id="{0D4871D6-919D-4FB6-A19E-3D479BBCE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677" y="5889908"/>
            <a:ext cx="3645408" cy="68275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B8C9324-9367-495D-B185-AE28D9E84060}"/>
              </a:ext>
            </a:extLst>
          </p:cNvPr>
          <p:cNvSpPr txBox="1"/>
          <p:nvPr/>
        </p:nvSpPr>
        <p:spPr>
          <a:xfrm>
            <a:off x="7270596" y="3429000"/>
            <a:ext cx="476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FFFF00"/>
                </a:solidFill>
              </a:rPr>
              <a:t>1º Trimestre de 2021</a:t>
            </a:r>
          </a:p>
        </p:txBody>
      </p:sp>
    </p:spTree>
    <p:extLst>
      <p:ext uri="{BB962C8B-B14F-4D97-AF65-F5344CB8AC3E}">
        <p14:creationId xmlns:p14="http://schemas.microsoft.com/office/powerpoint/2010/main" val="404726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446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55F281-13BC-40F1-BECE-1ABB5DC11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329" y="2074362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Assista a vídeo aula do Pr. Júlio César aqui</a:t>
            </a:r>
          </a:p>
        </p:txBody>
      </p:sp>
      <p:pic>
        <p:nvPicPr>
          <p:cNvPr id="10" name="Imagem 9" descr="Uma imagem contendo Diagrama&#10;&#10;Descrição gerada automaticamente">
            <a:extLst>
              <a:ext uri="{FF2B5EF4-FFF2-40B4-BE49-F238E27FC236}">
                <a16:creationId xmlns:a16="http://schemas.microsoft.com/office/drawing/2014/main" id="{020AF878-1677-4E32-B73C-461465553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9" y="142035"/>
            <a:ext cx="1244819" cy="1095750"/>
          </a:xfrm>
          <a:prstGeom prst="rect">
            <a:avLst/>
          </a:prstGeom>
        </p:spPr>
      </p:pic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E7BCB586-17DF-4A3A-99CF-4048FCCC9342}"/>
              </a:ext>
            </a:extLst>
          </p:cNvPr>
          <p:cNvSpPr/>
          <p:nvPr/>
        </p:nvSpPr>
        <p:spPr>
          <a:xfrm>
            <a:off x="3227363" y="4284711"/>
            <a:ext cx="2013557" cy="43489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Mídia Online 5" title="Lição 9 Deus trabalha em favor dos que nele confiam Editora Betel dominical 1º tri 2021">
            <a:hlinkClick r:id="" action="ppaction://media"/>
            <a:extLst>
              <a:ext uri="{FF2B5EF4-FFF2-40B4-BE49-F238E27FC236}">
                <a16:creationId xmlns:a16="http://schemas.microsoft.com/office/drawing/2014/main" id="{3401230D-F6C4-4F1D-8143-B72051773FF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46313" y="1825625"/>
            <a:ext cx="7700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9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ECA55478-60D4-42DA-96A2-C7E1B6E1E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Pré-textual</a:t>
            </a:r>
          </a:p>
        </p:txBody>
      </p:sp>
      <p:sp>
        <p:nvSpPr>
          <p:cNvPr id="11" name="CaixaDeTexto 5">
            <a:extLst>
              <a:ext uri="{FF2B5EF4-FFF2-40B4-BE49-F238E27FC236}">
                <a16:creationId xmlns:a16="http://schemas.microsoft.com/office/drawing/2014/main" id="{ADB077D5-155C-48A6-BF68-E9A344639651}"/>
              </a:ext>
            </a:extLst>
          </p:cNvPr>
          <p:cNvSpPr txBox="1"/>
          <p:nvPr/>
        </p:nvSpPr>
        <p:spPr>
          <a:xfrm>
            <a:off x="1179226" y="4786719"/>
            <a:ext cx="9833548" cy="1394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t-BR" sz="3600" b="1" dirty="0">
                <a:solidFill>
                  <a:schemeClr val="bg1"/>
                </a:solidFill>
              </a:rPr>
              <a:t>“Então disse o rei: Que honra e galardão se deu por isto a Mardoqueu? E os mancebos do rei, seus servos, disseram: Coisa nenhuma se lhe fez.” (Ester 6.3)</a:t>
            </a:r>
          </a:p>
        </p:txBody>
      </p:sp>
      <p:pic>
        <p:nvPicPr>
          <p:cNvPr id="8" name="Imagem 7" descr="Uma imagem contendo Diagrama&#10;&#10;Descrição gerada automaticamente">
            <a:extLst>
              <a:ext uri="{FF2B5EF4-FFF2-40B4-BE49-F238E27FC236}">
                <a16:creationId xmlns:a16="http://schemas.microsoft.com/office/drawing/2014/main" id="{17129C2B-193F-4FC4-8C4A-1E4FAE019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9" y="142035"/>
            <a:ext cx="1244819" cy="1095750"/>
          </a:xfrm>
          <a:prstGeom prst="rect">
            <a:avLst/>
          </a:prstGeom>
        </p:spPr>
      </p:pic>
      <p:sp>
        <p:nvSpPr>
          <p:cNvPr id="13" name="Google Shape;3836;p13">
            <a:extLst>
              <a:ext uri="{FF2B5EF4-FFF2-40B4-BE49-F238E27FC236}">
                <a16:creationId xmlns:a16="http://schemas.microsoft.com/office/drawing/2014/main" id="{9771DC4A-140E-4A8E-A527-A1BF09B8D4F8}"/>
              </a:ext>
            </a:extLst>
          </p:cNvPr>
          <p:cNvSpPr txBox="1">
            <a:spLocks/>
          </p:cNvSpPr>
          <p:nvPr/>
        </p:nvSpPr>
        <p:spPr>
          <a:xfrm>
            <a:off x="-1170321" y="2730053"/>
            <a:ext cx="8410595" cy="8935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pt-BR" sz="5400" b="1" dirty="0">
                <a:solidFill>
                  <a:srgbClr val="C00000"/>
                </a:solidFill>
                <a:latin typeface="Titillium Web" panose="020B0604020202020204" charset="0"/>
              </a:rPr>
              <a:t>Texto Áureo</a:t>
            </a:r>
          </a:p>
        </p:txBody>
      </p:sp>
    </p:spTree>
    <p:extLst>
      <p:ext uri="{BB962C8B-B14F-4D97-AF65-F5344CB8AC3E}">
        <p14:creationId xmlns:p14="http://schemas.microsoft.com/office/powerpoint/2010/main" val="288640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36;p13">
            <a:extLst>
              <a:ext uri="{FF2B5EF4-FFF2-40B4-BE49-F238E27FC236}">
                <a16:creationId xmlns:a16="http://schemas.microsoft.com/office/drawing/2014/main" id="{32314C2D-D4FF-4199-9520-25E461B846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Verdade Aplicada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2CAF52A-FC07-4005-82E9-A41A51E52D11}"/>
              </a:ext>
            </a:extLst>
          </p:cNvPr>
          <p:cNvSpPr txBox="1"/>
          <p:nvPr/>
        </p:nvSpPr>
        <p:spPr>
          <a:xfrm>
            <a:off x="648931" y="2438400"/>
            <a:ext cx="3505494" cy="37854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O Senhor vela pelos que o temem e guardam os Seus caminhos.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B27BBB-5CA6-4E6A-ABC0-E461BA4EE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6350" marR="635" indent="-6350">
              <a:spcAft>
                <a:spcPts val="0"/>
              </a:spcAft>
            </a:pP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Objetivos da lição: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C821855-A4CE-4B75-A7D4-6D6786D07482}"/>
              </a:ext>
            </a:extLst>
          </p:cNvPr>
          <p:cNvSpPr txBox="1"/>
          <p:nvPr/>
        </p:nvSpPr>
        <p:spPr>
          <a:xfrm>
            <a:off x="648931" y="2438400"/>
            <a:ext cx="3505494" cy="3785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lvl="0" indent="-342900">
              <a:lnSpc>
                <a:spcPct val="103000"/>
              </a:lnSpc>
              <a:buClr>
                <a:srgbClr val="000099"/>
              </a:buClr>
              <a:buFont typeface="+mj-lt"/>
              <a:buAutoNum type="alphaLcPeriod"/>
            </a:pPr>
            <a:r>
              <a:rPr lang="pt-BR" sz="1800" b="1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Perceber que Deus sempre socorre os seus os seus filhos;</a:t>
            </a:r>
          </a:p>
          <a:p>
            <a:pPr marL="342900" lvl="0" indent="-342900">
              <a:lnSpc>
                <a:spcPct val="103000"/>
              </a:lnSpc>
              <a:buClr>
                <a:srgbClr val="000099"/>
              </a:buClr>
              <a:buFont typeface="+mj-lt"/>
              <a:buAutoNum type="alphaLcPeriod"/>
            </a:pPr>
            <a:r>
              <a:rPr lang="pt-BR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Compreender que </a:t>
            </a:r>
            <a:r>
              <a:rPr lang="pt-BR" sz="2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 agir de Deus é sempre perfeito;</a:t>
            </a:r>
          </a:p>
          <a:p>
            <a:pPr marL="342900" lvl="0" indent="-342900">
              <a:lnSpc>
                <a:spcPct val="103000"/>
              </a:lnSpc>
              <a:buClr>
                <a:srgbClr val="000099"/>
              </a:buClr>
              <a:buFont typeface="+mj-lt"/>
              <a:buAutoNum type="alphaLcPeriod"/>
            </a:pPr>
            <a:r>
              <a:rPr lang="pt-BR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Entender que o socorro do Senhor chega na hora certa</a:t>
            </a:r>
            <a:endParaRPr lang="pt-BR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03000"/>
              </a:lnSpc>
              <a:buClr>
                <a:srgbClr val="000099"/>
              </a:buClr>
            </a:pPr>
            <a:endParaRPr lang="pt-B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Resultado de imagem para objetivos">
            <a:extLst>
              <a:ext uri="{FF2B5EF4-FFF2-40B4-BE49-F238E27FC236}">
                <a16:creationId xmlns:a16="http://schemas.microsoft.com/office/drawing/2014/main" id="{A761D993-C367-4AAD-82B7-6830852C3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5862" y="2404091"/>
            <a:ext cx="6019331" cy="204657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57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ECF9FCD-B812-4805-B18F-25CB27DE4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effectLst/>
              </a:rPr>
              <a:t>TEXTO BÍBLICO: Ester, 6</a:t>
            </a:r>
            <a:endParaRPr lang="en-US" dirty="0"/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4A5DA256-BE6F-4715-88F3-165B4289CC17}"/>
              </a:ext>
            </a:extLst>
          </p:cNvPr>
          <p:cNvSpPr txBox="1"/>
          <p:nvPr/>
        </p:nvSpPr>
        <p:spPr>
          <a:xfrm>
            <a:off x="4965431" y="2438400"/>
            <a:ext cx="6586489" cy="37854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lnSpc>
                <a:spcPts val="3200"/>
              </a:lnSpc>
            </a:pPr>
            <a:r>
              <a:rPr lang="pt-BR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 – </a:t>
            </a:r>
            <a:r>
              <a:rPr lang="pt-BR" sz="2000" b="1" dirty="0">
                <a:latin typeface="Calibri" pitchFamily="34" charset="0"/>
                <a:cs typeface="Calibri" pitchFamily="34" charset="0"/>
              </a:rPr>
              <a:t>Naquela mesma noite, fugiu o sono do rei; então mandou trazer o livro das memórias das crônicas, e se leram diante do rei.</a:t>
            </a:r>
          </a:p>
          <a:p>
            <a:pPr>
              <a:lnSpc>
                <a:spcPts val="3200"/>
              </a:lnSpc>
            </a:pPr>
            <a:r>
              <a:rPr lang="pt-BR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6 – </a:t>
            </a:r>
            <a:r>
              <a:rPr lang="pt-BR" sz="2000" b="1" dirty="0">
                <a:latin typeface="Calibri" pitchFamily="34" charset="0"/>
                <a:cs typeface="Calibri" pitchFamily="34" charset="0"/>
              </a:rPr>
              <a:t> E, entrando Hamã, o rei lhe disse: Que se fará ao homem de cuja honra o rei se agrada? Então Hamã disse no seu coração: De quem se agradará o rei para lhe fazer honra mais do que a mim?</a:t>
            </a:r>
          </a:p>
          <a:p>
            <a:pPr>
              <a:lnSpc>
                <a:spcPts val="3200"/>
              </a:lnSpc>
            </a:pPr>
            <a:r>
              <a:rPr lang="pt-BR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7 – </a:t>
            </a:r>
            <a:r>
              <a:rPr lang="pt-BR" sz="2000" b="1" dirty="0">
                <a:latin typeface="Calibri" pitchFamily="34" charset="0"/>
                <a:cs typeface="Calibri" pitchFamily="34" charset="0"/>
              </a:rPr>
              <a:t>Pelo que disse Hamã ao rei: O homem de cuja honra o rei se agrada.</a:t>
            </a:r>
          </a:p>
          <a:p>
            <a:pPr>
              <a:lnSpc>
                <a:spcPts val="3200"/>
              </a:lnSpc>
            </a:pPr>
            <a:r>
              <a:rPr lang="pt-BR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8 – </a:t>
            </a:r>
            <a:r>
              <a:rPr lang="pt-BR" sz="2000" b="1" dirty="0">
                <a:latin typeface="Calibri" pitchFamily="34" charset="0"/>
                <a:cs typeface="Calibri" pitchFamily="34" charset="0"/>
              </a:rPr>
              <a:t>Traga o vestido real de que o rei se costuma vestir, monte também o cavalo em que o rei costuma andar montado, e </a:t>
            </a:r>
            <a:r>
              <a:rPr lang="pt-BR" sz="2000" b="1" dirty="0" err="1">
                <a:latin typeface="Calibri" pitchFamily="34" charset="0"/>
                <a:cs typeface="Calibri" pitchFamily="34" charset="0"/>
              </a:rPr>
              <a:t>ponha-se-lhe</a:t>
            </a:r>
            <a:r>
              <a:rPr lang="pt-BR" sz="2000" b="1" dirty="0">
                <a:latin typeface="Calibri" pitchFamily="34" charset="0"/>
                <a:cs typeface="Calibri" pitchFamily="34" charset="0"/>
              </a:rPr>
              <a:t> a coroa real na sua cabeça.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68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Imagem 42" descr="Uma imagem contendo Diagrama&#10;&#10;Descrição gerada automaticamente">
            <a:extLst>
              <a:ext uri="{FF2B5EF4-FFF2-40B4-BE49-F238E27FC236}">
                <a16:creationId xmlns:a16="http://schemas.microsoft.com/office/drawing/2014/main" id="{A3351CA6-1FE2-4882-B1F9-83F0ED071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2" y="97348"/>
            <a:ext cx="1244819" cy="109575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E157EBA-3FD7-49F2-BF32-051B93ED1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86" y="1272349"/>
            <a:ext cx="4539043" cy="495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842D001-D11E-4690-B628-4D86FD3CA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Introdução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3B61599-3C20-4020-B54B-9CAC5AE14B9D}"/>
              </a:ext>
            </a:extLst>
          </p:cNvPr>
          <p:cNvSpPr txBox="1"/>
          <p:nvPr/>
        </p:nvSpPr>
        <p:spPr>
          <a:xfrm>
            <a:off x="5297762" y="2706624"/>
            <a:ext cx="6251110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350" marR="635" indent="-228600">
              <a:lnSpc>
                <a:spcPct val="90000"/>
              </a:lnSpc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pt-BR" sz="2200" dirty="0">
                <a:effectLst/>
              </a:rPr>
              <a:t>O tema desta lição é: Deus trabalha em favor dos que </a:t>
            </a:r>
            <a:r>
              <a:rPr lang="pt-BR" sz="2200" dirty="0" err="1">
                <a:effectLst/>
              </a:rPr>
              <a:t>nEle</a:t>
            </a:r>
            <a:r>
              <a:rPr lang="pt-BR" sz="2200" dirty="0">
                <a:effectLst/>
              </a:rPr>
              <a:t> confiam.</a:t>
            </a:r>
          </a:p>
          <a:p>
            <a:pPr marL="6350" marR="635" indent="-228600">
              <a:lnSpc>
                <a:spcPct val="90000"/>
              </a:lnSpc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pt-BR" sz="2200" dirty="0">
                <a:effectLst/>
              </a:rPr>
              <a:t>O temor ao Senhor é a fonte para uma vida vitoriosa nesta terra. Quando obedecemos a Ele, o Senhor nos dá ânimo para encararmos a vida e nos livra de muitos males.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D61D490-F476-4448-8518-BAAA04FD3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5330"/>
            <a:ext cx="5251295" cy="465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8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F1D26C9-3CBA-48FC-B6B5-F1F5D09530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248" r="16337" b="909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B044A8-48A5-419C-B6EA-1B4A5E291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Subsidio ao professor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1F7B7E1-2E60-4448-B247-AC95FA7648EA}"/>
              </a:ext>
            </a:extLst>
          </p:cNvPr>
          <p:cNvSpPr txBox="1"/>
          <p:nvPr/>
        </p:nvSpPr>
        <p:spPr>
          <a:xfrm>
            <a:off x="9739085" y="6657945"/>
            <a:ext cx="2452915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 tooltip="http://commons.wikimedia.org/wiki/File:US_Navy_090806-N-2420K-006_U.S._Navy_Capt._Jeffery_Landsman,_a_professor_with_the_U.S._Naval_War_College,_discusses_an_oil_spill_scenario_with_students_at_the_Maritime_Center_of_Excellence_(MCE)_course_at_Bandari_College.jp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kumimoji="0" lang="pt-BR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Autor Desconhecido está licenciado em </a:t>
            </a:r>
            <a:r>
              <a:rPr kumimoji="0" lang="pt-BR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kumimoji="0" lang="pt-BR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2AD18AF-3EC8-4A98-BAFB-C9DE7F23A137}"/>
              </a:ext>
            </a:extLst>
          </p:cNvPr>
          <p:cNvSpPr/>
          <p:nvPr/>
        </p:nvSpPr>
        <p:spPr>
          <a:xfrm>
            <a:off x="255702" y="4676872"/>
            <a:ext cx="653557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Conceitos importantes</a:t>
            </a:r>
          </a:p>
          <a:p>
            <a:pPr algn="ctr"/>
            <a:r>
              <a:rPr lang="pt-B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 lição</a:t>
            </a:r>
            <a:endParaRPr lang="pt-B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5983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842D001-D11E-4690-B628-4D86FD3CA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Deus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cuida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do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seu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povo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17FB249-42DD-4CD8-996A-847A4E292135}"/>
              </a:ext>
            </a:extLst>
          </p:cNvPr>
          <p:cNvSpPr txBox="1"/>
          <p:nvPr/>
        </p:nvSpPr>
        <p:spPr>
          <a:xfrm>
            <a:off x="4810259" y="649480"/>
            <a:ext cx="65553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6985" indent="-228600">
              <a:lnSpc>
                <a:spcPct val="90000"/>
              </a:lnSpc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</a:rPr>
              <a:t>O Senhor Jesus: “</a:t>
            </a:r>
            <a:r>
              <a:rPr lang="en-US" sz="2000" b="1" dirty="0">
                <a:effectLst/>
              </a:rPr>
              <a:t>Deus é </a:t>
            </a:r>
            <a:r>
              <a:rPr lang="en-US" sz="2000" b="1" dirty="0" err="1">
                <a:effectLst/>
              </a:rPr>
              <a:t>Espírito</a:t>
            </a:r>
            <a:r>
              <a:rPr lang="en-US" sz="2000" b="1" dirty="0">
                <a:effectLst/>
              </a:rPr>
              <a:t>, e é </a:t>
            </a:r>
            <a:r>
              <a:rPr lang="en-US" sz="2000" b="1" dirty="0" err="1">
                <a:effectLst/>
              </a:rPr>
              <a:t>necessário</a:t>
            </a:r>
            <a:r>
              <a:rPr lang="en-US" sz="2000" b="1" dirty="0">
                <a:effectLst/>
              </a:rPr>
              <a:t> que </a:t>
            </a:r>
            <a:r>
              <a:rPr lang="en-US" sz="2000" b="1" dirty="0" err="1">
                <a:effectLst/>
              </a:rPr>
              <a:t>os</a:t>
            </a:r>
            <a:r>
              <a:rPr lang="en-US" sz="2000" b="1" dirty="0">
                <a:effectLst/>
              </a:rPr>
              <a:t> que o </a:t>
            </a:r>
            <a:r>
              <a:rPr lang="en-US" sz="2000" b="1" dirty="0" err="1">
                <a:effectLst/>
              </a:rPr>
              <a:t>adoram</a:t>
            </a:r>
            <a:r>
              <a:rPr lang="en-US" sz="2000" b="1" dirty="0">
                <a:effectLst/>
              </a:rPr>
              <a:t> o </a:t>
            </a:r>
            <a:r>
              <a:rPr lang="en-US" sz="2000" b="1" dirty="0" err="1">
                <a:effectLst/>
              </a:rPr>
              <a:t>adorem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em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espírito</a:t>
            </a:r>
            <a:r>
              <a:rPr lang="en-US" sz="2000" b="1" dirty="0">
                <a:effectLst/>
              </a:rPr>
              <a:t> e </a:t>
            </a:r>
            <a:r>
              <a:rPr lang="en-US" sz="2000" b="1" dirty="0" err="1">
                <a:effectLst/>
              </a:rPr>
              <a:t>em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verdade</a:t>
            </a:r>
            <a:r>
              <a:rPr lang="en-US" sz="2000" dirty="0">
                <a:effectLst/>
              </a:rPr>
              <a:t>” (João 4.24). </a:t>
            </a:r>
            <a:r>
              <a:rPr lang="en-US" sz="2000" dirty="0" err="1">
                <a:effectLst/>
              </a:rPr>
              <a:t>Em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Salmos</a:t>
            </a:r>
            <a:r>
              <a:rPr lang="en-US" sz="2000" dirty="0">
                <a:effectLst/>
              </a:rPr>
              <a:t> da </a:t>
            </a:r>
            <a:r>
              <a:rPr lang="en-US" sz="2000" dirty="0" err="1">
                <a:effectLst/>
              </a:rPr>
              <a:t>Bíblia</a:t>
            </a:r>
            <a:r>
              <a:rPr lang="en-US" sz="2000" dirty="0">
                <a:effectLst/>
              </a:rPr>
              <a:t>, </a:t>
            </a:r>
            <a:r>
              <a:rPr lang="en-US" sz="2000" dirty="0" err="1">
                <a:effectLst/>
              </a:rPr>
              <a:t>está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escrito</a:t>
            </a:r>
            <a:r>
              <a:rPr lang="en-US" sz="2000" dirty="0">
                <a:effectLst/>
              </a:rPr>
              <a:t>: “</a:t>
            </a:r>
            <a:r>
              <a:rPr lang="en-US" sz="2000" dirty="0" err="1">
                <a:effectLst/>
              </a:rPr>
              <a:t>porventura</a:t>
            </a:r>
            <a:r>
              <a:rPr lang="en-US" sz="2000" dirty="0">
                <a:effectLst/>
              </a:rPr>
              <a:t> Deus </a:t>
            </a:r>
            <a:r>
              <a:rPr lang="en-US" sz="2000" dirty="0" err="1">
                <a:effectLst/>
              </a:rPr>
              <a:t>não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haveria</a:t>
            </a:r>
            <a:r>
              <a:rPr lang="en-US" sz="2000" dirty="0">
                <a:effectLst/>
              </a:rPr>
              <a:t> de </a:t>
            </a:r>
            <a:r>
              <a:rPr lang="en-US" sz="2000" dirty="0" err="1">
                <a:effectLst/>
              </a:rPr>
              <a:t>esquadrinhar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isso</a:t>
            </a:r>
            <a:r>
              <a:rPr lang="en-US" sz="2000" dirty="0">
                <a:effectLst/>
              </a:rPr>
              <a:t>? Pois </a:t>
            </a:r>
            <a:r>
              <a:rPr lang="en-US" sz="2000" dirty="0" err="1">
                <a:effectLst/>
              </a:rPr>
              <a:t>ele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conhece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os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segredos</a:t>
            </a:r>
            <a:r>
              <a:rPr lang="en-US" sz="2000" dirty="0">
                <a:effectLst/>
              </a:rPr>
              <a:t> do </a:t>
            </a:r>
            <a:r>
              <a:rPr lang="en-US" sz="2000" dirty="0" err="1">
                <a:effectLst/>
              </a:rPr>
              <a:t>coração</a:t>
            </a:r>
            <a:r>
              <a:rPr lang="en-US" sz="2000" dirty="0">
                <a:effectLst/>
              </a:rPr>
              <a:t>” (</a:t>
            </a:r>
            <a:r>
              <a:rPr lang="en-US" sz="2000" dirty="0" err="1">
                <a:effectLst/>
              </a:rPr>
              <a:t>Salmos</a:t>
            </a:r>
            <a:r>
              <a:rPr lang="en-US" sz="2000" dirty="0">
                <a:effectLst/>
              </a:rPr>
              <a:t> 44.21). Deus </a:t>
            </a:r>
            <a:r>
              <a:rPr lang="en-US" sz="2000" dirty="0" err="1">
                <a:effectLst/>
              </a:rPr>
              <a:t>observa</a:t>
            </a:r>
            <a:r>
              <a:rPr lang="en-US" sz="2000" dirty="0">
                <a:effectLst/>
              </a:rPr>
              <a:t> as </a:t>
            </a:r>
            <a:r>
              <a:rPr lang="en-US" sz="2000" dirty="0" err="1">
                <a:effectLst/>
              </a:rPr>
              <a:t>profundezas</a:t>
            </a:r>
            <a:r>
              <a:rPr lang="en-US" sz="2000" dirty="0">
                <a:effectLst/>
              </a:rPr>
              <a:t> de </a:t>
            </a:r>
            <a:r>
              <a:rPr lang="en-US" sz="2000" dirty="0" err="1">
                <a:effectLst/>
              </a:rPr>
              <a:t>nosso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coração</a:t>
            </a:r>
            <a:r>
              <a:rPr lang="en-US" sz="2000" dirty="0">
                <a:effectLst/>
              </a:rPr>
              <a:t> e </a:t>
            </a:r>
            <a:r>
              <a:rPr lang="en-US" sz="2000" dirty="0" err="1">
                <a:effectLst/>
              </a:rPr>
              <a:t>Ele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conhece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nossos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pensamentos</a:t>
            </a:r>
            <a:r>
              <a:rPr lang="en-US" sz="2000" dirty="0">
                <a:effectLst/>
              </a:rPr>
              <a:t> e </a:t>
            </a:r>
            <a:r>
              <a:rPr lang="en-US" sz="2000" dirty="0" err="1">
                <a:effectLst/>
              </a:rPr>
              <a:t>ideias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como</a:t>
            </a:r>
            <a:r>
              <a:rPr lang="en-US" sz="2000" dirty="0">
                <a:effectLst/>
              </a:rPr>
              <a:t> a </a:t>
            </a:r>
            <a:r>
              <a:rPr lang="en-US" sz="2000" dirty="0" err="1">
                <a:effectLst/>
              </a:rPr>
              <a:t>palma</a:t>
            </a:r>
            <a:r>
              <a:rPr lang="en-US" sz="2000" dirty="0">
                <a:effectLst/>
              </a:rPr>
              <a:t> de Sua </a:t>
            </a:r>
            <a:r>
              <a:rPr lang="en-US" sz="2000" dirty="0" err="1">
                <a:effectLst/>
              </a:rPr>
              <a:t>mão</a:t>
            </a:r>
            <a:r>
              <a:rPr lang="en-US" sz="2000" dirty="0">
                <a:effectLst/>
              </a:rPr>
              <a:t>. Logo, </a:t>
            </a:r>
            <a:r>
              <a:rPr lang="en-US" sz="2000" dirty="0" err="1">
                <a:effectLst/>
              </a:rPr>
              <a:t>devemos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aceitar</a:t>
            </a:r>
            <a:r>
              <a:rPr lang="en-US" sz="2000" dirty="0">
                <a:effectLst/>
              </a:rPr>
              <a:t> o </a:t>
            </a:r>
            <a:r>
              <a:rPr lang="en-US" sz="2000" dirty="0" err="1">
                <a:effectLst/>
              </a:rPr>
              <a:t>olhar</a:t>
            </a:r>
            <a:r>
              <a:rPr lang="en-US" sz="2000" dirty="0">
                <a:effectLst/>
              </a:rPr>
              <a:t> do </a:t>
            </a:r>
            <a:r>
              <a:rPr lang="en-US" sz="2000" dirty="0" err="1">
                <a:effectLst/>
              </a:rPr>
              <a:t>Espírito</a:t>
            </a:r>
            <a:r>
              <a:rPr lang="en-US" sz="2000" dirty="0">
                <a:effectLst/>
              </a:rPr>
              <a:t> de Deus </a:t>
            </a:r>
            <a:r>
              <a:rPr lang="en-US" sz="2000" dirty="0" err="1">
                <a:effectLst/>
              </a:rPr>
              <a:t>em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todas</a:t>
            </a:r>
            <a:r>
              <a:rPr lang="en-US" sz="2000" dirty="0">
                <a:effectLst/>
              </a:rPr>
              <a:t> as </a:t>
            </a:r>
            <a:r>
              <a:rPr lang="en-US" sz="2000" dirty="0" err="1">
                <a:effectLst/>
              </a:rPr>
              <a:t>coisas</a:t>
            </a:r>
            <a:r>
              <a:rPr lang="en-US" sz="2000" dirty="0">
                <a:effectLst/>
              </a:rPr>
              <a:t> e </a:t>
            </a:r>
            <a:r>
              <a:rPr lang="en-US" sz="2000" dirty="0" err="1">
                <a:effectLst/>
              </a:rPr>
              <a:t>dar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nosso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coração</a:t>
            </a:r>
            <a:r>
              <a:rPr lang="en-US" sz="2000" dirty="0">
                <a:effectLst/>
              </a:rPr>
              <a:t> a </a:t>
            </a:r>
            <a:r>
              <a:rPr lang="en-US" sz="2000" dirty="0" err="1">
                <a:effectLst/>
              </a:rPr>
              <a:t>Ele</a:t>
            </a:r>
            <a:r>
              <a:rPr lang="en-US" sz="2000" dirty="0">
                <a:effectLst/>
              </a:rPr>
              <a:t>, </a:t>
            </a:r>
            <a:r>
              <a:rPr lang="en-US" sz="2000" dirty="0" err="1">
                <a:effectLst/>
              </a:rPr>
              <a:t>permitindo</a:t>
            </a:r>
            <a:r>
              <a:rPr lang="en-US" sz="2000" dirty="0">
                <a:effectLst/>
              </a:rPr>
              <a:t> que </a:t>
            </a:r>
            <a:r>
              <a:rPr lang="en-US" sz="2000" dirty="0" err="1">
                <a:effectLst/>
              </a:rPr>
              <a:t>Ele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seja</a:t>
            </a:r>
            <a:r>
              <a:rPr lang="en-US" sz="2000" dirty="0">
                <a:effectLst/>
              </a:rPr>
              <a:t> o </a:t>
            </a:r>
            <a:r>
              <a:rPr lang="en-US" sz="2000" dirty="0" err="1">
                <a:effectLst/>
              </a:rPr>
              <a:t>mestre</a:t>
            </a:r>
            <a:r>
              <a:rPr lang="en-US" sz="2000" dirty="0">
                <a:effectLst/>
              </a:rPr>
              <a:t> e </a:t>
            </a:r>
            <a:r>
              <a:rPr lang="en-US" sz="2000" dirty="0" err="1">
                <a:effectLst/>
              </a:rPr>
              <a:t>tomador</a:t>
            </a:r>
            <a:r>
              <a:rPr lang="en-US" sz="2000" dirty="0">
                <a:effectLst/>
              </a:rPr>
              <a:t> de </a:t>
            </a:r>
            <a:r>
              <a:rPr lang="en-US" sz="2000" dirty="0" err="1">
                <a:effectLst/>
              </a:rPr>
              <a:t>decisões</a:t>
            </a:r>
            <a:r>
              <a:rPr lang="en-US" sz="2000" dirty="0">
                <a:effectLst/>
              </a:rPr>
              <a:t>. </a:t>
            </a:r>
            <a:r>
              <a:rPr lang="en-US" sz="2000" dirty="0" err="1">
                <a:effectLst/>
              </a:rPr>
              <a:t>Ao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orar</a:t>
            </a:r>
            <a:r>
              <a:rPr lang="en-US" sz="2000" dirty="0">
                <a:effectLst/>
              </a:rPr>
              <a:t>, </a:t>
            </a:r>
            <a:r>
              <a:rPr lang="en-US" sz="2000" dirty="0" err="1">
                <a:effectLst/>
              </a:rPr>
              <a:t>devemos</a:t>
            </a:r>
            <a:r>
              <a:rPr lang="en-US" sz="2000" dirty="0">
                <a:effectLst/>
              </a:rPr>
              <a:t> ser </a:t>
            </a:r>
            <a:r>
              <a:rPr lang="en-US" sz="2000" dirty="0" err="1">
                <a:effectLst/>
              </a:rPr>
              <a:t>honestos</a:t>
            </a:r>
            <a:r>
              <a:rPr lang="en-US" sz="2000" dirty="0">
                <a:effectLst/>
              </a:rPr>
              <a:t> e </a:t>
            </a:r>
            <a:r>
              <a:rPr lang="en-US" sz="2000" dirty="0" err="1">
                <a:effectLst/>
              </a:rPr>
              <a:t>falar</a:t>
            </a:r>
            <a:r>
              <a:rPr lang="en-US" sz="2000" dirty="0">
                <a:effectLst/>
              </a:rPr>
              <a:t> as </a:t>
            </a:r>
            <a:r>
              <a:rPr lang="en-US" sz="2000" dirty="0" err="1">
                <a:effectLst/>
              </a:rPr>
              <a:t>palavras</a:t>
            </a:r>
            <a:r>
              <a:rPr lang="en-US" sz="2000" dirty="0">
                <a:effectLst/>
              </a:rPr>
              <a:t> de </a:t>
            </a:r>
            <a:r>
              <a:rPr lang="en-US" sz="2000" dirty="0" err="1">
                <a:effectLst/>
              </a:rPr>
              <a:t>nosso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coração</a:t>
            </a:r>
            <a:r>
              <a:rPr lang="en-US" sz="2000" dirty="0">
                <a:effectLst/>
              </a:rPr>
              <a:t> para Deus para </a:t>
            </a:r>
            <a:r>
              <a:rPr lang="en-US" sz="2000" dirty="0" err="1">
                <a:effectLst/>
              </a:rPr>
              <a:t>assim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termos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uma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comunhão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verdadeira</a:t>
            </a:r>
            <a:r>
              <a:rPr lang="en-US" sz="2000" dirty="0">
                <a:effectLst/>
              </a:rPr>
              <a:t> com </a:t>
            </a:r>
            <a:r>
              <a:rPr lang="en-US" sz="2000" dirty="0" err="1">
                <a:effectLst/>
              </a:rPr>
              <a:t>Ele</a:t>
            </a:r>
            <a:r>
              <a:rPr lang="en-US" sz="2000" dirty="0">
                <a:effectLst/>
              </a:rPr>
              <a:t>. Deus </a:t>
            </a:r>
            <a:r>
              <a:rPr lang="en-US" sz="2000" dirty="0" err="1">
                <a:effectLst/>
              </a:rPr>
              <a:t>observa</a:t>
            </a:r>
            <a:r>
              <a:rPr lang="en-US" sz="2000" dirty="0">
                <a:effectLst/>
              </a:rPr>
              <a:t> as </a:t>
            </a:r>
            <a:r>
              <a:rPr lang="en-US" sz="2000" dirty="0" err="1">
                <a:effectLst/>
              </a:rPr>
              <a:t>partes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mais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profundas</a:t>
            </a:r>
            <a:r>
              <a:rPr lang="en-US" sz="2000" dirty="0">
                <a:effectLst/>
              </a:rPr>
              <a:t> de </a:t>
            </a:r>
            <a:r>
              <a:rPr lang="en-US" sz="2000" dirty="0" err="1">
                <a:effectLst/>
              </a:rPr>
              <a:t>nosso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coração</a:t>
            </a:r>
            <a:r>
              <a:rPr lang="en-US" sz="2000" dirty="0">
                <a:effectLst/>
              </a:rPr>
              <a:t>; </a:t>
            </a:r>
            <a:r>
              <a:rPr lang="en-US" sz="2000" dirty="0" err="1">
                <a:effectLst/>
              </a:rPr>
              <a:t>quando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Ele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vê</a:t>
            </a:r>
            <a:r>
              <a:rPr lang="en-US" sz="2000" dirty="0">
                <a:effectLst/>
              </a:rPr>
              <a:t> que </a:t>
            </a:r>
            <a:r>
              <a:rPr lang="en-US" sz="2000" dirty="0" err="1">
                <a:effectLst/>
              </a:rPr>
              <a:t>nós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realmente</a:t>
            </a:r>
            <a:r>
              <a:rPr lang="en-US" sz="2000" dirty="0">
                <a:effectLst/>
              </a:rPr>
              <a:t> O </a:t>
            </a:r>
            <a:r>
              <a:rPr lang="en-US" sz="2000" dirty="0" err="1">
                <a:effectLst/>
              </a:rPr>
              <a:t>desejamos</a:t>
            </a:r>
            <a:r>
              <a:rPr lang="en-US" sz="2000" dirty="0">
                <a:effectLst/>
              </a:rPr>
              <a:t> e </a:t>
            </a:r>
            <a:r>
              <a:rPr lang="en-US" sz="2000" dirty="0" err="1">
                <a:effectLst/>
              </a:rPr>
              <a:t>buscamos</a:t>
            </a:r>
            <a:r>
              <a:rPr lang="en-US" sz="2000" dirty="0">
                <a:effectLst/>
              </a:rPr>
              <a:t> a </a:t>
            </a:r>
            <a:r>
              <a:rPr lang="en-US" sz="2000" dirty="0" err="1">
                <a:effectLst/>
              </a:rPr>
              <a:t>verdade</a:t>
            </a:r>
            <a:r>
              <a:rPr lang="en-US" sz="2000" dirty="0">
                <a:effectLst/>
              </a:rPr>
              <a:t>, o </a:t>
            </a:r>
            <a:r>
              <a:rPr lang="en-US" sz="2000" dirty="0" err="1">
                <a:effectLst/>
              </a:rPr>
              <a:t>Espírito</a:t>
            </a:r>
            <a:r>
              <a:rPr lang="en-US" sz="2000" dirty="0">
                <a:effectLst/>
              </a:rPr>
              <a:t> Santo opera </a:t>
            </a:r>
            <a:r>
              <a:rPr lang="en-US" sz="2000" dirty="0" err="1">
                <a:effectLst/>
              </a:rPr>
              <a:t>em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nós</a:t>
            </a:r>
            <a:r>
              <a:rPr lang="en-US" sz="2000" dirty="0">
                <a:effectLst/>
              </a:rPr>
              <a:t>, </a:t>
            </a:r>
            <a:r>
              <a:rPr lang="en-US" sz="2000" dirty="0" err="1">
                <a:effectLst/>
              </a:rPr>
              <a:t>nos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iluminando</a:t>
            </a:r>
            <a:r>
              <a:rPr lang="en-US" sz="2000" dirty="0">
                <a:effectLst/>
              </a:rPr>
              <a:t>, </a:t>
            </a:r>
            <a:r>
              <a:rPr lang="en-US" sz="2000" dirty="0" err="1">
                <a:effectLst/>
              </a:rPr>
              <a:t>nos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esclarecendo</a:t>
            </a:r>
            <a:r>
              <a:rPr lang="en-US" sz="2000" dirty="0">
                <a:effectLst/>
              </a:rPr>
              <a:t> e </a:t>
            </a:r>
            <a:r>
              <a:rPr lang="en-US" sz="2000" dirty="0" err="1">
                <a:effectLst/>
              </a:rPr>
              <a:t>nos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guiando</a:t>
            </a:r>
            <a:r>
              <a:rPr lang="en-US" sz="2000" dirty="0">
                <a:effectLst/>
              </a:rPr>
              <a:t>. </a:t>
            </a:r>
          </a:p>
          <a:p>
            <a:pPr marL="6985" indent="-228600">
              <a:lnSpc>
                <a:spcPct val="90000"/>
              </a:lnSpc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</a:rPr>
              <a:t>https://www.bibliadeestudo.org/</a:t>
            </a:r>
          </a:p>
        </p:txBody>
      </p:sp>
    </p:spTree>
    <p:extLst>
      <p:ext uri="{BB962C8B-B14F-4D97-AF65-F5344CB8AC3E}">
        <p14:creationId xmlns:p14="http://schemas.microsoft.com/office/powerpoint/2010/main" val="279426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BE5B338-3888-4E0D-9002-D08435292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0" i="0" u="none" strike="noStrike" baseline="0">
                <a:solidFill>
                  <a:schemeClr val="bg1"/>
                </a:solidFill>
              </a:rPr>
              <a:t>1.	A vida muda quando Deus faz parte dela.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1307B9E-F57B-4DCA-8A12-1BEA1E99DC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" b="4568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152E11A-8751-4568-8A62-C936FD22A7DB}"/>
              </a:ext>
            </a:extLst>
          </p:cNvPr>
          <p:cNvSpPr txBox="1"/>
          <p:nvPr/>
        </p:nvSpPr>
        <p:spPr>
          <a:xfrm>
            <a:off x="7546848" y="2516777"/>
            <a:ext cx="3803904" cy="36601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tx1"/>
                </a:solidFill>
              </a:rPr>
              <a:t>Nossa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vida</a:t>
            </a:r>
            <a:r>
              <a:rPr lang="en-US" sz="2200" dirty="0">
                <a:solidFill>
                  <a:schemeClr val="tx1"/>
                </a:solidFill>
              </a:rPr>
              <a:t> é </a:t>
            </a:r>
            <a:r>
              <a:rPr lang="en-US" sz="2200" dirty="0" err="1">
                <a:solidFill>
                  <a:schemeClr val="tx1"/>
                </a:solidFill>
              </a:rPr>
              <a:t>feita</a:t>
            </a:r>
            <a:r>
              <a:rPr lang="en-US" sz="2200" dirty="0">
                <a:solidFill>
                  <a:schemeClr val="tx1"/>
                </a:solidFill>
              </a:rPr>
              <a:t> de </a:t>
            </a:r>
            <a:r>
              <a:rPr lang="en-US" sz="2200" dirty="0" err="1">
                <a:solidFill>
                  <a:schemeClr val="tx1"/>
                </a:solidFill>
              </a:rPr>
              <a:t>momentos</a:t>
            </a:r>
            <a:r>
              <a:rPr lang="en-US" sz="2200" dirty="0">
                <a:solidFill>
                  <a:schemeClr val="tx1"/>
                </a:solidFill>
              </a:rPr>
              <a:t> altos e </a:t>
            </a:r>
            <a:r>
              <a:rPr lang="en-US" sz="2200" dirty="0" err="1">
                <a:solidFill>
                  <a:schemeClr val="tx1"/>
                </a:solidFill>
              </a:rPr>
              <a:t>baixos</a:t>
            </a:r>
            <a:r>
              <a:rPr lang="en-US" sz="2200" dirty="0">
                <a:solidFill>
                  <a:schemeClr val="tx1"/>
                </a:solidFill>
              </a:rPr>
              <a:t>. Um </a:t>
            </a:r>
            <a:r>
              <a:rPr lang="en-US" sz="2200" dirty="0" err="1">
                <a:solidFill>
                  <a:schemeClr val="tx1"/>
                </a:solidFill>
              </a:rPr>
              <a:t>dia</a:t>
            </a:r>
            <a:r>
              <a:rPr lang="en-US" sz="2200" dirty="0">
                <a:solidFill>
                  <a:schemeClr val="tx1"/>
                </a:solidFill>
              </a:rPr>
              <a:t> Mardoqueu </a:t>
            </a:r>
            <a:r>
              <a:rPr lang="en-US" sz="2200" dirty="0" err="1">
                <a:solidFill>
                  <a:schemeClr val="tx1"/>
                </a:solidFill>
              </a:rPr>
              <a:t>estava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condenado</a:t>
            </a:r>
            <a:r>
              <a:rPr lang="en-US" sz="2200" dirty="0">
                <a:solidFill>
                  <a:schemeClr val="tx1"/>
                </a:solidFill>
              </a:rPr>
              <a:t> à </a:t>
            </a:r>
            <a:r>
              <a:rPr lang="en-US" sz="2200" dirty="0" err="1">
                <a:solidFill>
                  <a:schemeClr val="tx1"/>
                </a:solidFill>
              </a:rPr>
              <a:t>morte</a:t>
            </a:r>
            <a:r>
              <a:rPr lang="en-US" sz="2200" dirty="0">
                <a:solidFill>
                  <a:schemeClr val="tx1"/>
                </a:solidFill>
              </a:rPr>
              <a:t>, no outro </a:t>
            </a:r>
            <a:r>
              <a:rPr lang="en-US" sz="2200" dirty="0" err="1">
                <a:solidFill>
                  <a:schemeClr val="tx1"/>
                </a:solidFill>
              </a:rPr>
              <a:t>dia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estava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sendo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honrado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pelo</a:t>
            </a:r>
            <a:r>
              <a:rPr lang="en-US" sz="2200" dirty="0">
                <a:solidFill>
                  <a:schemeClr val="tx1"/>
                </a:solidFill>
              </a:rPr>
              <a:t> rei. É </a:t>
            </a:r>
            <a:r>
              <a:rPr lang="en-US" sz="2200" dirty="0" err="1">
                <a:solidFill>
                  <a:schemeClr val="tx1"/>
                </a:solidFill>
              </a:rPr>
              <a:t>assim</a:t>
            </a:r>
            <a:r>
              <a:rPr lang="en-US" sz="2200" dirty="0">
                <a:solidFill>
                  <a:schemeClr val="tx1"/>
                </a:solidFill>
              </a:rPr>
              <a:t> que a </a:t>
            </a:r>
            <a:r>
              <a:rPr lang="en-US" sz="2200" dirty="0" err="1">
                <a:solidFill>
                  <a:schemeClr val="tx1"/>
                </a:solidFill>
              </a:rPr>
              <a:t>vida</a:t>
            </a:r>
            <a:r>
              <a:rPr lang="en-US" sz="2200" dirty="0">
                <a:solidFill>
                  <a:schemeClr val="tx1"/>
                </a:solidFill>
              </a:rPr>
              <a:t> do </a:t>
            </a:r>
            <a:r>
              <a:rPr lang="en-US" sz="2200" dirty="0" err="1">
                <a:solidFill>
                  <a:schemeClr val="tx1"/>
                </a:solidFill>
              </a:rPr>
              <a:t>cristão</a:t>
            </a:r>
            <a:r>
              <a:rPr lang="en-US" sz="2200" dirty="0">
                <a:solidFill>
                  <a:schemeClr val="tx1"/>
                </a:solidFill>
              </a:rPr>
              <a:t> é. </a:t>
            </a:r>
            <a:r>
              <a:rPr lang="en-US" sz="2200" dirty="0" err="1">
                <a:solidFill>
                  <a:schemeClr val="tx1"/>
                </a:solidFill>
              </a:rPr>
              <a:t>Quando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pensamos</a:t>
            </a:r>
            <a:r>
              <a:rPr lang="en-US" sz="2200" dirty="0">
                <a:solidFill>
                  <a:schemeClr val="tx1"/>
                </a:solidFill>
              </a:rPr>
              <a:t> que </a:t>
            </a:r>
            <a:r>
              <a:rPr lang="en-US" sz="2200" dirty="0" err="1">
                <a:solidFill>
                  <a:schemeClr val="tx1"/>
                </a:solidFill>
              </a:rPr>
              <a:t>não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tem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mais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jeito</a:t>
            </a:r>
            <a:r>
              <a:rPr lang="en-US" sz="2200" dirty="0">
                <a:solidFill>
                  <a:schemeClr val="tx1"/>
                </a:solidFill>
              </a:rPr>
              <a:t>, o Senhor </a:t>
            </a:r>
            <a:r>
              <a:rPr lang="en-US" sz="2200" dirty="0" err="1">
                <a:solidFill>
                  <a:schemeClr val="tx1"/>
                </a:solidFill>
              </a:rPr>
              <a:t>entra</a:t>
            </a:r>
            <a:r>
              <a:rPr lang="en-US" sz="2200" dirty="0">
                <a:solidFill>
                  <a:schemeClr val="tx1"/>
                </a:solidFill>
              </a:rPr>
              <a:t> com </a:t>
            </a:r>
            <a:r>
              <a:rPr lang="en-US" sz="2200" dirty="0" err="1">
                <a:solidFill>
                  <a:schemeClr val="tx1"/>
                </a:solidFill>
              </a:rPr>
              <a:t>providência</a:t>
            </a:r>
            <a:r>
              <a:rPr lang="en-US" sz="2200" dirty="0">
                <a:solidFill>
                  <a:schemeClr val="tx1"/>
                </a:solidFill>
              </a:rPr>
              <a:t> e </a:t>
            </a:r>
            <a:r>
              <a:rPr lang="en-US" sz="2200" dirty="0" err="1">
                <a:solidFill>
                  <a:schemeClr val="tx1"/>
                </a:solidFill>
              </a:rPr>
              <a:t>muda</a:t>
            </a:r>
            <a:r>
              <a:rPr lang="en-US" sz="2200" dirty="0">
                <a:solidFill>
                  <a:schemeClr val="tx1"/>
                </a:solidFill>
              </a:rPr>
              <a:t> a </a:t>
            </a:r>
            <a:r>
              <a:rPr lang="en-US" sz="2200" dirty="0" err="1">
                <a:solidFill>
                  <a:schemeClr val="tx1"/>
                </a:solidFill>
              </a:rPr>
              <a:t>nossa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história</a:t>
            </a:r>
            <a:r>
              <a:rPr lang="en-US" sz="2200" dirty="0">
                <a:solidFill>
                  <a:schemeClr val="tx1"/>
                </a:solidFill>
              </a:rPr>
              <a:t> por </a:t>
            </a:r>
            <a:r>
              <a:rPr lang="en-US" sz="2200" dirty="0" err="1">
                <a:solidFill>
                  <a:schemeClr val="tx1"/>
                </a:solidFill>
              </a:rPr>
              <a:t>completo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7" name="Imagem 6" descr="Uma imagem contendo Diagrama&#10;&#10;Descrição gerada automaticamente">
            <a:extLst>
              <a:ext uri="{FF2B5EF4-FFF2-40B4-BE49-F238E27FC236}">
                <a16:creationId xmlns:a16="http://schemas.microsoft.com/office/drawing/2014/main" id="{E486882B-0DEB-4A2C-B2CD-55FEE542C6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9" y="142035"/>
            <a:ext cx="1244819" cy="1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5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Diagrama&#10;&#10;Descrição gerada automaticamente">
            <a:extLst>
              <a:ext uri="{FF2B5EF4-FFF2-40B4-BE49-F238E27FC236}">
                <a16:creationId xmlns:a16="http://schemas.microsoft.com/office/drawing/2014/main" id="{E486882B-0DEB-4A2C-B2CD-55FEE542C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9" y="142035"/>
            <a:ext cx="1244819" cy="109575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51248E0F-D682-449D-A691-B9B20C2B23E2}"/>
              </a:ext>
            </a:extLst>
          </p:cNvPr>
          <p:cNvSpPr txBox="1"/>
          <p:nvPr/>
        </p:nvSpPr>
        <p:spPr>
          <a:xfrm>
            <a:off x="367975" y="4428925"/>
            <a:ext cx="7471329" cy="1754326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1.3. O Senhor nunca se esquece de nós</a:t>
            </a:r>
          </a:p>
          <a:p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“Então disse ao rei: Que honra e galardão se deu por isto a Mardoqueu? E os mancebos do rei, seus servos, disseram: Coisa nenhuma se lhe fez” (Et.6.3). O livro das crônicas do rei Assuero poderia estar aberto em qualquer página, pois o rei não estava preocupado com nenhum assunto em particular. Solicitou apenas que lessem o livro. É assim que Deus faz.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761D41D-2644-4794-990C-7E4B2D57E1E9}"/>
              </a:ext>
            </a:extLst>
          </p:cNvPr>
          <p:cNvSpPr txBox="1"/>
          <p:nvPr/>
        </p:nvSpPr>
        <p:spPr>
          <a:xfrm>
            <a:off x="367976" y="301505"/>
            <a:ext cx="7471329" cy="209813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8900" lvl="1">
              <a:lnSpc>
                <a:spcPct val="103000"/>
              </a:lnSpc>
              <a:spcBef>
                <a:spcPts val="200"/>
              </a:spcBef>
            </a:pPr>
            <a:r>
              <a:rPr lang="pt-BR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1.1.	A aflição é solo fértil para o milagre</a:t>
            </a:r>
          </a:p>
          <a:p>
            <a:pPr marL="88900" lvl="1">
              <a:lnSpc>
                <a:spcPct val="103000"/>
              </a:lnSpc>
              <a:spcBef>
                <a:spcPts val="200"/>
              </a:spcBef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Hamã várias vezes presenciou que Mardoqueu não se ajoelhou perante sua presença. Aborrecido com esta situação, Hamã tomou conselho de seus amigos e de sua esposa Zeres. Eles lhe aconselharam que construísse uma forca de cinquenta côvados para assassinar Mardoqueu (Et.5.10 – 14). E assim, Hamã adormeceu naquela noite, risonho, pois iria dar fim àquele homem que não se curvava diante dele.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B653849-9909-4FA3-85A7-6B16AC7DD78D}"/>
              </a:ext>
            </a:extLst>
          </p:cNvPr>
          <p:cNvSpPr txBox="1"/>
          <p:nvPr/>
        </p:nvSpPr>
        <p:spPr>
          <a:xfrm>
            <a:off x="367976" y="2556004"/>
            <a:ext cx="7471328" cy="181280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350" indent="-6350">
              <a:lnSpc>
                <a:spcPct val="103000"/>
              </a:lnSpc>
              <a:spcBef>
                <a:spcPts val="200"/>
              </a:spcBef>
            </a:pPr>
            <a:r>
              <a:rPr lang="pt-BR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1.2 – Deus está ao seu lado confie nisso.</a:t>
            </a:r>
          </a:p>
          <a:p>
            <a:pPr marL="6350" indent="-6350">
              <a:lnSpc>
                <a:spcPct val="103000"/>
              </a:lnSpc>
              <a:spcBef>
                <a:spcPts val="200"/>
              </a:spcBef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Como vimos no livro de Ester, é certo que Deus honra os Seus servos fiéis e que nada pode impedi-Lo de realizar Suas intenções. Sendo assim, necessitamos parar de olhar para as adversidades e nos concentrarmos no agir de Deus a nosso favor. Mardoqueu tinha uma única certeza: a graça do Senhor alcançaria onde quer que estivesse (Et.4.14).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DBBCC39-D64C-46F2-A07E-3F52F050A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830" y="1153205"/>
            <a:ext cx="3769562" cy="503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E615EEF-3C24-4A5D-A402-FECD247776C5}"/>
              </a:ext>
            </a:extLst>
          </p:cNvPr>
          <p:cNvSpPr txBox="1"/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2. O AGIR DE DEUS É PERFEITO.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8F7E880-05DA-430E-B419-584A069068AD}"/>
              </a:ext>
            </a:extLst>
          </p:cNvPr>
          <p:cNvSpPr txBox="1"/>
          <p:nvPr/>
        </p:nvSpPr>
        <p:spPr>
          <a:xfrm>
            <a:off x="9586800" y="6870700"/>
            <a:ext cx="260520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lang="pt-BR" sz="700">
                <a:solidFill>
                  <a:srgbClr val="FFFFFF"/>
                </a:solidFill>
                <a:hlinkClick r:id="rId2" tooltip="https://iptubarao.wordpress.com/tag/cordeiro-de-deu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pt-BR" sz="700">
                <a:solidFill>
                  <a:srgbClr val="FFFFFF"/>
                </a:solidFill>
              </a:rPr>
              <a:t> de Autor Desconhecido está licenciado em </a:t>
            </a:r>
            <a:r>
              <a:rPr lang="pt-BR" sz="700">
                <a:solidFill>
                  <a:srgbClr val="FFFFFF"/>
                </a:solidFill>
                <a:hlinkClick r:id="rId3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pt-BR" sz="700">
              <a:solidFill>
                <a:srgbClr val="FFFFFF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2294E90-2F9E-4ED6-974D-8C76259F2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4822" y="112727"/>
            <a:ext cx="571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12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B0DF90E-6BAD-4E82-8FDF-717C9A357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13DCC859-0434-4BB8-B6C5-09C88AE69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08E7ACFB-B791-4C23-8B17-013FEDC09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8F7E880-05DA-430E-B419-584A069068AD}"/>
              </a:ext>
            </a:extLst>
          </p:cNvPr>
          <p:cNvSpPr txBox="1"/>
          <p:nvPr/>
        </p:nvSpPr>
        <p:spPr>
          <a:xfrm>
            <a:off x="9586800" y="6870700"/>
            <a:ext cx="260520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lang="pt-BR" sz="700">
                <a:solidFill>
                  <a:srgbClr val="FFFFFF"/>
                </a:solidFill>
                <a:hlinkClick r:id="rId2" tooltip="https://iptubarao.wordpress.com/tag/cordeiro-de-deu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pt-BR" sz="700">
                <a:solidFill>
                  <a:srgbClr val="FFFFFF"/>
                </a:solidFill>
              </a:rPr>
              <a:t> de Autor Desconhecido está licenciado em </a:t>
            </a:r>
            <a:r>
              <a:rPr lang="pt-BR" sz="700">
                <a:solidFill>
                  <a:srgbClr val="FFFFFF"/>
                </a:solidFill>
                <a:hlinkClick r:id="rId3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pt-BR" sz="700">
              <a:solidFill>
                <a:srgbClr val="FFFFFF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BD7AAEA-9BAC-4E39-9D2E-98E0AE63B134}"/>
              </a:ext>
            </a:extLst>
          </p:cNvPr>
          <p:cNvSpPr txBox="1"/>
          <p:nvPr/>
        </p:nvSpPr>
        <p:spPr>
          <a:xfrm>
            <a:off x="288347" y="442307"/>
            <a:ext cx="6991351" cy="1820929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t">
            <a:normAutofit/>
          </a:bodyPr>
          <a:lstStyle/>
          <a:p>
            <a:pPr marL="6350" indent="-6350">
              <a:lnSpc>
                <a:spcPct val="103000"/>
              </a:lnSpc>
              <a:spcBef>
                <a:spcPts val="200"/>
              </a:spcBef>
            </a:pPr>
            <a:r>
              <a:rPr lang="pt-BR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 – Nunca Deixe de honrar ao Senhor</a:t>
            </a:r>
          </a:p>
          <a:p>
            <a:pPr marL="6350" indent="-6350">
              <a:lnSpc>
                <a:spcPct val="103000"/>
              </a:lnSpc>
              <a:spcBef>
                <a:spcPts val="200"/>
              </a:spcBef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 lutas nos deixam mais fortes a cada dia, as provações nos ensinam a confiar somente em Deus. As lutas, as vitórias, os momentos difíceis, tudo está no controle do Eterno, nada, absolutamente, nada, foge do seu domínio (1Cr.29.11 e 12)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884EB3F-166A-4DC4-89AA-1480F0E8F4A7}"/>
              </a:ext>
            </a:extLst>
          </p:cNvPr>
          <p:cNvSpPr txBox="1"/>
          <p:nvPr/>
        </p:nvSpPr>
        <p:spPr>
          <a:xfrm>
            <a:off x="288346" y="2535150"/>
            <a:ext cx="6991351" cy="16953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t">
            <a:normAutofit fontScale="92500" lnSpcReduction="20000"/>
          </a:bodyPr>
          <a:lstStyle/>
          <a:p>
            <a:pPr marL="6350" indent="-6350">
              <a:lnSpc>
                <a:spcPct val="103000"/>
              </a:lnSpc>
              <a:spcBef>
                <a:spcPts val="200"/>
              </a:spcBef>
            </a:pPr>
            <a:r>
              <a:rPr lang="pt-BR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2.2 – Quem honra a Deus é por Ele honrado</a:t>
            </a:r>
          </a:p>
          <a:p>
            <a:pPr marL="6350" indent="-6350">
              <a:lnSpc>
                <a:spcPct val="103000"/>
              </a:lnSpc>
              <a:spcBef>
                <a:spcPts val="200"/>
              </a:spcBef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 Senhor não honrou apenas Mardoqueu, honrou também a sua prima Ester. Eles atuaram conforme o querer do Senhor, este foi o diferencial. E foi nessa diferença que Deus trabalhou. O salmista expressou: “Em Deus louvarei a sua palavra; em Deus pus a minha confiança e mão temerei; que me pode fazer a carne?” (Sl.56.4). Ainda hoje Deus continua abençoando os que procuram servi-lo de todo o coração.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A8F35AA-BC4D-4592-AFE6-5D070CA19DA3}"/>
              </a:ext>
            </a:extLst>
          </p:cNvPr>
          <p:cNvSpPr txBox="1"/>
          <p:nvPr/>
        </p:nvSpPr>
        <p:spPr>
          <a:xfrm>
            <a:off x="288346" y="4594763"/>
            <a:ext cx="6991351" cy="189901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anchor="t">
            <a:normAutofit/>
          </a:bodyPr>
          <a:lstStyle/>
          <a:p>
            <a:pPr marL="6350" indent="-6350">
              <a:lnSpc>
                <a:spcPct val="103000"/>
              </a:lnSpc>
              <a:spcBef>
                <a:spcPts val="200"/>
              </a:spcBef>
            </a:pPr>
            <a:r>
              <a:rPr lang="pt-BR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2.3 – Nossa confiança em Deus faz toda a diferença</a:t>
            </a:r>
          </a:p>
          <a:p>
            <a:pPr marL="6350" indent="-6350">
              <a:lnSpc>
                <a:spcPct val="103000"/>
              </a:lnSpc>
              <a:spcBef>
                <a:spcPts val="200"/>
              </a:spcBef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postura de Mardoqueu diante do ódio de Hamã foi simplesmente demonstrar sua confiança em Deus (Et.4.14). Esta confiança fez toda a diferença. O texto bíblico indica que Deus estava atento ao Seu povo, ainda que espalhado pelas 127 províncias governadas por Assuero. O que parecia impossível aconteceu, vidas salvas da morte iminente.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82110D8-119B-43CB-885A-46B73622A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847" y="442306"/>
            <a:ext cx="4651530" cy="605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52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mo funciona o programa de membros do YouTube">
            <a:extLst>
              <a:ext uri="{FF2B5EF4-FFF2-40B4-BE49-F238E27FC236}">
                <a16:creationId xmlns:a16="http://schemas.microsoft.com/office/drawing/2014/main" id="{8D98CF4A-6FB7-403C-B722-20BC3088A1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5" r="421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AF3188F-CE55-41A9-AD8D-9DB4C1EAE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53" y="5390015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pt-BR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SEJA MEMBRO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32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2FA9956-710D-4DBE-A08B-056EE70C0C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8"/>
          <a:stretch/>
        </p:blipFill>
        <p:spPr>
          <a:xfrm>
            <a:off x="20" y="10"/>
            <a:ext cx="4637226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85DFE99-DBBE-45E9-B8BD-A763DBC4B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328" y="640082"/>
            <a:ext cx="6274591" cy="33516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3.	Deus nunca se esquece de honrar os Seus. 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5BE36DA-C516-4C9D-B9CE-A17E46551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7327" y="4156276"/>
            <a:ext cx="6274592" cy="2061645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17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Resultado de imagem para planjemtno deus">
            <a:extLst>
              <a:ext uri="{FF2B5EF4-FFF2-40B4-BE49-F238E27FC236}">
                <a16:creationId xmlns:a16="http://schemas.microsoft.com/office/drawing/2014/main" id="{C347F947-6FDC-4EFE-B4AF-FD312508E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9" y="0"/>
            <a:ext cx="117265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ECD5D95-5434-4423-9AAE-1AC3C3B3345A}"/>
              </a:ext>
            </a:extLst>
          </p:cNvPr>
          <p:cNvSpPr txBox="1"/>
          <p:nvPr/>
        </p:nvSpPr>
        <p:spPr>
          <a:xfrm>
            <a:off x="642938" y="642938"/>
            <a:ext cx="10904538" cy="20653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t">
            <a:normAutofit/>
          </a:bodyPr>
          <a:lstStyle/>
          <a:p>
            <a:r>
              <a:rPr lang="pt-BR" b="1" dirty="0"/>
              <a:t>3.1. Não importa o período que passar.</a:t>
            </a:r>
          </a:p>
          <a:p>
            <a:r>
              <a:rPr lang="pt-BR" dirty="0"/>
              <a:t> </a:t>
            </a:r>
          </a:p>
          <a:p>
            <a:r>
              <a:rPr lang="pt-BR" dirty="0"/>
              <a:t>Deus se lembrará de você. A mão do Senhor sempre estará sobre sua vida. Quando parecia que o Senhor havia esquecido de Mardoqueu, o Senhor fez ao rei mostrar o seu agradecimento e julgou que seu principal opositor seria a pessoa indicada para honrá-lo (Et.6.10). </a:t>
            </a:r>
          </a:p>
          <a:p>
            <a:r>
              <a:rPr lang="pt-BR" b="1" dirty="0"/>
              <a:t> 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CCCD3A0-C75C-452A-9AD4-D882D5DADB80}"/>
              </a:ext>
            </a:extLst>
          </p:cNvPr>
          <p:cNvSpPr txBox="1"/>
          <p:nvPr/>
        </p:nvSpPr>
        <p:spPr>
          <a:xfrm>
            <a:off x="642938" y="2776538"/>
            <a:ext cx="5918200" cy="343852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t">
            <a:normAutofit/>
          </a:bodyPr>
          <a:lstStyle/>
          <a:p>
            <a:r>
              <a:rPr lang="pt-BR" b="1" dirty="0"/>
              <a:t>3.2- O oponente não impede a honra a Mardoqueu.</a:t>
            </a:r>
          </a:p>
          <a:p>
            <a:r>
              <a:rPr lang="pt-BR" dirty="0"/>
              <a:t> </a:t>
            </a:r>
          </a:p>
          <a:p>
            <a:r>
              <a:rPr lang="pt-BR" dirty="0"/>
              <a:t>A Bíblia narra que Hamã tomou o vestido real, colocou-o sobre Mardoqueu, assentou-o no cavalo do rei, e saiu pela cidade, dizendo estas palavras: “Assim se fará ao homem de cuja honra o rei se agrada” (Et.6.11). É óbvio que os papéis de Mardoqueu e Hamã se inverteram: Depois disto, Mardoqueu voltou para a porta do rei; porém Hamã se retirou correndo à sua casa, anojado, e coberta a cabeça.” (Et.6.12)</a:t>
            </a:r>
          </a:p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BDFD3E7-BE27-49F6-99B2-B7D0BBC75923}"/>
              </a:ext>
            </a:extLst>
          </p:cNvPr>
          <p:cNvSpPr txBox="1"/>
          <p:nvPr/>
        </p:nvSpPr>
        <p:spPr>
          <a:xfrm>
            <a:off x="6635751" y="2776537"/>
            <a:ext cx="4911725" cy="343852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t">
            <a:normAutofit/>
          </a:bodyPr>
          <a:lstStyle/>
          <a:p>
            <a:r>
              <a:rPr lang="pt-BR" b="1" dirty="0"/>
              <a:t>3.3 – Deus é poderoso para desfazer as ciladas.</a:t>
            </a:r>
          </a:p>
          <a:p>
            <a:r>
              <a:rPr lang="pt-BR" b="1" dirty="0"/>
              <a:t> </a:t>
            </a:r>
          </a:p>
          <a:p>
            <a:r>
              <a:rPr lang="pt-BR" dirty="0"/>
              <a:t>A Bíblia diz: “Não multipliqueis palavras de altíssimas altivezas, nem saiam coisas árduas da vossa boa, porque o Senhor é o Deus da sabedoria, e por Ele são as obras pesadas na balança.” (1Sm.2.3). O rei Assuero promoveu o soberbo Hamã à posição mais elevada no seu governo (Et.3.1). O livro de Provérbios relata que: “Vindo a soberba, virá também a afronta.” (Pv.11.2). </a:t>
            </a:r>
          </a:p>
        </p:txBody>
      </p:sp>
    </p:spTree>
    <p:extLst>
      <p:ext uri="{BB962C8B-B14F-4D97-AF65-F5344CB8AC3E}">
        <p14:creationId xmlns:p14="http://schemas.microsoft.com/office/powerpoint/2010/main" val="249724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8781CE-1F1F-4D15-955A-009752EDA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9888575-0538-4335-8CA4-E076F4877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4379" y="1"/>
            <a:ext cx="12346379" cy="686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81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0A1C8-571F-4E3B-97B5-92C2D18E1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422400"/>
            <a:ext cx="450555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>
                <a:solidFill>
                  <a:schemeClr val="bg1"/>
                </a:solidFill>
              </a:rPr>
              <a:t>Para ajudar o canal Boa Semente, seja membro ou apoiador e receba conteúdos exclusivos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277405F-0B4F-4418-B773-1B38814125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0421" y="226893"/>
            <a:ext cx="5968658" cy="6085007"/>
          </a:xfrm>
          <a:custGeom>
            <a:avLst/>
            <a:gdLst>
              <a:gd name="connsiteX0" fmla="*/ 0 w 5968658"/>
              <a:gd name="connsiteY0" fmla="*/ 0 h 6085007"/>
              <a:gd name="connsiteX1" fmla="*/ 3557919 w 5968658"/>
              <a:gd name="connsiteY1" fmla="*/ 0 h 6085007"/>
              <a:gd name="connsiteX2" fmla="*/ 3557919 w 5968658"/>
              <a:gd name="connsiteY2" fmla="*/ 2195749 h 6085007"/>
              <a:gd name="connsiteX3" fmla="*/ 5968658 w 5968658"/>
              <a:gd name="connsiteY3" fmla="*/ 2195749 h 6085007"/>
              <a:gd name="connsiteX4" fmla="*/ 5968658 w 5968658"/>
              <a:gd name="connsiteY4" fmla="*/ 6085007 h 6085007"/>
              <a:gd name="connsiteX5" fmla="*/ 2058230 w 5968658"/>
              <a:gd name="connsiteY5" fmla="*/ 6085007 h 6085007"/>
              <a:gd name="connsiteX6" fmla="*/ 2058230 w 5968658"/>
              <a:gd name="connsiteY6" fmla="*/ 3538657 h 6085007"/>
              <a:gd name="connsiteX7" fmla="*/ 0 w 5968658"/>
              <a:gd name="connsiteY7" fmla="*/ 3538657 h 608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68658" h="6085007">
                <a:moveTo>
                  <a:pt x="0" y="0"/>
                </a:moveTo>
                <a:lnTo>
                  <a:pt x="3557919" y="0"/>
                </a:lnTo>
                <a:lnTo>
                  <a:pt x="3557919" y="2195749"/>
                </a:lnTo>
                <a:lnTo>
                  <a:pt x="5968658" y="2195749"/>
                </a:lnTo>
                <a:lnTo>
                  <a:pt x="5968658" y="6085007"/>
                </a:lnTo>
                <a:lnTo>
                  <a:pt x="2058230" y="6085007"/>
                </a:lnTo>
                <a:lnTo>
                  <a:pt x="2058230" y="3538657"/>
                </a:lnTo>
                <a:lnTo>
                  <a:pt x="0" y="3538657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Imagem 5" descr="Homem sentado ao lado de placa&#10;&#10;Descrição gerada automaticamente">
            <a:hlinkClick r:id="rId2"/>
            <a:extLst>
              <a:ext uri="{FF2B5EF4-FFF2-40B4-BE49-F238E27FC236}">
                <a16:creationId xmlns:a16="http://schemas.microsoft.com/office/drawing/2014/main" id="{9FD47B01-0C4B-47DF-80EF-9573BB79F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805" y="2663211"/>
            <a:ext cx="3408121" cy="3408121"/>
          </a:xfrm>
          <a:prstGeom prst="rect">
            <a:avLst/>
          </a:prstGeom>
        </p:spPr>
      </p:pic>
      <p:pic>
        <p:nvPicPr>
          <p:cNvPr id="4" name="Imagem 3" descr="Uma imagem contendo Forma&#10;&#10;Descrição gerada automaticamente">
            <a:hlinkClick r:id="rId4"/>
            <a:extLst>
              <a:ext uri="{FF2B5EF4-FFF2-40B4-BE49-F238E27FC236}">
                <a16:creationId xmlns:a16="http://schemas.microsoft.com/office/drawing/2014/main" id="{CC579452-864C-4D5F-8B5A-1078A3D454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123" y="496673"/>
            <a:ext cx="3052515" cy="299909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06F8274-7FB2-4DAD-8BFC-F4932923FE4B}"/>
              </a:ext>
            </a:extLst>
          </p:cNvPr>
          <p:cNvSpPr txBox="1"/>
          <p:nvPr/>
        </p:nvSpPr>
        <p:spPr>
          <a:xfrm>
            <a:off x="517016" y="4367271"/>
            <a:ext cx="58600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2400" dirty="0">
                <a:solidFill>
                  <a:schemeClr val="bg1"/>
                </a:solidFill>
              </a:rPr>
              <a:t>Para saber como, clique no ícone desejado e veja todas as informações </a:t>
            </a:r>
          </a:p>
        </p:txBody>
      </p:sp>
    </p:spTree>
    <p:extLst>
      <p:ext uri="{BB962C8B-B14F-4D97-AF65-F5344CB8AC3E}">
        <p14:creationId xmlns:p14="http://schemas.microsoft.com/office/powerpoint/2010/main" val="115953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3AC1BDF-4D23-46AE-B927-BE0F65A21BB1}"/>
              </a:ext>
            </a:extLst>
          </p:cNvPr>
          <p:cNvSpPr txBox="1"/>
          <p:nvPr/>
        </p:nvSpPr>
        <p:spPr>
          <a:xfrm>
            <a:off x="546351" y="433545"/>
            <a:ext cx="11139854" cy="93044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www.juliocesarmedeiros.org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4ECF1FB2-20D6-451E-93A1-25C5635E3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795" y="2124630"/>
            <a:ext cx="3408728" cy="441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2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2BB9477-E490-423C-9EA3-0069C842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Conclusão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5">
            <a:extLst>
              <a:ext uri="{FF2B5EF4-FFF2-40B4-BE49-F238E27FC236}">
                <a16:creationId xmlns:a16="http://schemas.microsoft.com/office/drawing/2014/main" id="{C3B926B1-00D5-479E-8AD3-88C8DC1C5BED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indent="-6350">
              <a:lnSpc>
                <a:spcPct val="107000"/>
              </a:lnSpc>
              <a:spcAft>
                <a:spcPts val="1070"/>
              </a:spcAft>
            </a:pP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Nesta lição aprendemos que nenhuma arma preparada contra os filhos de Deus prevalecerá. A história de Mardoqueu conta que ele fez de sua vida uma entrega pessoal ao Senhor, e por isso foi honrado. Que possamos ser semelhantes à Mardoqueu e fazer o que o Senhor quer que façamos.</a:t>
            </a:r>
          </a:p>
        </p:txBody>
      </p:sp>
      <p:pic>
        <p:nvPicPr>
          <p:cNvPr id="5" name="Imagem 4" descr="Quebra-cabeça branco com uma peça vermelha">
            <a:extLst>
              <a:ext uri="{FF2B5EF4-FFF2-40B4-BE49-F238E27FC236}">
                <a16:creationId xmlns:a16="http://schemas.microsoft.com/office/drawing/2014/main" id="{92F7B995-5A02-4D4C-A7E0-274B943FDF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2" r="21008"/>
          <a:stretch/>
        </p:blipFill>
        <p:spPr>
          <a:xfrm>
            <a:off x="5313225" y="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906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CFA1E4C-B952-4FA3-A779-B7631B54BE23}"/>
              </a:ext>
            </a:extLst>
          </p:cNvPr>
          <p:cNvSpPr txBox="1"/>
          <p:nvPr/>
        </p:nvSpPr>
        <p:spPr>
          <a:xfrm>
            <a:off x="2562554" y="3257922"/>
            <a:ext cx="9346947" cy="3279078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pt-BR" sz="2800" dirty="0"/>
              <a:t>Bíblia de estudo pentecostal, Almeida revista e corrigida, Rio de Janeiro, CPAD  </a:t>
            </a:r>
          </a:p>
          <a:p>
            <a:pPr>
              <a:spcAft>
                <a:spcPts val="600"/>
              </a:spcAft>
            </a:pPr>
            <a:r>
              <a:rPr lang="pt-BR" sz="2800" dirty="0"/>
              <a:t>Bíblia do Culto - Editora Betel. </a:t>
            </a:r>
          </a:p>
          <a:p>
            <a:pPr>
              <a:spcAft>
                <a:spcPts val="600"/>
              </a:spcAft>
            </a:pPr>
            <a:r>
              <a:rPr lang="pt-BR" sz="2800" dirty="0"/>
              <a:t>Revista BETEL - Lições Bíblicas Adultos. Tema: A Família Natural Segundo os Valores e Princípios Cristãos. Comentarista Bispo Abner Ferreira, 1 Trimestre 2020 - Ano 20 - ano. 114.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1176DE-FAEF-4F36-86A4-34AA8422A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BIBLIOGRAFIA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E7BA35C-0C94-4C43-8C50-34D367A5C312}"/>
              </a:ext>
            </a:extLst>
          </p:cNvPr>
          <p:cNvSpPr txBox="1"/>
          <p:nvPr/>
        </p:nvSpPr>
        <p:spPr>
          <a:xfrm>
            <a:off x="4086225" y="787984"/>
            <a:ext cx="78232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  <a:hlinkClick r:id="rId2"/>
              </a:rPr>
              <a:t>https://g.co/kgs/C5omuu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endParaRPr lang="pt-BR" dirty="0">
              <a:hlinkClick r:id="rId3"/>
            </a:endParaRPr>
          </a:p>
          <a:p>
            <a:r>
              <a:rPr lang="pt-BR" dirty="0">
                <a:hlinkClick r:id="rId3"/>
              </a:rPr>
              <a:t>https://juliocesarmedeiros.org/2021/01/02/quem-foi-ester/</a:t>
            </a:r>
          </a:p>
          <a:p>
            <a:r>
              <a:rPr lang="pt-BR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https://juliocesarmedeiros.org/2020/12/30/quem-foi-mardoqueu/</a:t>
            </a:r>
            <a:endParaRPr lang="pt-BR" sz="1800" u="sng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B6F8615-F9CD-4A37-B00A-5E7B643819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73" y="5409223"/>
            <a:ext cx="1243692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09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1537</Words>
  <Application>Microsoft Office PowerPoint</Application>
  <PresentationFormat>Widescreen</PresentationFormat>
  <Paragraphs>71</Paragraphs>
  <Slides>21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8" baseType="lpstr">
      <vt:lpstr>Arial</vt:lpstr>
      <vt:lpstr>Arial</vt:lpstr>
      <vt:lpstr>Calibri</vt:lpstr>
      <vt:lpstr>Calibri Light</vt:lpstr>
      <vt:lpstr>Times New Roman</vt:lpstr>
      <vt:lpstr>Titillium Web</vt:lpstr>
      <vt:lpstr>Tema do Office</vt:lpstr>
      <vt:lpstr>LIÇÃO 9 DEUS TRABALHA EM FAVOR DOS QUE NELE CONFIAM</vt:lpstr>
      <vt:lpstr>Assista a vídeo aula do Pr. Júlio César aqui</vt:lpstr>
      <vt:lpstr>Pré-textual</vt:lpstr>
      <vt:lpstr>Verdade Aplicada</vt:lpstr>
      <vt:lpstr>Objetivos da lição: </vt:lpstr>
      <vt:lpstr>TEXTO BÍBLICO: Ester, 6</vt:lpstr>
      <vt:lpstr>Introdução</vt:lpstr>
      <vt:lpstr>Subsidio ao professor</vt:lpstr>
      <vt:lpstr>Deus cuida do seu povo</vt:lpstr>
      <vt:lpstr>1. A vida muda quando Deus faz parte dela.</vt:lpstr>
      <vt:lpstr>Apresentação do PowerPoint</vt:lpstr>
      <vt:lpstr>Apresentação do PowerPoint</vt:lpstr>
      <vt:lpstr>Apresentação do PowerPoint</vt:lpstr>
      <vt:lpstr>SEJA MEMBRO</vt:lpstr>
      <vt:lpstr>3. Deus nunca se esquece de honrar os Seus. </vt:lpstr>
      <vt:lpstr>Apresentação do PowerPoint</vt:lpstr>
      <vt:lpstr>Apresentação do PowerPoint</vt:lpstr>
      <vt:lpstr>Para ajudar o canal Boa Semente, seja membro ou apoiador e receba conteúdos exclusivos</vt:lpstr>
      <vt:lpstr>Apresentação do PowerPoint</vt:lpstr>
      <vt:lpstr>Conclusão</vt:lpstr>
      <vt:lpstr>BIBLIOGRAFIA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5. O bem contra o mal: Conflitos na caminhada</dc:title>
  <dc:creator>Julio César Pereira</dc:creator>
  <cp:lastModifiedBy>Julio César Pereira</cp:lastModifiedBy>
  <cp:revision>21</cp:revision>
  <dcterms:created xsi:type="dcterms:W3CDTF">2021-01-27T14:59:39Z</dcterms:created>
  <dcterms:modified xsi:type="dcterms:W3CDTF">2021-02-26T18:48:29Z</dcterms:modified>
</cp:coreProperties>
</file>