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57" r:id="rId4"/>
    <p:sldId id="258" r:id="rId5"/>
    <p:sldId id="261" r:id="rId6"/>
    <p:sldId id="266" r:id="rId7"/>
    <p:sldId id="269" r:id="rId8"/>
    <p:sldId id="267" r:id="rId9"/>
    <p:sldId id="316" r:id="rId10"/>
    <p:sldId id="263" r:id="rId11"/>
    <p:sldId id="264" r:id="rId12"/>
    <p:sldId id="273" r:id="rId13"/>
    <p:sldId id="265" r:id="rId14"/>
    <p:sldId id="318" r:id="rId15"/>
    <p:sldId id="342" r:id="rId16"/>
    <p:sldId id="340" r:id="rId17"/>
    <p:sldId id="320" r:id="rId18"/>
    <p:sldId id="285" r:id="rId19"/>
    <p:sldId id="270" r:id="rId20"/>
    <p:sldId id="329" r:id="rId21"/>
    <p:sldId id="323" r:id="rId22"/>
    <p:sldId id="338" r:id="rId23"/>
    <p:sldId id="331" r:id="rId24"/>
    <p:sldId id="286" r:id="rId25"/>
    <p:sldId id="272" r:id="rId26"/>
    <p:sldId id="333" r:id="rId27"/>
    <p:sldId id="326" r:id="rId28"/>
    <p:sldId id="339" r:id="rId29"/>
    <p:sldId id="328" r:id="rId30"/>
    <p:sldId id="287" r:id="rId31"/>
    <p:sldId id="288" r:id="rId32"/>
    <p:sldId id="289" r:id="rId33"/>
    <p:sldId id="296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FF"/>
    <a:srgbClr val="B7ECFF"/>
    <a:srgbClr val="322600"/>
    <a:srgbClr val="9BE5FF"/>
    <a:srgbClr val="9E7800"/>
    <a:srgbClr val="FF47FF"/>
    <a:srgbClr val="2F1444"/>
    <a:srgbClr val="461E64"/>
    <a:srgbClr val="FFFF81"/>
    <a:srgbClr val="FF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Estilo Escuro 1 - Ênfas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06" autoAdjust="0"/>
    <p:restoredTop sz="90976" autoAdjust="0"/>
  </p:normalViewPr>
  <p:slideViewPr>
    <p:cSldViewPr snapToGrid="0">
      <p:cViewPr varScale="1">
        <p:scale>
          <a:sx n="78" d="100"/>
          <a:sy n="78" d="100"/>
        </p:scale>
        <p:origin x="510" y="11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226B5-F0D0-491F-938C-BC74CA50535B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0C619-C4D2-4A7A-8750-F17D75B80C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689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584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44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0C619-C4D2-4A7A-8750-F17D75B80C1E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730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64FA0-065B-4A0C-BA07-D0B96D678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2CEDC7-4E26-4357-9B7D-8A3C5419A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2DA4ED-61C4-4B64-B000-06F9D3A9E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FB8EE7-F9DC-4D96-B5F2-B5FCBEEC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9FAF91-CC69-4553-B3C7-20F564EB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19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C04FA-1225-424D-9D49-61062CD2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5EEC21-953A-4F55-9BB1-93DC2CA6D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7F3B0D-C94E-47EC-B5E2-288E5639D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C23324-A7D1-4D15-9D5B-C04C68C9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EBFFFE-EFB7-4A30-94D3-073820FD2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98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D20FA-8A30-456E-82D3-2C20A8C9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51CAA3-4EEF-485D-9EDA-42DB24336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1AD096-F63B-4C29-881C-C82CB841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3ADF81-04A2-43F7-8C21-7C576CF93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E71E62-11C0-4D32-B911-4611A234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893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204AD-90A9-46CA-ACBD-43BEC3355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5AEA75-91B8-4E96-862A-44F5AD071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C4843A-A193-48FA-BD82-1C051BC89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9BE896-5FD5-4CF2-AC77-6B4E87E9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5FB504-85FB-4F16-9C2D-8BB3CC1A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575A42-ACE9-4C1F-BAAF-9FB1F793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63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9E194-6FC8-4BC3-96FB-B6F7B470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995658-9061-40FA-B4EC-B31CC39FC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04D698-0DE1-4898-ACBF-EE82DCB3E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2456A5-2E1F-4200-9489-F3BEFF00F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33D9566-77A5-4F07-B893-5FAC36EC08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12715C6-78DB-4C45-9B93-ECCEADE9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42E0D04-1DBC-4E55-9BE3-132E09A1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FC1B997-4AF2-4957-9567-957689C11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79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4B9AA-27ED-46D4-92D1-F49168680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5F6F6C-5EE2-415A-B78C-F5036B19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51E660A-D028-461C-8DCC-BA8EA05D8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6CFCA0-2019-4AB2-AE1E-9DB707BAD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16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5E020F6-7DD4-440C-9875-7285DA1A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F8C10FF-4B08-4329-B409-D8F3394D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0E4D42-3D04-49E1-9CFF-E62FADB6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998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1A068-78CA-4B8C-8F9D-DAE726B2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4B4910-8ECC-4CB3-8450-605A3D381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0A09B0-3727-4B5E-9A32-330FC30E1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72479B-8583-40E8-AC53-05D0FCC3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BAD686-194D-4513-9FE4-2F33A4B0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076E84-2D3B-4B9C-8981-FC0C576E2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34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2062C2-C63B-49AB-8CBF-4CA0B4F1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7C2474-1EC1-4D10-90C7-F0506A7B2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A33E0C-8324-4F25-86F6-18971EE00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76BD8F-C0A8-47C0-A42B-41F0F8C9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86CB52-F237-4640-BF17-949929628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2B9CD6-BBA5-4992-ACCE-379289DE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64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B3AFA-B373-443D-8748-8A920EC1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D4C06E-FF38-4E09-96BA-C1F9A195A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AFBBA2-645C-4754-A000-651E9C9A1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85B058-75BB-4317-93B3-C93DF8DB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7C70FC-4238-4217-AE9F-65B197EE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A1D8A55-D871-48BB-8388-45727C82F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C02CD6-1FBA-4A0A-B9D8-62687AB65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C894BE-AB24-4E38-911F-6AF307B5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C296E4-961E-46A8-8BD0-8ADD568A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F5E090-91EE-4E1A-ADE4-916A4320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6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45902C-7C70-4B0F-A72E-121133D9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102E5C-0150-4294-8422-D18E5A39E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E55734-3FA2-4AF0-8B7B-BD6D229FF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7D671-0063-4BC0-A0A6-D3C1A084A936}" type="datetimeFigureOut">
              <a:rPr lang="pt-BR" smtClean="0"/>
              <a:t>05/03/2021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8190E5-6072-44D0-A348-A7BA3BBBC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003401-A666-431B-93D0-BC3F8DDBF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429D9-F833-4682-92C8-A4F2B63733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03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A9FC563-F636-4779-809D-AC091B805849}"/>
              </a:ext>
            </a:extLst>
          </p:cNvPr>
          <p:cNvSpPr txBox="1"/>
          <p:nvPr/>
        </p:nvSpPr>
        <p:spPr>
          <a:xfrm>
            <a:off x="463553" y="846229"/>
            <a:ext cx="10946566" cy="58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4400" b="1" dirty="0">
                <a:solidFill>
                  <a:srgbClr val="C00000"/>
                </a:solidFill>
                <a:latin typeface="Titillium Web" charset="0"/>
              </a:rPr>
              <a:t>A vitória do povo de Deus</a:t>
            </a:r>
          </a:p>
        </p:txBody>
      </p:sp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12909692-01A7-4D0C-AE0D-3283AE4B110D}"/>
              </a:ext>
            </a:extLst>
          </p:cNvPr>
          <p:cNvSpPr txBox="1">
            <a:spLocks/>
          </p:cNvSpPr>
          <p:nvPr/>
        </p:nvSpPr>
        <p:spPr>
          <a:xfrm>
            <a:off x="569571" y="31334"/>
            <a:ext cx="10946567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4800" b="1" dirty="0">
                <a:solidFill>
                  <a:schemeClr val="tx1"/>
                </a:solidFill>
                <a:latin typeface="Dosis ExtraLight" charset="0"/>
              </a:rPr>
              <a:t>Lição 10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83995C-9233-41BF-9E95-CFBDC509A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3" y="1418806"/>
            <a:ext cx="11264894" cy="5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A91059B0-756A-4863-B5B7-7A89BC63BAF4}"/>
              </a:ext>
            </a:extLst>
          </p:cNvPr>
          <p:cNvSpPr txBox="1">
            <a:spLocks/>
          </p:cNvSpPr>
          <p:nvPr/>
        </p:nvSpPr>
        <p:spPr>
          <a:xfrm>
            <a:off x="410213" y="92315"/>
            <a:ext cx="11264952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Tema do Trimestre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AB1F19-370D-4B1A-A5D4-885BCF6F1379}"/>
              </a:ext>
            </a:extLst>
          </p:cNvPr>
          <p:cNvSpPr txBox="1"/>
          <p:nvPr/>
        </p:nvSpPr>
        <p:spPr>
          <a:xfrm>
            <a:off x="4452727" y="1041016"/>
            <a:ext cx="2239766" cy="9541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1º Trimestre</a:t>
            </a:r>
          </a:p>
          <a:p>
            <a:pPr algn="ctr"/>
            <a:r>
              <a:rPr lang="pt-BR" sz="2800" b="1" dirty="0"/>
              <a:t>  Ano 2021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C1893BD-1B5B-40A0-B04F-B7FFBC98DFD5}"/>
              </a:ext>
            </a:extLst>
          </p:cNvPr>
          <p:cNvSpPr txBox="1"/>
          <p:nvPr/>
        </p:nvSpPr>
        <p:spPr>
          <a:xfrm>
            <a:off x="8149822" y="3831530"/>
            <a:ext cx="3433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   </a:t>
            </a:r>
            <a:r>
              <a:rPr lang="pt-BR" sz="2400" b="1" dirty="0"/>
              <a:t>Comentarista da Revista</a:t>
            </a:r>
          </a:p>
          <a:p>
            <a:pPr algn="ctr"/>
            <a:r>
              <a:rPr lang="pt-BR" sz="2400" b="1" dirty="0"/>
              <a:t>Bispo Abner Ferreira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CA13D4B-E1C4-4921-B9D1-C5DA1662C4C9}"/>
              </a:ext>
            </a:extLst>
          </p:cNvPr>
          <p:cNvSpPr txBox="1"/>
          <p:nvPr/>
        </p:nvSpPr>
        <p:spPr>
          <a:xfrm>
            <a:off x="5327149" y="5673710"/>
            <a:ext cx="5459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rial Rounded MT Bold" panose="020F0704030504030204" pitchFamily="34" charset="0"/>
              </a:rPr>
              <a:t>A Soberania e o Poder de Deus</a:t>
            </a:r>
          </a:p>
          <a:p>
            <a:pPr algn="ctr"/>
            <a:r>
              <a:rPr lang="pt-BR" sz="2400" b="1" dirty="0">
                <a:latin typeface="Arial Rounded MT Bold" panose="020F0704030504030204" pitchFamily="34" charset="0"/>
              </a:rPr>
              <a:t>na preservação do Seu povo</a:t>
            </a:r>
          </a:p>
        </p:txBody>
      </p:sp>
      <p:sp>
        <p:nvSpPr>
          <p:cNvPr id="13" name="Google Shape;3836;p13">
            <a:extLst>
              <a:ext uri="{FF2B5EF4-FFF2-40B4-BE49-F238E27FC236}">
                <a16:creationId xmlns:a16="http://schemas.microsoft.com/office/drawing/2014/main" id="{FB7704DD-FD34-4CDE-8C66-A71301867936}"/>
              </a:ext>
            </a:extLst>
          </p:cNvPr>
          <p:cNvSpPr txBox="1">
            <a:spLocks/>
          </p:cNvSpPr>
          <p:nvPr/>
        </p:nvSpPr>
        <p:spPr>
          <a:xfrm>
            <a:off x="4466173" y="5150981"/>
            <a:ext cx="7208743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Ester</a:t>
            </a:r>
          </a:p>
        </p:txBody>
      </p:sp>
      <p:sp>
        <p:nvSpPr>
          <p:cNvPr id="15" name="Seta: Curva para a Direita 14">
            <a:extLst>
              <a:ext uri="{FF2B5EF4-FFF2-40B4-BE49-F238E27FC236}">
                <a16:creationId xmlns:a16="http://schemas.microsoft.com/office/drawing/2014/main" id="{A493BE56-EB80-4BE0-A049-FDF3A9387037}"/>
              </a:ext>
            </a:extLst>
          </p:cNvPr>
          <p:cNvSpPr/>
          <p:nvPr/>
        </p:nvSpPr>
        <p:spPr>
          <a:xfrm rot="3060000">
            <a:off x="5873736" y="2376528"/>
            <a:ext cx="1665293" cy="2695496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1B5FBF-F942-4EFA-B32A-BA5063938696}"/>
              </a:ext>
            </a:extLst>
          </p:cNvPr>
          <p:cNvSpPr txBox="1"/>
          <p:nvPr/>
        </p:nvSpPr>
        <p:spPr>
          <a:xfrm rot="-1740000">
            <a:off x="4619333" y="2378054"/>
            <a:ext cx="2790049" cy="523220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Dosis" charset="0"/>
              </a:rPr>
              <a:t>7 </a:t>
            </a:r>
            <a:r>
              <a:rPr lang="pt-BR" sz="2400" b="1" dirty="0">
                <a:solidFill>
                  <a:schemeClr val="bg1"/>
                </a:solidFill>
                <a:latin typeface="Dosis" charset="0"/>
              </a:rPr>
              <a:t>de Março                 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A3ADD4-49BC-4329-A77C-4DC6B4E77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369" y="1067534"/>
            <a:ext cx="2993494" cy="27527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4E11AC7-8E9F-406C-9AE2-EB86B7E5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4" y="1067535"/>
            <a:ext cx="3638119" cy="552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E08022E-624B-443A-8DCC-8B99B08586D5}"/>
              </a:ext>
            </a:extLst>
          </p:cNvPr>
          <p:cNvSpPr txBox="1"/>
          <p:nvPr/>
        </p:nvSpPr>
        <p:spPr>
          <a:xfrm>
            <a:off x="671513" y="971959"/>
            <a:ext cx="10844212" cy="5693866"/>
          </a:xfrm>
          <a:prstGeom prst="rect">
            <a:avLst/>
          </a:prstGeom>
          <a:solidFill>
            <a:srgbClr val="D1F3FF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1 – 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Papel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Influenciador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dos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Pais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2 – Ester, um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Espelho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para 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Cristão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Hoje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3 –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Mardoqueu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e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sua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Integridade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4 – A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Fidelidade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Cristão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Senhor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5 – 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Bem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contra o Mal: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Conflitos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Caminhada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6 – 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Cristão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e 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Cuidado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Deus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7 – Deus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Intervém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através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Suas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Ações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8 – A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Ousadia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Cristão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diante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dos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Infortúnios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  9 – Deus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Trabalha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em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Favor dos que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Nele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Confiam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10 – A Vitória do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Povo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Deus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11 – Deus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Apresenta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Salvação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ao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Cristão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12 –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Testemunhando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a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Grandeza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Deus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Lição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 13 – Uma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Serva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de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Coragem</a:t>
            </a:r>
            <a:endParaRPr lang="pt-BR" sz="2800" dirty="0"/>
          </a:p>
        </p:txBody>
      </p:sp>
      <p:sp>
        <p:nvSpPr>
          <p:cNvPr id="4" name="Seta para a direita 4">
            <a:extLst>
              <a:ext uri="{FF2B5EF4-FFF2-40B4-BE49-F238E27FC236}">
                <a16:creationId xmlns:a16="http://schemas.microsoft.com/office/drawing/2014/main" id="{7CEC594F-CB8C-45E3-97A5-9F941A687364}"/>
              </a:ext>
            </a:extLst>
          </p:cNvPr>
          <p:cNvSpPr/>
          <p:nvPr/>
        </p:nvSpPr>
        <p:spPr>
          <a:xfrm flipH="1">
            <a:off x="6400800" y="4891761"/>
            <a:ext cx="5114917" cy="36771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340A04BE-9CBA-487C-AB19-07D2A8DD5A93}"/>
              </a:ext>
            </a:extLst>
          </p:cNvPr>
          <p:cNvSpPr txBox="1">
            <a:spLocks/>
          </p:cNvSpPr>
          <p:nvPr/>
        </p:nvSpPr>
        <p:spPr>
          <a:xfrm>
            <a:off x="410213" y="92315"/>
            <a:ext cx="11264952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Lições do Trimestre</a:t>
            </a:r>
          </a:p>
        </p:txBody>
      </p:sp>
    </p:spTree>
    <p:extLst>
      <p:ext uri="{BB962C8B-B14F-4D97-AF65-F5344CB8AC3E}">
        <p14:creationId xmlns:p14="http://schemas.microsoft.com/office/powerpoint/2010/main" val="411462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4">
            <a:extLst>
              <a:ext uri="{FF2B5EF4-FFF2-40B4-BE49-F238E27FC236}">
                <a16:creationId xmlns:a16="http://schemas.microsoft.com/office/drawing/2014/main" id="{233EA5F2-B421-4BA1-847F-5C6B09C7A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937319"/>
              </p:ext>
            </p:extLst>
          </p:nvPr>
        </p:nvGraphicFramePr>
        <p:xfrm>
          <a:off x="642938" y="1168315"/>
          <a:ext cx="10858500" cy="446877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76157">
                  <a:extLst>
                    <a:ext uri="{9D8B030D-6E8A-4147-A177-3AD203B41FA5}">
                      <a16:colId xmlns:a16="http://schemas.microsoft.com/office/drawing/2014/main" val="3542507376"/>
                    </a:ext>
                  </a:extLst>
                </a:gridCol>
                <a:gridCol w="2039991">
                  <a:extLst>
                    <a:ext uri="{9D8B030D-6E8A-4147-A177-3AD203B41FA5}">
                      <a16:colId xmlns:a16="http://schemas.microsoft.com/office/drawing/2014/main" val="683129040"/>
                    </a:ext>
                  </a:extLst>
                </a:gridCol>
                <a:gridCol w="6842352">
                  <a:extLst>
                    <a:ext uri="{9D8B030D-6E8A-4147-A177-3AD203B41FA5}">
                      <a16:colId xmlns:a16="http://schemas.microsoft.com/office/drawing/2014/main" val="2567481386"/>
                    </a:ext>
                  </a:extLst>
                </a:gridCol>
              </a:tblGrid>
              <a:tr h="728997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Segunda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Sl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 9.10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Deus nunca desampara os que O buscam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947429"/>
                  </a:ext>
                </a:extLst>
              </a:tr>
              <a:tr h="728997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Terça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Sl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 31.14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Deus é o meu Deus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162811"/>
                  </a:ext>
                </a:extLst>
              </a:tr>
              <a:tr h="728997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Quarta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Sl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 40.4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Nossa confiança deve estar em Deus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98501"/>
                  </a:ext>
                </a:extLst>
              </a:tr>
              <a:tr h="728997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Quinta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Sl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 84.12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Quem confia em Deus é bem-aventurado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453745"/>
                  </a:ext>
                </a:extLst>
              </a:tr>
              <a:tr h="776394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Sexta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Is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 12.2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Deus é a minha salvação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80538"/>
                  </a:ext>
                </a:extLst>
              </a:tr>
              <a:tr h="776394">
                <a:tc>
                  <a:txBody>
                    <a:bodyPr/>
                    <a:lstStyle/>
                    <a:p>
                      <a:r>
                        <a:rPr lang="pt-BR" sz="3000" b="1" dirty="0">
                          <a:solidFill>
                            <a:schemeClr val="tx1"/>
                          </a:solidFill>
                          <a:latin typeface="Calibri  "/>
                        </a:rPr>
                        <a:t>Sábado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Jo</a:t>
                      </a:r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cs typeface="Calibri" pitchFamily="34" charset="0"/>
                          <a:sym typeface="Arial"/>
                        </a:rPr>
                        <a:t> 14.10</a:t>
                      </a:r>
                      <a:endParaRPr lang="pt-BR" sz="3000" b="1" dirty="0">
                        <a:solidFill>
                          <a:schemeClr val="tx1"/>
                        </a:solidFill>
                        <a:latin typeface="Calibri  "/>
                        <a:cs typeface="Calibri" pitchFamily="34" charset="0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alibri  "/>
                          <a:sym typeface="Arial"/>
                        </a:rPr>
                        <a:t>Deus é quem faz as obras</a:t>
                      </a:r>
                      <a:endParaRPr lang="pt-BR" sz="3000" b="1" i="0" u="none" strike="noStrike" cap="none" dirty="0">
                        <a:solidFill>
                          <a:schemeClr val="tx1"/>
                        </a:solidFill>
                        <a:effectLst/>
                        <a:latin typeface="Calibri  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3321"/>
                  </a:ext>
                </a:extLst>
              </a:tr>
            </a:tbl>
          </a:graphicData>
        </a:graphic>
      </p:graphicFrame>
      <p:sp>
        <p:nvSpPr>
          <p:cNvPr id="3" name="Google Shape;3836;p13">
            <a:extLst>
              <a:ext uri="{FF2B5EF4-FFF2-40B4-BE49-F238E27FC236}">
                <a16:creationId xmlns:a16="http://schemas.microsoft.com/office/drawing/2014/main" id="{2DD0E9C4-5240-4150-8889-B783455937DD}"/>
              </a:ext>
            </a:extLst>
          </p:cNvPr>
          <p:cNvSpPr txBox="1">
            <a:spLocks/>
          </p:cNvSpPr>
          <p:nvPr/>
        </p:nvSpPr>
        <p:spPr>
          <a:xfrm>
            <a:off x="410213" y="92315"/>
            <a:ext cx="11264952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Leituras Complementares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082B00B-0C63-46CE-B0D6-65733B7EFF59}"/>
              </a:ext>
            </a:extLst>
          </p:cNvPr>
          <p:cNvCxnSpPr>
            <a:cxnSpLocks/>
          </p:cNvCxnSpPr>
          <p:nvPr/>
        </p:nvCxnSpPr>
        <p:spPr>
          <a:xfrm flipV="1">
            <a:off x="2613889" y="1168318"/>
            <a:ext cx="0" cy="4468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E7658E3-7B7B-4BE2-B43D-D70A0A4886C6}"/>
              </a:ext>
            </a:extLst>
          </p:cNvPr>
          <p:cNvCxnSpPr>
            <a:cxnSpLocks/>
          </p:cNvCxnSpPr>
          <p:nvPr/>
        </p:nvCxnSpPr>
        <p:spPr>
          <a:xfrm flipV="1">
            <a:off x="4663864" y="1168318"/>
            <a:ext cx="0" cy="4468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3AEF02F2-2716-4D75-B55F-ADC13DB9C4F9}"/>
              </a:ext>
            </a:extLst>
          </p:cNvPr>
          <p:cNvCxnSpPr>
            <a:cxnSpLocks/>
          </p:cNvCxnSpPr>
          <p:nvPr/>
        </p:nvCxnSpPr>
        <p:spPr>
          <a:xfrm flipH="1">
            <a:off x="642938" y="1889207"/>
            <a:ext cx="10858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27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5F1F0A90-1B59-4D37-8B25-56E2A0182FB3}"/>
              </a:ext>
            </a:extLst>
          </p:cNvPr>
          <p:cNvSpPr txBox="1">
            <a:spLocks/>
          </p:cNvSpPr>
          <p:nvPr/>
        </p:nvSpPr>
        <p:spPr>
          <a:xfrm>
            <a:off x="514350" y="49458"/>
            <a:ext cx="11214126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de Referência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7B016DF-67D7-4CE8-9BA1-48A11A8A2254}"/>
              </a:ext>
            </a:extLst>
          </p:cNvPr>
          <p:cNvSpPr txBox="1"/>
          <p:nvPr/>
        </p:nvSpPr>
        <p:spPr>
          <a:xfrm>
            <a:off x="514350" y="696233"/>
            <a:ext cx="11214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Ester 7.4-6,10</a:t>
            </a:r>
            <a:endParaRPr lang="pt-BR" sz="4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61C2C2-74DF-4C3E-BF67-4265FA789F08}"/>
              </a:ext>
            </a:extLst>
          </p:cNvPr>
          <p:cNvSpPr txBox="1"/>
          <p:nvPr/>
        </p:nvSpPr>
        <p:spPr>
          <a:xfrm>
            <a:off x="377369" y="1348883"/>
            <a:ext cx="11408885" cy="5455468"/>
          </a:xfrm>
          <a:prstGeom prst="rect">
            <a:avLst/>
          </a:prstGeom>
          <a:solidFill>
            <a:srgbClr val="D1F3FF"/>
          </a:solidFill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pt-BR" sz="33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 – 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Porque estamos vendidos, eu e o meu povo, para nos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destruíerem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, matarem e lançarem a perder; se ainda por servos e por servas nos vendessem, calar-me-ia, ainda que o opressor não recompensaria a perda do rei.</a:t>
            </a:r>
          </a:p>
          <a:p>
            <a:pPr>
              <a:lnSpc>
                <a:spcPts val="4200"/>
              </a:lnSpc>
            </a:pPr>
            <a:r>
              <a:rPr lang="pt-BR" sz="33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 – 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 Então falou o rei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Assuero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, e disse à rainha Ester: Quem é esse? E onde está esse cujo coração o instigou a fazer assim?</a:t>
            </a:r>
          </a:p>
          <a:p>
            <a:pPr>
              <a:lnSpc>
                <a:spcPts val="4200"/>
              </a:lnSpc>
            </a:pPr>
            <a:r>
              <a:rPr lang="pt-BR" sz="33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6 – 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E disse Ester: O homem, o opressor e o inimigo é este mau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. Então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 se perturbou perante o rei e a rainha.</a:t>
            </a:r>
          </a:p>
          <a:p>
            <a:pPr>
              <a:lnSpc>
                <a:spcPts val="4200"/>
              </a:lnSpc>
            </a:pPr>
            <a:r>
              <a:rPr lang="pt-BR" sz="33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10 – 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Enforcaram, pois, a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 na forca que ele tinha preparado para </a:t>
            </a:r>
            <a:r>
              <a:rPr lang="pt-BR" sz="3300" b="1" dirty="0" err="1">
                <a:latin typeface="Calibri" pitchFamily="34" charset="0"/>
                <a:cs typeface="Calibri" pitchFamily="34" charset="0"/>
              </a:rPr>
              <a:t>Mardoqueu</a:t>
            </a:r>
            <a:r>
              <a:rPr lang="pt-BR" sz="3300" b="1" dirty="0">
                <a:latin typeface="Calibri" pitchFamily="34" charset="0"/>
                <a:cs typeface="Calibri" pitchFamily="34" charset="0"/>
              </a:rPr>
              <a:t>. Então o furor do rei se aplacou.</a:t>
            </a: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31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514350" y="49458"/>
            <a:ext cx="11214126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C379BF8-3953-4CC9-B1D8-4C253F235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27" y="774123"/>
            <a:ext cx="4815101" cy="347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1494970" y="4144223"/>
            <a:ext cx="9653133" cy="2664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“Então respondeu a rainha Ester, e disse: Se, ó rei, achei graça aos teus olhos, e se bem parecer ao rei, </a:t>
            </a:r>
            <a:r>
              <a:rPr lang="pt-BR" sz="4000" b="1" dirty="0" err="1">
                <a:latin typeface="Calibri" pitchFamily="34" charset="0"/>
                <a:cs typeface="Calibri" pitchFamily="34" charset="0"/>
              </a:rPr>
              <a:t>dê-se-me</a:t>
            </a:r>
            <a:r>
              <a:rPr lang="pt-BR" sz="4000" b="1" dirty="0">
                <a:latin typeface="Calibri" pitchFamily="34" charset="0"/>
                <a:cs typeface="Calibri" pitchFamily="34" charset="0"/>
              </a:rPr>
              <a:t> a minha vida como minha petição e o meu povo como meu requerimento.” (Ester 7.3)</a:t>
            </a:r>
          </a:p>
        </p:txBody>
      </p:sp>
    </p:spTree>
    <p:extLst>
      <p:ext uri="{BB962C8B-B14F-4D97-AF65-F5344CB8AC3E}">
        <p14:creationId xmlns:p14="http://schemas.microsoft.com/office/powerpoint/2010/main" val="425118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/>
          </p:cNvSpPr>
          <p:nvPr/>
        </p:nvSpPr>
        <p:spPr>
          <a:xfrm>
            <a:off x="514350" y="49458"/>
            <a:ext cx="11214126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Verdade Aplicada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334558-494A-484E-8BE5-AFDFC18FA37C}"/>
              </a:ext>
            </a:extLst>
          </p:cNvPr>
          <p:cNvSpPr txBox="1"/>
          <p:nvPr/>
        </p:nvSpPr>
        <p:spPr>
          <a:xfrm>
            <a:off x="1615287" y="5391192"/>
            <a:ext cx="9012251" cy="112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 sabedoria divina é imprescindível na vida diária da cristão.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E44C74-99BD-48E2-8DC7-6549F8563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1768604"/>
            <a:ext cx="3328988" cy="27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90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836;p13">
            <a:extLst>
              <a:ext uri="{FF2B5EF4-FFF2-40B4-BE49-F238E27FC236}">
                <a16:creationId xmlns:a16="http://schemas.microsoft.com/office/drawing/2014/main" id="{EA35C16D-EBC8-4664-B227-FC480F3D565D}"/>
              </a:ext>
            </a:extLst>
          </p:cNvPr>
          <p:cNvSpPr txBox="1">
            <a:spLocks/>
          </p:cNvSpPr>
          <p:nvPr/>
        </p:nvSpPr>
        <p:spPr>
          <a:xfrm>
            <a:off x="514350" y="49458"/>
            <a:ext cx="11214126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Ponto de Partida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00C89C9-605C-4333-A6EA-9FC9AFB2E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082" y="2141794"/>
            <a:ext cx="3704400" cy="257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8EFFF9-B19E-45CC-AA05-50D6FFEE54E7}"/>
              </a:ext>
            </a:extLst>
          </p:cNvPr>
          <p:cNvSpPr txBox="1"/>
          <p:nvPr/>
        </p:nvSpPr>
        <p:spPr>
          <a:xfrm>
            <a:off x="514350" y="5615710"/>
            <a:ext cx="11214126" cy="112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A Sabedoria divina é </a:t>
            </a:r>
          </a:p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imprescindível para o cristão.</a:t>
            </a:r>
          </a:p>
        </p:txBody>
      </p:sp>
    </p:spTree>
    <p:extLst>
      <p:ext uri="{BB962C8B-B14F-4D97-AF65-F5344CB8AC3E}">
        <p14:creationId xmlns:p14="http://schemas.microsoft.com/office/powerpoint/2010/main" val="3389351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36;p13">
            <a:extLst>
              <a:ext uri="{FF2B5EF4-FFF2-40B4-BE49-F238E27FC236}">
                <a16:creationId xmlns:a16="http://schemas.microsoft.com/office/drawing/2014/main" id="{D1CF7DDB-81CC-4B2A-858E-9698AE419D69}"/>
              </a:ext>
            </a:extLst>
          </p:cNvPr>
          <p:cNvSpPr txBox="1">
            <a:spLocks/>
          </p:cNvSpPr>
          <p:nvPr/>
        </p:nvSpPr>
        <p:spPr>
          <a:xfrm>
            <a:off x="514350" y="49458"/>
            <a:ext cx="11214126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Motivo de Oração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AB6DD4-3D2F-45A3-AAE8-ECA6DC713757}"/>
              </a:ext>
            </a:extLst>
          </p:cNvPr>
          <p:cNvSpPr txBox="1"/>
          <p:nvPr/>
        </p:nvSpPr>
        <p:spPr>
          <a:xfrm>
            <a:off x="3134790" y="5170145"/>
            <a:ext cx="6329156" cy="163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Ore para que o Senhor nos dê sabedoria perante nossos adversários.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A0B52F-E27E-48D9-B5BB-D69495E1E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71"/>
                    </a14:imgEffect>
                    <a14:imgEffect>
                      <a14:brightnessContrast contras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598" y="1192402"/>
            <a:ext cx="4722804" cy="407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789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81F20871-CF23-49B6-A26D-E5DC5B6FE994}"/>
              </a:ext>
            </a:extLst>
          </p:cNvPr>
          <p:cNvSpPr txBox="1">
            <a:spLocks/>
          </p:cNvSpPr>
          <p:nvPr/>
        </p:nvSpPr>
        <p:spPr>
          <a:xfrm>
            <a:off x="642939" y="19745"/>
            <a:ext cx="10858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Tópicos da Lição</a:t>
            </a:r>
          </a:p>
        </p:txBody>
      </p:sp>
      <p:sp>
        <p:nvSpPr>
          <p:cNvPr id="5" name="Google Shape;3864;p17">
            <a:extLst>
              <a:ext uri="{FF2B5EF4-FFF2-40B4-BE49-F238E27FC236}">
                <a16:creationId xmlns:a16="http://schemas.microsoft.com/office/drawing/2014/main" id="{0B955A0A-BB30-4537-B09A-722828BDB55F}"/>
              </a:ext>
            </a:extLst>
          </p:cNvPr>
          <p:cNvSpPr txBox="1">
            <a:spLocks/>
          </p:cNvSpPr>
          <p:nvPr/>
        </p:nvSpPr>
        <p:spPr>
          <a:xfrm>
            <a:off x="642939" y="984655"/>
            <a:ext cx="10858500" cy="5535415"/>
          </a:xfrm>
          <a:prstGeom prst="rect">
            <a:avLst/>
          </a:prstGeom>
          <a:solidFill>
            <a:srgbClr val="D1F3FF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00"/>
              </a:lnSpc>
            </a:pPr>
            <a:r>
              <a:rPr lang="pt-BR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–   Deus nos garante a vitória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1.1 – Confiar ou duvidar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1.2 – Chegou a hora de Deus intervir na história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1.3 – Ester delata </a:t>
            </a:r>
            <a:r>
              <a:rPr lang="pt-BR" sz="3200" b="1" dirty="0" err="1">
                <a:latin typeface="Calibri" pitchFamily="34" charset="0"/>
                <a:cs typeface="Calibri" pitchFamily="34" charset="0"/>
              </a:rPr>
              <a:t>Hamã</a:t>
            </a: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0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000"/>
              </a:lnSpc>
            </a:pPr>
            <a:r>
              <a:rPr lang="pt-BR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 –  Quando tudo parece perdido, não está!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2.1 – Em Deus o impossível acontece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2.2 – Soberano para condenar e absolver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2.3 – Deus quebra a presunção do homem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</a:t>
            </a:r>
          </a:p>
          <a:p>
            <a:pPr>
              <a:lnSpc>
                <a:spcPts val="3000"/>
              </a:lnSpc>
            </a:pPr>
            <a:r>
              <a:rPr lang="pt-BR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 –  Deus tem Seus propósitos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3.1 – O inimigo não prevalecerá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3.2 – As promessas de Deus nunca falham</a:t>
            </a:r>
          </a:p>
          <a:p>
            <a:pPr>
              <a:lnSpc>
                <a:spcPts val="30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         3.3 – O Senhor cuida do seu povo</a:t>
            </a:r>
          </a:p>
          <a:p>
            <a:pPr>
              <a:lnSpc>
                <a:spcPts val="2500"/>
              </a:lnSpc>
            </a:pPr>
            <a:endParaRPr lang="pt-BR" sz="28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2500"/>
              </a:lnSpc>
            </a:pPr>
            <a:endParaRPr lang="pt-BR" sz="28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2500"/>
              </a:lnSpc>
            </a:pPr>
            <a:endParaRPr lang="pt-BR" sz="28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2500"/>
              </a:lnSpc>
            </a:pPr>
            <a:r>
              <a:rPr lang="pt-BR" sz="2800" b="1" dirty="0">
                <a:latin typeface="Calibri" pitchFamily="34" charset="0"/>
                <a:cs typeface="Calibri" pitchFamily="34" charset="0"/>
              </a:rPr>
              <a:t>       </a:t>
            </a:r>
            <a:endParaRPr lang="pt-BR" b="1" dirty="0">
              <a:solidFill>
                <a:schemeClr val="accent6">
                  <a:lumMod val="90000"/>
                  <a:lumOff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77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D129FDD-950D-45B0-99FC-43E0767E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1" y="0"/>
            <a:ext cx="12193581" cy="6858000"/>
          </a:xfrm>
          <a:prstGeom prst="rect">
            <a:avLst/>
          </a:prstGeom>
        </p:spPr>
      </p:pic>
      <p:sp>
        <p:nvSpPr>
          <p:cNvPr id="3" name="Google Shape;3877;p19">
            <a:extLst>
              <a:ext uri="{FF2B5EF4-FFF2-40B4-BE49-F238E27FC236}">
                <a16:creationId xmlns:a16="http://schemas.microsoft.com/office/drawing/2014/main" id="{3A34DF09-E6E0-47DF-9B3D-33930E783D45}"/>
              </a:ext>
            </a:extLst>
          </p:cNvPr>
          <p:cNvSpPr txBox="1">
            <a:spLocks/>
          </p:cNvSpPr>
          <p:nvPr/>
        </p:nvSpPr>
        <p:spPr>
          <a:xfrm>
            <a:off x="457153" y="2724446"/>
            <a:ext cx="735811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0070C0"/>
                </a:solidFill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434285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D42FF62-7FEF-43ED-8B73-81ECBDF7355B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077D547C-4DD1-4943-B7BF-343134CCDD00}"/>
              </a:ext>
            </a:extLst>
          </p:cNvPr>
          <p:cNvSpPr txBox="1">
            <a:spLocks/>
          </p:cNvSpPr>
          <p:nvPr/>
        </p:nvSpPr>
        <p:spPr>
          <a:xfrm>
            <a:off x="685798" y="172112"/>
            <a:ext cx="10915651" cy="964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endParaRPr lang="pt-BR" sz="4400" b="1" dirty="0">
              <a:solidFill>
                <a:srgbClr val="C00000"/>
              </a:solidFill>
              <a:latin typeface="Dosis" charset="0"/>
            </a:endParaRPr>
          </a:p>
          <a:p>
            <a:pPr algn="ctr">
              <a:lnSpc>
                <a:spcPts val="36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9452EE-C9D4-4737-86BE-9B2E7B98AADA}"/>
              </a:ext>
            </a:extLst>
          </p:cNvPr>
          <p:cNvSpPr txBox="1"/>
          <p:nvPr/>
        </p:nvSpPr>
        <p:spPr>
          <a:xfrm>
            <a:off x="732895" y="1270470"/>
            <a:ext cx="10726209" cy="9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Veremos nesta lição a importância de Ester ter posto sua confiança apenas no Senhor dos Senhores.</a:t>
            </a:r>
            <a:endParaRPr lang="pt-BR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4E1F99C-7938-4B2F-AFDC-BCEAA503DA6D}"/>
              </a:ext>
            </a:extLst>
          </p:cNvPr>
          <p:cNvSpPr txBox="1"/>
          <p:nvPr/>
        </p:nvSpPr>
        <p:spPr>
          <a:xfrm>
            <a:off x="764989" y="6447376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583EF7C-94CE-49C9-B62B-8D61F69A9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8" y="2199965"/>
            <a:ext cx="8606120" cy="46121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D20CEF2-5FCB-48D4-9460-E59AEB72E1BA}"/>
              </a:ext>
            </a:extLst>
          </p:cNvPr>
          <p:cNvSpPr txBox="1"/>
          <p:nvPr/>
        </p:nvSpPr>
        <p:spPr>
          <a:xfrm>
            <a:off x="6977815" y="2202841"/>
            <a:ext cx="4481288" cy="462569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Sua história é tão marcante e de uma contribuição inestimável às igrejas de hoje.</a:t>
            </a: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74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B55E855-F9F7-410D-A6F1-2F4C0D2F2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1" y="0"/>
            <a:ext cx="12193581" cy="6858000"/>
          </a:xfrm>
          <a:prstGeom prst="rect">
            <a:avLst/>
          </a:prstGeom>
        </p:spPr>
      </p:pic>
      <p:sp>
        <p:nvSpPr>
          <p:cNvPr id="21" name="Google Shape;3878;p19">
            <a:extLst>
              <a:ext uri="{FF2B5EF4-FFF2-40B4-BE49-F238E27FC236}">
                <a16:creationId xmlns:a16="http://schemas.microsoft.com/office/drawing/2014/main" id="{46A9B420-D51C-4204-9EBD-622277D230F1}"/>
              </a:ext>
            </a:extLst>
          </p:cNvPr>
          <p:cNvSpPr txBox="1">
            <a:spLocks/>
          </p:cNvSpPr>
          <p:nvPr/>
        </p:nvSpPr>
        <p:spPr>
          <a:xfrm>
            <a:off x="1834081" y="3656453"/>
            <a:ext cx="6967020" cy="129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 algn="ctr">
              <a:buFont typeface="Titillium Web Light"/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nos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garante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vitória</a:t>
            </a:r>
            <a:endParaRPr lang="en-US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Google Shape;3877;p19">
            <a:extLst>
              <a:ext uri="{FF2B5EF4-FFF2-40B4-BE49-F238E27FC236}">
                <a16:creationId xmlns:a16="http://schemas.microsoft.com/office/drawing/2014/main" id="{D2803A60-2F77-493F-B4FD-61A43DFC2B0E}"/>
              </a:ext>
            </a:extLst>
          </p:cNvPr>
          <p:cNvSpPr txBox="1">
            <a:spLocks/>
          </p:cNvSpPr>
          <p:nvPr/>
        </p:nvSpPr>
        <p:spPr>
          <a:xfrm>
            <a:off x="3325589" y="1675383"/>
            <a:ext cx="3694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1</a:t>
            </a:r>
          </a:p>
        </p:txBody>
      </p:sp>
      <p:grpSp>
        <p:nvGrpSpPr>
          <p:cNvPr id="23" name="Google Shape;4734;p40">
            <a:extLst>
              <a:ext uri="{FF2B5EF4-FFF2-40B4-BE49-F238E27FC236}">
                <a16:creationId xmlns:a16="http://schemas.microsoft.com/office/drawing/2014/main" id="{5C23B06D-A05B-4443-9242-2F4C218D832E}"/>
              </a:ext>
            </a:extLst>
          </p:cNvPr>
          <p:cNvGrpSpPr/>
          <p:nvPr/>
        </p:nvGrpSpPr>
        <p:grpSpPr>
          <a:xfrm>
            <a:off x="1023975" y="627096"/>
            <a:ext cx="1933538" cy="2801904"/>
            <a:chOff x="8095060" y="5664590"/>
            <a:chExt cx="497404" cy="594389"/>
          </a:xfrm>
        </p:grpSpPr>
        <p:grpSp>
          <p:nvGrpSpPr>
            <p:cNvPr id="24" name="Google Shape;4735;p40">
              <a:extLst>
                <a:ext uri="{FF2B5EF4-FFF2-40B4-BE49-F238E27FC236}">
                  <a16:creationId xmlns:a16="http://schemas.microsoft.com/office/drawing/2014/main" id="{C7F32BBB-33C5-4BFD-8EB5-BC7F632D070E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37" name="Google Shape;4736;p40">
                <a:extLst>
                  <a:ext uri="{FF2B5EF4-FFF2-40B4-BE49-F238E27FC236}">
                    <a16:creationId xmlns:a16="http://schemas.microsoft.com/office/drawing/2014/main" id="{1CF118C2-F7B6-41BD-BAE2-CE061C5C10DE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4737;p40">
                <a:extLst>
                  <a:ext uri="{FF2B5EF4-FFF2-40B4-BE49-F238E27FC236}">
                    <a16:creationId xmlns:a16="http://schemas.microsoft.com/office/drawing/2014/main" id="{BF52C5AC-F37B-4FC6-A87C-1B3B7048742F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4738;p40">
                <a:extLst>
                  <a:ext uri="{FF2B5EF4-FFF2-40B4-BE49-F238E27FC236}">
                    <a16:creationId xmlns:a16="http://schemas.microsoft.com/office/drawing/2014/main" id="{BF2A5D31-BB69-4F34-BB77-B902610BB4FC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4739;p40">
              <a:extLst>
                <a:ext uri="{FF2B5EF4-FFF2-40B4-BE49-F238E27FC236}">
                  <a16:creationId xmlns:a16="http://schemas.microsoft.com/office/drawing/2014/main" id="{6D9BD7EA-6450-4370-940E-8EE2F08F35B5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34" name="Google Shape;4740;p40">
                <a:extLst>
                  <a:ext uri="{FF2B5EF4-FFF2-40B4-BE49-F238E27FC236}">
                    <a16:creationId xmlns:a16="http://schemas.microsoft.com/office/drawing/2014/main" id="{F2669469-5502-4769-99D0-63E2518F5905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4741;p40">
                <a:extLst>
                  <a:ext uri="{FF2B5EF4-FFF2-40B4-BE49-F238E27FC236}">
                    <a16:creationId xmlns:a16="http://schemas.microsoft.com/office/drawing/2014/main" id="{8BC7D215-EDD6-4DFA-A4BB-402C97DD8426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4742;p40">
                <a:extLst>
                  <a:ext uri="{FF2B5EF4-FFF2-40B4-BE49-F238E27FC236}">
                    <a16:creationId xmlns:a16="http://schemas.microsoft.com/office/drawing/2014/main" id="{0F73EBF7-C8D8-45CD-8FC9-DEFA53AC0B1C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4743;p40">
              <a:extLst>
                <a:ext uri="{FF2B5EF4-FFF2-40B4-BE49-F238E27FC236}">
                  <a16:creationId xmlns:a16="http://schemas.microsoft.com/office/drawing/2014/main" id="{83B382F1-76DE-44DF-BAB6-376A7D7501B1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31" name="Google Shape;4744;p40">
                <a:extLst>
                  <a:ext uri="{FF2B5EF4-FFF2-40B4-BE49-F238E27FC236}">
                    <a16:creationId xmlns:a16="http://schemas.microsoft.com/office/drawing/2014/main" id="{1509284B-9616-43CF-AD10-F9CCFF87EA6C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4745;p40">
                <a:extLst>
                  <a:ext uri="{FF2B5EF4-FFF2-40B4-BE49-F238E27FC236}">
                    <a16:creationId xmlns:a16="http://schemas.microsoft.com/office/drawing/2014/main" id="{608C6461-67E0-41A3-91B8-3DB8BEB16ECC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4746;p40">
                <a:extLst>
                  <a:ext uri="{FF2B5EF4-FFF2-40B4-BE49-F238E27FC236}">
                    <a16:creationId xmlns:a16="http://schemas.microsoft.com/office/drawing/2014/main" id="{196EB6F6-AF49-4419-B37C-0F72AFABA26B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" name="Google Shape;4747;p40">
              <a:extLst>
                <a:ext uri="{FF2B5EF4-FFF2-40B4-BE49-F238E27FC236}">
                  <a16:creationId xmlns:a16="http://schemas.microsoft.com/office/drawing/2014/main" id="{155F56B9-CF98-4587-9F16-ED0D2BE074F4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28" name="Google Shape;4748;p40">
                <a:extLst>
                  <a:ext uri="{FF2B5EF4-FFF2-40B4-BE49-F238E27FC236}">
                    <a16:creationId xmlns:a16="http://schemas.microsoft.com/office/drawing/2014/main" id="{8AC25A8A-1937-4404-85B5-F199424AD77B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4749;p40">
                <a:extLst>
                  <a:ext uri="{FF2B5EF4-FFF2-40B4-BE49-F238E27FC236}">
                    <a16:creationId xmlns:a16="http://schemas.microsoft.com/office/drawing/2014/main" id="{A177399F-7341-4F73-9036-E85F4E487A7C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4750;p40">
                <a:extLst>
                  <a:ext uri="{FF2B5EF4-FFF2-40B4-BE49-F238E27FC236}">
                    <a16:creationId xmlns:a16="http://schemas.microsoft.com/office/drawing/2014/main" id="{5B33307D-2A64-48DC-B645-6690834DBDAF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741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731DB37-70B6-40E3-AE82-0C3FD09B99CD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1C232211-A6F1-45B7-9319-F73E4276CFC7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 – Deus nos garante a vitória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BADA1E-58A3-44EB-AD54-6B6F7A64D206}"/>
              </a:ext>
            </a:extLst>
          </p:cNvPr>
          <p:cNvSpPr txBox="1"/>
          <p:nvPr/>
        </p:nvSpPr>
        <p:spPr>
          <a:xfrm>
            <a:off x="732895" y="1206302"/>
            <a:ext cx="10726209" cy="9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 Senhor tem conhecimento de todos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os planos para lhe destruir.</a:t>
            </a:r>
            <a:endParaRPr lang="pt-BR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B1DED7-C7C0-419D-AB55-EF5B6DACC2AE}"/>
              </a:ext>
            </a:extLst>
          </p:cNvPr>
          <p:cNvSpPr txBox="1"/>
          <p:nvPr/>
        </p:nvSpPr>
        <p:spPr>
          <a:xfrm>
            <a:off x="6313713" y="2144785"/>
            <a:ext cx="5192488" cy="46121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Deus faz todas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as coisas para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preservar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nossa vida.</a:t>
            </a: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C61BA47-6E30-48A5-98DC-F152700AC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8" y="2144786"/>
            <a:ext cx="5866745" cy="461215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B7E11E3-61D8-4129-B0C7-9D548FE3E75A}"/>
              </a:ext>
            </a:extLst>
          </p:cNvPr>
          <p:cNvSpPr txBox="1"/>
          <p:nvPr/>
        </p:nvSpPr>
        <p:spPr>
          <a:xfrm>
            <a:off x="1191985" y="3165562"/>
            <a:ext cx="2625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C000"/>
                </a:solidFill>
              </a:rPr>
              <a:t>Artimanhas e planos do</a:t>
            </a:r>
          </a:p>
          <a:p>
            <a:pPr algn="ctr"/>
            <a:r>
              <a:rPr lang="pt-BR" sz="3600" b="1" dirty="0">
                <a:solidFill>
                  <a:srgbClr val="FFC000"/>
                </a:solidFill>
              </a:rPr>
              <a:t>maligno  caem por terra !</a:t>
            </a:r>
          </a:p>
        </p:txBody>
      </p:sp>
    </p:spTree>
    <p:extLst>
      <p:ext uri="{BB962C8B-B14F-4D97-AF65-F5344CB8AC3E}">
        <p14:creationId xmlns:p14="http://schemas.microsoft.com/office/powerpoint/2010/main" val="2977200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05189FD-4BA9-4C61-B512-F7BC4DC2CB4C}"/>
              </a:ext>
            </a:extLst>
          </p:cNvPr>
          <p:cNvCxnSpPr>
            <a:cxnSpLocks/>
          </p:cNvCxnSpPr>
          <p:nvPr/>
        </p:nvCxnSpPr>
        <p:spPr>
          <a:xfrm flipV="1">
            <a:off x="537027" y="1069003"/>
            <a:ext cx="11027230" cy="4889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951FE097-28FB-4545-942D-3B457EDD46DF}"/>
              </a:ext>
            </a:extLst>
          </p:cNvPr>
          <p:cNvSpPr txBox="1">
            <a:spLocks/>
          </p:cNvSpPr>
          <p:nvPr/>
        </p:nvSpPr>
        <p:spPr>
          <a:xfrm>
            <a:off x="435429" y="260497"/>
            <a:ext cx="11277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1.1 – Confiar ou Duvidar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E5F9F7-8BA5-4361-9976-CAC1F3DEF987}"/>
              </a:ext>
            </a:extLst>
          </p:cNvPr>
          <p:cNvSpPr txBox="1"/>
          <p:nvPr/>
        </p:nvSpPr>
        <p:spPr>
          <a:xfrm>
            <a:off x="7135318" y="2008801"/>
            <a:ext cx="4412898" cy="46121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Deus entende sua dor, e, apesar de qualquer circunstância que você esteja enfrentando. Deus não muda.</a:t>
            </a: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1E41D2-037D-4EFD-A8B6-949171C69BAD}"/>
              </a:ext>
            </a:extLst>
          </p:cNvPr>
          <p:cNvSpPr txBox="1"/>
          <p:nvPr/>
        </p:nvSpPr>
        <p:spPr>
          <a:xfrm>
            <a:off x="537027" y="1191255"/>
            <a:ext cx="11027230" cy="13427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Confiar ou Duvidar ?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Sim, tem horas que temos que escolher.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Ester decidiu confiar em Deus.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A434C81-3A17-4348-8E9A-3F43D1212961}"/>
              </a:ext>
            </a:extLst>
          </p:cNvPr>
          <p:cNvSpPr txBox="1"/>
          <p:nvPr/>
        </p:nvSpPr>
        <p:spPr>
          <a:xfrm>
            <a:off x="643784" y="6250769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46FC7BE-165C-4627-AFD4-1949DB90C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7" y="2533996"/>
            <a:ext cx="6598291" cy="40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2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4CB0F71-AA1C-44BB-8929-3A1370BADCF6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37E4F9AD-DDCE-4C18-AF39-9888D47D8D4B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1.2 – Chegou a hora de Deus </a:t>
            </a:r>
          </a:p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             intervir na história</a:t>
            </a:r>
            <a:r>
              <a:rPr lang="pt-BR" b="1" dirty="0">
                <a:solidFill>
                  <a:srgbClr val="C00000"/>
                </a:solidFill>
                <a:latin typeface="Dosis" charset="0"/>
              </a:rPr>
              <a:t>	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65AF3B-3E55-4BA5-9A47-42ABE7AD8CBA}"/>
              </a:ext>
            </a:extLst>
          </p:cNvPr>
          <p:cNvSpPr txBox="1"/>
          <p:nvPr/>
        </p:nvSpPr>
        <p:spPr>
          <a:xfrm>
            <a:off x="696689" y="1222814"/>
            <a:ext cx="10809512" cy="9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 convite da rainha Ester para festejar causou muita felicidade em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[Et 5.9] era um grande prestígio.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0B9FAA7-3594-4BD3-85F7-A54A04761C64}"/>
              </a:ext>
            </a:extLst>
          </p:cNvPr>
          <p:cNvSpPr txBox="1"/>
          <p:nvPr/>
        </p:nvSpPr>
        <p:spPr>
          <a:xfrm>
            <a:off x="696688" y="6297652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3AC1893-FEE8-449E-ACBD-86E67FF1632B}"/>
              </a:ext>
            </a:extLst>
          </p:cNvPr>
          <p:cNvSpPr txBox="1"/>
          <p:nvPr/>
        </p:nvSpPr>
        <p:spPr>
          <a:xfrm>
            <a:off x="696688" y="5382301"/>
            <a:ext cx="10820403" cy="13427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Em meio aos comes e bebes é chegada a hora de Ester revelar sua origem ao rei, e como </a:t>
            </a:r>
            <a:r>
              <a:rPr lang="pt-BR" sz="3600" b="1" dirty="0" err="1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solidFill>
                  <a:srgbClr val="B7ECFF"/>
                </a:solidFill>
                <a:latin typeface="Calibri" pitchFamily="34" charset="0"/>
                <a:cs typeface="Calibri" pitchFamily="34" charset="0"/>
              </a:rPr>
              <a:t> havia tramado destruir seu povo.</a:t>
            </a: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90C8548-D196-4ECB-89F6-F326C397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7" y="2173018"/>
            <a:ext cx="10809513" cy="320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75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6DC702C-3CE0-4F1D-8868-B228CA3C63CB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8A673A5D-3BF2-462B-931C-CBDD081C4C22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1.3 – Ester delata </a:t>
            </a:r>
            <a:r>
              <a:rPr lang="pt-BR" sz="4400" b="1" dirty="0" err="1">
                <a:solidFill>
                  <a:srgbClr val="C00000"/>
                </a:solidFill>
                <a:latin typeface="Dosis" charset="0"/>
              </a:rPr>
              <a:t>Hamã</a:t>
            </a:r>
            <a:r>
              <a:rPr lang="pt-BR" b="1" dirty="0">
                <a:solidFill>
                  <a:srgbClr val="C00000"/>
                </a:solidFill>
                <a:latin typeface="Dosis" charset="0"/>
              </a:rPr>
              <a:t>	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5F94AF-5B7C-4ED1-BF49-05C2EA0B684E}"/>
              </a:ext>
            </a:extLst>
          </p:cNvPr>
          <p:cNvSpPr txBox="1"/>
          <p:nvPr/>
        </p:nvSpPr>
        <p:spPr>
          <a:xfrm>
            <a:off x="685797" y="1256356"/>
            <a:ext cx="10820403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Denunciar alguém não é tão simples, pois exige valentia e provas, no entanto Ester tinha as duas contra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>
                  <a:lumMod val="8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80985D-2979-491D-8686-81C3E0EE8568}"/>
              </a:ext>
            </a:extLst>
          </p:cNvPr>
          <p:cNvSpPr txBox="1"/>
          <p:nvPr/>
        </p:nvSpPr>
        <p:spPr>
          <a:xfrm>
            <a:off x="6150502" y="2395712"/>
            <a:ext cx="5355698" cy="420179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Ester foi muito paciente, aguardando a ocasião adequada para denunciar seu opressor e todo seu plano perverso [Et 7.6]</a:t>
            </a: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17F2C6B-B687-4763-89EB-C9B2DED12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7" y="2395712"/>
            <a:ext cx="5464705" cy="42017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0E51A2F-8454-428F-B82E-7266EF14CA3E}"/>
              </a:ext>
            </a:extLst>
          </p:cNvPr>
          <p:cNvSpPr txBox="1"/>
          <p:nvPr/>
        </p:nvSpPr>
        <p:spPr>
          <a:xfrm>
            <a:off x="798286" y="6111385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</p:spTree>
    <p:extLst>
      <p:ext uri="{BB962C8B-B14F-4D97-AF65-F5344CB8AC3E}">
        <p14:creationId xmlns:p14="http://schemas.microsoft.com/office/powerpoint/2010/main" val="2658053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E806326-4EFA-484C-A938-B2162C51471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1531" y="4720201"/>
            <a:ext cx="846838" cy="507174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18</a:t>
            </a:fld>
            <a:endParaRPr lang="pt-B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525A25F-AFA2-4CE4-87B7-3C1F114CE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4" y="1203598"/>
            <a:ext cx="11118988" cy="533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2A192F8-5DA4-4BC9-AF9B-040A7675DC8B}"/>
              </a:ext>
            </a:extLst>
          </p:cNvPr>
          <p:cNvSpPr txBox="1">
            <a:spLocks/>
          </p:cNvSpPr>
          <p:nvPr/>
        </p:nvSpPr>
        <p:spPr>
          <a:xfrm>
            <a:off x="468174" y="434686"/>
            <a:ext cx="11118988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603F48E-10F5-4D2A-939A-515E941233A5}"/>
              </a:ext>
            </a:extLst>
          </p:cNvPr>
          <p:cNvSpPr txBox="1"/>
          <p:nvPr/>
        </p:nvSpPr>
        <p:spPr>
          <a:xfrm>
            <a:off x="1315012" y="2108177"/>
            <a:ext cx="6413906" cy="369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O Senhor tem conhecimento de todos os planos para lhe destruir. E por isso faz todas as coisas para preservar nossa vida, inclusive quando tudo parece impossível aos olhos humanos. 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0F9D0FF-6052-413B-8171-9BD833D3629A}"/>
              </a:ext>
            </a:extLst>
          </p:cNvPr>
          <p:cNvCxnSpPr>
            <a:cxnSpLocks/>
          </p:cNvCxnSpPr>
          <p:nvPr/>
        </p:nvCxnSpPr>
        <p:spPr>
          <a:xfrm>
            <a:off x="468174" y="1059582"/>
            <a:ext cx="1111898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880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8CDDF6-EAB8-4D64-8B06-C1DD9D23F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1" y="0"/>
            <a:ext cx="12193581" cy="6858000"/>
          </a:xfrm>
          <a:prstGeom prst="rect">
            <a:avLst/>
          </a:prstGeom>
        </p:spPr>
      </p:pic>
      <p:sp>
        <p:nvSpPr>
          <p:cNvPr id="5" name="Google Shape;3878;p19">
            <a:extLst>
              <a:ext uri="{FF2B5EF4-FFF2-40B4-BE49-F238E27FC236}">
                <a16:creationId xmlns:a16="http://schemas.microsoft.com/office/drawing/2014/main" id="{D7C53894-F3EF-4F97-BEA1-A4F769D188CA}"/>
              </a:ext>
            </a:extLst>
          </p:cNvPr>
          <p:cNvSpPr txBox="1">
            <a:spLocks/>
          </p:cNvSpPr>
          <p:nvPr/>
        </p:nvSpPr>
        <p:spPr>
          <a:xfrm>
            <a:off x="1834081" y="3656453"/>
            <a:ext cx="6967020" cy="182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 algn="ctr">
              <a:buFont typeface="Titillium Web Light"/>
              <a:buNone/>
            </a:pP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Quando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tudo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parece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perdido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não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está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!</a:t>
            </a:r>
          </a:p>
        </p:txBody>
      </p:sp>
      <p:sp>
        <p:nvSpPr>
          <p:cNvPr id="6" name="Google Shape;3877;p19">
            <a:extLst>
              <a:ext uri="{FF2B5EF4-FFF2-40B4-BE49-F238E27FC236}">
                <a16:creationId xmlns:a16="http://schemas.microsoft.com/office/drawing/2014/main" id="{5FEFE2BE-137E-4F6F-951B-805A132F0955}"/>
              </a:ext>
            </a:extLst>
          </p:cNvPr>
          <p:cNvSpPr txBox="1">
            <a:spLocks/>
          </p:cNvSpPr>
          <p:nvPr/>
        </p:nvSpPr>
        <p:spPr>
          <a:xfrm>
            <a:off x="3325589" y="1675383"/>
            <a:ext cx="3694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2</a:t>
            </a:r>
          </a:p>
        </p:txBody>
      </p:sp>
      <p:grpSp>
        <p:nvGrpSpPr>
          <p:cNvPr id="7" name="Google Shape;4734;p40">
            <a:extLst>
              <a:ext uri="{FF2B5EF4-FFF2-40B4-BE49-F238E27FC236}">
                <a16:creationId xmlns:a16="http://schemas.microsoft.com/office/drawing/2014/main" id="{E0EDAD2A-E69E-4D16-BAC9-C9B163CC5B63}"/>
              </a:ext>
            </a:extLst>
          </p:cNvPr>
          <p:cNvGrpSpPr/>
          <p:nvPr/>
        </p:nvGrpSpPr>
        <p:grpSpPr>
          <a:xfrm>
            <a:off x="1023975" y="627096"/>
            <a:ext cx="1933538" cy="2801904"/>
            <a:chOff x="8095060" y="5664590"/>
            <a:chExt cx="497404" cy="594389"/>
          </a:xfrm>
        </p:grpSpPr>
        <p:grpSp>
          <p:nvGrpSpPr>
            <p:cNvPr id="8" name="Google Shape;4735;p40">
              <a:extLst>
                <a:ext uri="{FF2B5EF4-FFF2-40B4-BE49-F238E27FC236}">
                  <a16:creationId xmlns:a16="http://schemas.microsoft.com/office/drawing/2014/main" id="{C7AE37CA-0ABC-4EA5-92AC-040F626381D2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21" name="Google Shape;4736;p40">
                <a:extLst>
                  <a:ext uri="{FF2B5EF4-FFF2-40B4-BE49-F238E27FC236}">
                    <a16:creationId xmlns:a16="http://schemas.microsoft.com/office/drawing/2014/main" id="{D913C5F3-84E4-4863-B11F-A46AA1DB436D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4737;p40">
                <a:extLst>
                  <a:ext uri="{FF2B5EF4-FFF2-40B4-BE49-F238E27FC236}">
                    <a16:creationId xmlns:a16="http://schemas.microsoft.com/office/drawing/2014/main" id="{415007D8-1A28-4C5F-B895-457DC3A12AF4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4738;p40">
                <a:extLst>
                  <a:ext uri="{FF2B5EF4-FFF2-40B4-BE49-F238E27FC236}">
                    <a16:creationId xmlns:a16="http://schemas.microsoft.com/office/drawing/2014/main" id="{68415066-F0DA-4A91-A794-AE79DECF42F4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4739;p40">
              <a:extLst>
                <a:ext uri="{FF2B5EF4-FFF2-40B4-BE49-F238E27FC236}">
                  <a16:creationId xmlns:a16="http://schemas.microsoft.com/office/drawing/2014/main" id="{BFA3D99E-2B45-426E-A9D1-14BEB8197D33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8" name="Google Shape;4740;p40">
                <a:extLst>
                  <a:ext uri="{FF2B5EF4-FFF2-40B4-BE49-F238E27FC236}">
                    <a16:creationId xmlns:a16="http://schemas.microsoft.com/office/drawing/2014/main" id="{8A33E24A-926E-4941-B57E-3728C1A03821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4741;p40">
                <a:extLst>
                  <a:ext uri="{FF2B5EF4-FFF2-40B4-BE49-F238E27FC236}">
                    <a16:creationId xmlns:a16="http://schemas.microsoft.com/office/drawing/2014/main" id="{7B6BEEB1-90D4-4C80-8FE3-538509527B80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4742;p40">
                <a:extLst>
                  <a:ext uri="{FF2B5EF4-FFF2-40B4-BE49-F238E27FC236}">
                    <a16:creationId xmlns:a16="http://schemas.microsoft.com/office/drawing/2014/main" id="{2046EF52-BDA5-481A-BCC4-DA522EC372B9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4743;p40">
              <a:extLst>
                <a:ext uri="{FF2B5EF4-FFF2-40B4-BE49-F238E27FC236}">
                  <a16:creationId xmlns:a16="http://schemas.microsoft.com/office/drawing/2014/main" id="{FD63CA61-55A4-43BF-A48A-6BA0DAE6676F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" name="Google Shape;4744;p40">
                <a:extLst>
                  <a:ext uri="{FF2B5EF4-FFF2-40B4-BE49-F238E27FC236}">
                    <a16:creationId xmlns:a16="http://schemas.microsoft.com/office/drawing/2014/main" id="{FBB0C8AD-3859-42D1-AC99-D7EE29086013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4745;p40">
                <a:extLst>
                  <a:ext uri="{FF2B5EF4-FFF2-40B4-BE49-F238E27FC236}">
                    <a16:creationId xmlns:a16="http://schemas.microsoft.com/office/drawing/2014/main" id="{67D1BBD5-4F1A-4E85-960D-8E82B5E05A40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4746;p40">
                <a:extLst>
                  <a:ext uri="{FF2B5EF4-FFF2-40B4-BE49-F238E27FC236}">
                    <a16:creationId xmlns:a16="http://schemas.microsoft.com/office/drawing/2014/main" id="{639613DB-CB3E-4B3A-83BA-8BBDD1FDC323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oogle Shape;4747;p40">
              <a:extLst>
                <a:ext uri="{FF2B5EF4-FFF2-40B4-BE49-F238E27FC236}">
                  <a16:creationId xmlns:a16="http://schemas.microsoft.com/office/drawing/2014/main" id="{77F8C72F-DCB9-49A2-AF49-7D647F1D6E4A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2" name="Google Shape;4748;p40">
                <a:extLst>
                  <a:ext uri="{FF2B5EF4-FFF2-40B4-BE49-F238E27FC236}">
                    <a16:creationId xmlns:a16="http://schemas.microsoft.com/office/drawing/2014/main" id="{2CC8F7E7-5395-41F6-9BE8-8EBEA019CA15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4749;p40">
                <a:extLst>
                  <a:ext uri="{FF2B5EF4-FFF2-40B4-BE49-F238E27FC236}">
                    <a16:creationId xmlns:a16="http://schemas.microsoft.com/office/drawing/2014/main" id="{5C99D702-3162-4132-A23F-6BE31F675197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4750;p40">
                <a:extLst>
                  <a:ext uri="{FF2B5EF4-FFF2-40B4-BE49-F238E27FC236}">
                    <a16:creationId xmlns:a16="http://schemas.microsoft.com/office/drawing/2014/main" id="{D673E1FE-FA40-42CD-ABA7-368E3A3CABE8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1538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179B96A-2051-4603-A321-688B38E0EA4F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2EC0E556-517D-48F0-920B-025A1D442A33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 – Quando tudo parece perdido, não está!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014FD4-ADB8-4D11-9E41-0087427A9B0C}"/>
              </a:ext>
            </a:extLst>
          </p:cNvPr>
          <p:cNvSpPr txBox="1"/>
          <p:nvPr/>
        </p:nvSpPr>
        <p:spPr>
          <a:xfrm>
            <a:off x="685799" y="1157272"/>
            <a:ext cx="10773305" cy="134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Não devemos contemplar nossa luta através dos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“olhos humanos”, pois Deus nem sempre trabalha de uma forma “convencional”.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E04A2F-6B55-4BDC-A294-934EA887AD31}"/>
              </a:ext>
            </a:extLst>
          </p:cNvPr>
          <p:cNvSpPr txBox="1"/>
          <p:nvPr/>
        </p:nvSpPr>
        <p:spPr>
          <a:xfrm>
            <a:off x="6829312" y="2537695"/>
            <a:ext cx="4624138" cy="4201791"/>
          </a:xfrm>
          <a:prstGeom prst="rect">
            <a:avLst/>
          </a:prstGeom>
          <a:solidFill>
            <a:srgbClr val="B7EC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Deus trabalha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através do “sobrenatural”</a:t>
            </a: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70953F0-B895-434D-A5A8-7B345F679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8" y="2537695"/>
            <a:ext cx="6143513" cy="420918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94173D-8342-4DC4-98D2-576B4B1FE29D}"/>
              </a:ext>
            </a:extLst>
          </p:cNvPr>
          <p:cNvSpPr txBox="1"/>
          <p:nvPr/>
        </p:nvSpPr>
        <p:spPr>
          <a:xfrm>
            <a:off x="798286" y="6399250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</p:spTree>
    <p:extLst>
      <p:ext uri="{BB962C8B-B14F-4D97-AF65-F5344CB8AC3E}">
        <p14:creationId xmlns:p14="http://schemas.microsoft.com/office/powerpoint/2010/main" val="1429477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6E1EF3C-B01F-462A-9B9B-B4604875ECC3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6F19BD33-D02A-482D-BFD7-32E9AEC6182A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2.1 – Em Deus, o impossível acontece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3E3428F-A9C1-4FB1-B7E6-5AF9F959AC0E}"/>
              </a:ext>
            </a:extLst>
          </p:cNvPr>
          <p:cNvSpPr txBox="1"/>
          <p:nvPr/>
        </p:nvSpPr>
        <p:spPr>
          <a:xfrm>
            <a:off x="732895" y="1185520"/>
            <a:ext cx="10726209" cy="134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Ester nos ensina que em Deus podemos ver o impossível acontecer, nos mostra que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nada está perdido.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C75735-D9E2-40B6-B5A6-9D9335AD2468}"/>
              </a:ext>
            </a:extLst>
          </p:cNvPr>
          <p:cNvSpPr txBox="1"/>
          <p:nvPr/>
        </p:nvSpPr>
        <p:spPr>
          <a:xfrm>
            <a:off x="6313719" y="6297652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6A5F138-FDE0-4622-9318-A884B4CCFB75}"/>
              </a:ext>
            </a:extLst>
          </p:cNvPr>
          <p:cNvSpPr txBox="1"/>
          <p:nvPr/>
        </p:nvSpPr>
        <p:spPr>
          <a:xfrm>
            <a:off x="7467598" y="2557854"/>
            <a:ext cx="4128675" cy="420179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rgbClr val="FFB7FF"/>
                </a:solidFill>
                <a:latin typeface="Calibri" pitchFamily="34" charset="0"/>
                <a:cs typeface="Calibri" pitchFamily="34" charset="0"/>
              </a:rPr>
              <a:t>Ester não se deixou abater pelas circunstâncias da vida.</a:t>
            </a: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F92ACF2-1352-48A0-BDAF-BFCBEFBDD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549057"/>
            <a:ext cx="6781800" cy="421058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078535F-775D-4A52-AAB5-A503BCD55D94}"/>
              </a:ext>
            </a:extLst>
          </p:cNvPr>
          <p:cNvSpPr txBox="1"/>
          <p:nvPr/>
        </p:nvSpPr>
        <p:spPr>
          <a:xfrm>
            <a:off x="798286" y="6399250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</p:spTree>
    <p:extLst>
      <p:ext uri="{BB962C8B-B14F-4D97-AF65-F5344CB8AC3E}">
        <p14:creationId xmlns:p14="http://schemas.microsoft.com/office/powerpoint/2010/main" val="153382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729CC4-6049-4464-8600-8C74455CBCE0}"/>
              </a:ext>
            </a:extLst>
          </p:cNvPr>
          <p:cNvCxnSpPr>
            <a:cxnSpLocks/>
          </p:cNvCxnSpPr>
          <p:nvPr/>
        </p:nvCxnSpPr>
        <p:spPr>
          <a:xfrm>
            <a:off x="565265" y="1107912"/>
            <a:ext cx="11181312" cy="99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846FAB88-6447-4AB4-BA69-050A69AE35A2}"/>
              </a:ext>
            </a:extLst>
          </p:cNvPr>
          <p:cNvSpPr txBox="1">
            <a:spLocks/>
          </p:cNvSpPr>
          <p:nvPr/>
        </p:nvSpPr>
        <p:spPr>
          <a:xfrm>
            <a:off x="685799" y="231469"/>
            <a:ext cx="1051975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2.2 – Soberano para condenar e absolver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2FC7AB1-441F-490B-B68D-E1DF2E04F80E}"/>
              </a:ext>
            </a:extLst>
          </p:cNvPr>
          <p:cNvSpPr txBox="1"/>
          <p:nvPr/>
        </p:nvSpPr>
        <p:spPr>
          <a:xfrm>
            <a:off x="845382" y="6368433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DE077D-F9AA-4696-AE27-ADA94659A163}"/>
              </a:ext>
            </a:extLst>
          </p:cNvPr>
          <p:cNvSpPr txBox="1"/>
          <p:nvPr/>
        </p:nvSpPr>
        <p:spPr>
          <a:xfrm>
            <a:off x="565265" y="1151907"/>
            <a:ext cx="1118131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Deus é soberano. Ele tem autoridade absoluta sobre a raça humana e sua história [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Sl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119.4-5]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B56340A-04ED-4296-BA3B-0CFFF907D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265" y="2208057"/>
            <a:ext cx="7888924" cy="45186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D4C2A25-2611-4912-952B-9344D8CEC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9679" y="2202550"/>
            <a:ext cx="3486898" cy="452420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7D5266-AEFC-4F60-AAC0-19ECD278129C}"/>
              </a:ext>
            </a:extLst>
          </p:cNvPr>
          <p:cNvSpPr txBox="1"/>
          <p:nvPr/>
        </p:nvSpPr>
        <p:spPr>
          <a:xfrm>
            <a:off x="5707823" y="2760971"/>
            <a:ext cx="5771367" cy="379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dirty="0">
                <a:solidFill>
                  <a:schemeClr val="bg1"/>
                </a:solidFill>
              </a:rPr>
              <a:t>Ele é Deus e havia chegado a hora </a:t>
            </a:r>
            <a:r>
              <a:rPr lang="pt-BR" sz="3600" b="1" dirty="0" err="1">
                <a:solidFill>
                  <a:schemeClr val="bg1"/>
                </a:solidFill>
              </a:rPr>
              <a:t>dEle</a:t>
            </a:r>
            <a:r>
              <a:rPr lang="pt-BR" sz="3600" b="1" dirty="0">
                <a:solidFill>
                  <a:schemeClr val="bg1"/>
                </a:solidFill>
              </a:rPr>
              <a:t> mostrar novamente seu poder ao seu povo.</a:t>
            </a:r>
          </a:p>
          <a:p>
            <a:pPr algn="ctr">
              <a:lnSpc>
                <a:spcPts val="3600"/>
              </a:lnSpc>
            </a:pPr>
            <a:endParaRPr lang="pt-BR" sz="3600" b="1" dirty="0">
              <a:solidFill>
                <a:schemeClr val="bg1"/>
              </a:solidFill>
            </a:endParaRPr>
          </a:p>
          <a:p>
            <a:pPr algn="ctr">
              <a:lnSpc>
                <a:spcPts val="3600"/>
              </a:lnSpc>
            </a:pPr>
            <a:r>
              <a:rPr lang="pt-BR" sz="3600" b="1" dirty="0">
                <a:solidFill>
                  <a:schemeClr val="bg1"/>
                </a:solidFill>
              </a:rPr>
              <a:t>E isto veio sobre a condenação do inimigo </a:t>
            </a:r>
            <a:r>
              <a:rPr lang="pt-BR" sz="3600" b="1" dirty="0" err="1">
                <a:solidFill>
                  <a:schemeClr val="bg1"/>
                </a:solidFill>
              </a:rPr>
              <a:t>Hamã</a:t>
            </a:r>
            <a:r>
              <a:rPr lang="pt-BR" sz="36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8641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8E6F323-72D6-4D0D-A61A-AFCC7CBBA563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B23C69-3959-4E7D-AF8C-F498D655351C}"/>
              </a:ext>
            </a:extLst>
          </p:cNvPr>
          <p:cNvSpPr txBox="1"/>
          <p:nvPr/>
        </p:nvSpPr>
        <p:spPr>
          <a:xfrm>
            <a:off x="4364943" y="1380012"/>
            <a:ext cx="7127736" cy="2407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Nos banquetes ... ao descobrir a verdade, o rei ordenou que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fosse morto.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Harbona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, eunuco do rei, disse ao rei da forca feita para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Mardoqueu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por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19EEFE-91EA-49E5-A2A9-5A7EFDC6F929}"/>
              </a:ext>
            </a:extLst>
          </p:cNvPr>
          <p:cNvSpPr txBox="1"/>
          <p:nvPr/>
        </p:nvSpPr>
        <p:spPr>
          <a:xfrm>
            <a:off x="4331368" y="4024342"/>
            <a:ext cx="7194887" cy="2560316"/>
          </a:xfrm>
          <a:prstGeom prst="rect">
            <a:avLst/>
          </a:prstGeom>
          <a:solidFill>
            <a:srgbClr val="9BE5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 rei ordenou que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fosse enforcado na própria forca que tinha preparado para a execução de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Mardoqueu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[Et 7.9]</a:t>
            </a:r>
          </a:p>
          <a:p>
            <a:pPr algn="ctr">
              <a:lnSpc>
                <a:spcPts val="3200"/>
              </a:lnSpc>
            </a:pPr>
            <a:endParaRPr lang="pt-BR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C7AACB6-1EBA-4A8C-93BC-D34C56A7EC08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2.3 – Deus quebra a presunção do homem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5A52D5-0D9E-4A89-9E20-F26DEDE23DE2}"/>
              </a:ext>
            </a:extLst>
          </p:cNvPr>
          <p:cNvSpPr txBox="1"/>
          <p:nvPr/>
        </p:nvSpPr>
        <p:spPr>
          <a:xfrm>
            <a:off x="798286" y="6399250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1652DC6-CA3C-429D-8F55-1CA3837D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7" y="1355093"/>
            <a:ext cx="3794341" cy="526414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29DBA9F-D2C5-40AD-B464-4CBDDC3B68E8}"/>
              </a:ext>
            </a:extLst>
          </p:cNvPr>
          <p:cNvSpPr txBox="1"/>
          <p:nvPr/>
        </p:nvSpPr>
        <p:spPr>
          <a:xfrm>
            <a:off x="537027" y="6249909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</p:spTree>
    <p:extLst>
      <p:ext uri="{BB962C8B-B14F-4D97-AF65-F5344CB8AC3E}">
        <p14:creationId xmlns:p14="http://schemas.microsoft.com/office/powerpoint/2010/main" val="85421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C5582EA-FF23-46CC-8EC6-89CF47E8B5A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1531" y="4720201"/>
            <a:ext cx="846838" cy="507174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24</a:t>
            </a:fld>
            <a:endParaRPr lang="pt-B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784ED68-42E6-4375-B1E5-A4300AC4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4" y="1203598"/>
            <a:ext cx="11118988" cy="533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637BC63-170F-49EB-B076-1BEB89E79A3F}"/>
              </a:ext>
            </a:extLst>
          </p:cNvPr>
          <p:cNvSpPr txBox="1">
            <a:spLocks/>
          </p:cNvSpPr>
          <p:nvPr/>
        </p:nvSpPr>
        <p:spPr>
          <a:xfrm>
            <a:off x="468174" y="434686"/>
            <a:ext cx="11118988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 :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80A6E55-A5CC-4CC5-8FE9-46AF0FB51372}"/>
              </a:ext>
            </a:extLst>
          </p:cNvPr>
          <p:cNvCxnSpPr>
            <a:cxnSpLocks/>
          </p:cNvCxnSpPr>
          <p:nvPr/>
        </p:nvCxnSpPr>
        <p:spPr>
          <a:xfrm>
            <a:off x="468174" y="1059582"/>
            <a:ext cx="1111898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F55342D-7655-48D1-9A57-5F27257AFC04}"/>
              </a:ext>
            </a:extLst>
          </p:cNvPr>
          <p:cNvSpPr txBox="1"/>
          <p:nvPr/>
        </p:nvSpPr>
        <p:spPr>
          <a:xfrm>
            <a:off x="1463059" y="2108177"/>
            <a:ext cx="6413906" cy="369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Não devemos contemplar nossa luta através dos “olhos humanos”, pois Deus nem sempre trabalha de uma forma “convencional”, Ele trabalha através do “sobrenatural”. 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0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FE320B6-DE1C-45AC-B6AB-9F0413E9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1" y="0"/>
            <a:ext cx="12193581" cy="6858000"/>
          </a:xfrm>
          <a:prstGeom prst="rect">
            <a:avLst/>
          </a:prstGeom>
        </p:spPr>
      </p:pic>
      <p:sp>
        <p:nvSpPr>
          <p:cNvPr id="3" name="Google Shape;3878;p19">
            <a:extLst>
              <a:ext uri="{FF2B5EF4-FFF2-40B4-BE49-F238E27FC236}">
                <a16:creationId xmlns:a16="http://schemas.microsoft.com/office/drawing/2014/main" id="{41FFA0F8-2355-40D8-885A-7E2E3265FE92}"/>
              </a:ext>
            </a:extLst>
          </p:cNvPr>
          <p:cNvSpPr txBox="1">
            <a:spLocks/>
          </p:cNvSpPr>
          <p:nvPr/>
        </p:nvSpPr>
        <p:spPr>
          <a:xfrm>
            <a:off x="1834081" y="3117719"/>
            <a:ext cx="6967020" cy="236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chemeClr val="dk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 algn="ctr">
              <a:buFont typeface="Titillium Web Light"/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tem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Seus</a:t>
            </a: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propósitos</a:t>
            </a:r>
            <a:endParaRPr lang="en-US" sz="4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Google Shape;3877;p19">
            <a:extLst>
              <a:ext uri="{FF2B5EF4-FFF2-40B4-BE49-F238E27FC236}">
                <a16:creationId xmlns:a16="http://schemas.microsoft.com/office/drawing/2014/main" id="{4D700ED0-960A-4FFD-8E86-9EF685E190EE}"/>
              </a:ext>
            </a:extLst>
          </p:cNvPr>
          <p:cNvSpPr txBox="1">
            <a:spLocks/>
          </p:cNvSpPr>
          <p:nvPr/>
        </p:nvSpPr>
        <p:spPr>
          <a:xfrm>
            <a:off x="3325588" y="1675383"/>
            <a:ext cx="4389661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C00000"/>
                </a:solidFill>
              </a:rPr>
              <a:t>Tópico 3</a:t>
            </a:r>
          </a:p>
        </p:txBody>
      </p:sp>
      <p:grpSp>
        <p:nvGrpSpPr>
          <p:cNvPr id="5" name="Google Shape;4734;p40">
            <a:extLst>
              <a:ext uri="{FF2B5EF4-FFF2-40B4-BE49-F238E27FC236}">
                <a16:creationId xmlns:a16="http://schemas.microsoft.com/office/drawing/2014/main" id="{EEF20AD0-469F-413D-BC36-CADB8F99680B}"/>
              </a:ext>
            </a:extLst>
          </p:cNvPr>
          <p:cNvGrpSpPr/>
          <p:nvPr/>
        </p:nvGrpSpPr>
        <p:grpSpPr>
          <a:xfrm>
            <a:off x="1023975" y="627096"/>
            <a:ext cx="1933538" cy="2801904"/>
            <a:chOff x="8095060" y="5664590"/>
            <a:chExt cx="497404" cy="594389"/>
          </a:xfrm>
        </p:grpSpPr>
        <p:grpSp>
          <p:nvGrpSpPr>
            <p:cNvPr id="6" name="Google Shape;4735;p40">
              <a:extLst>
                <a:ext uri="{FF2B5EF4-FFF2-40B4-BE49-F238E27FC236}">
                  <a16:creationId xmlns:a16="http://schemas.microsoft.com/office/drawing/2014/main" id="{8E182A6F-C6CC-4F86-B50E-82B71D6028B6}"/>
                </a:ext>
              </a:extLst>
            </p:cNvPr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9" name="Google Shape;4736;p40">
                <a:extLst>
                  <a:ext uri="{FF2B5EF4-FFF2-40B4-BE49-F238E27FC236}">
                    <a16:creationId xmlns:a16="http://schemas.microsoft.com/office/drawing/2014/main" id="{59A3A4EF-5360-48D4-BDD3-6FF82F04192A}"/>
                  </a:ext>
                </a:extLst>
              </p:cNvPr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4737;p40">
                <a:extLst>
                  <a:ext uri="{FF2B5EF4-FFF2-40B4-BE49-F238E27FC236}">
                    <a16:creationId xmlns:a16="http://schemas.microsoft.com/office/drawing/2014/main" id="{D3CF2D92-8548-4701-BDF0-3C0662DEFCB0}"/>
                  </a:ext>
                </a:extLst>
              </p:cNvPr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4738;p40">
                <a:extLst>
                  <a:ext uri="{FF2B5EF4-FFF2-40B4-BE49-F238E27FC236}">
                    <a16:creationId xmlns:a16="http://schemas.microsoft.com/office/drawing/2014/main" id="{82542EAB-B886-4EC6-9455-3F3BF45A67B0}"/>
                  </a:ext>
                </a:extLst>
              </p:cNvPr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4739;p40">
              <a:extLst>
                <a:ext uri="{FF2B5EF4-FFF2-40B4-BE49-F238E27FC236}">
                  <a16:creationId xmlns:a16="http://schemas.microsoft.com/office/drawing/2014/main" id="{28A6F138-4E4D-4246-A5FF-5ECE993BEF86}"/>
                </a:ext>
              </a:extLst>
            </p:cNvPr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6" name="Google Shape;4740;p40">
                <a:extLst>
                  <a:ext uri="{FF2B5EF4-FFF2-40B4-BE49-F238E27FC236}">
                    <a16:creationId xmlns:a16="http://schemas.microsoft.com/office/drawing/2014/main" id="{D8B7A6D0-5568-4D62-AB4D-61D9BC580223}"/>
                  </a:ext>
                </a:extLst>
              </p:cNvPr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4741;p40">
                <a:extLst>
                  <a:ext uri="{FF2B5EF4-FFF2-40B4-BE49-F238E27FC236}">
                    <a16:creationId xmlns:a16="http://schemas.microsoft.com/office/drawing/2014/main" id="{4A8CAC74-5B52-4B39-AE37-EA43519C99BE}"/>
                  </a:ext>
                </a:extLst>
              </p:cNvPr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4742;p40">
                <a:extLst>
                  <a:ext uri="{FF2B5EF4-FFF2-40B4-BE49-F238E27FC236}">
                    <a16:creationId xmlns:a16="http://schemas.microsoft.com/office/drawing/2014/main" id="{24D4F26A-C70B-48C1-B896-B7E267DC78C3}"/>
                  </a:ext>
                </a:extLst>
              </p:cNvPr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1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4743;p40">
              <a:extLst>
                <a:ext uri="{FF2B5EF4-FFF2-40B4-BE49-F238E27FC236}">
                  <a16:creationId xmlns:a16="http://schemas.microsoft.com/office/drawing/2014/main" id="{F053E6FB-95D8-43DF-9003-FD863A7A00C3}"/>
                </a:ext>
              </a:extLst>
            </p:cNvPr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" name="Google Shape;4744;p40">
                <a:extLst>
                  <a:ext uri="{FF2B5EF4-FFF2-40B4-BE49-F238E27FC236}">
                    <a16:creationId xmlns:a16="http://schemas.microsoft.com/office/drawing/2014/main" id="{C30C9F71-6DB1-495C-9D54-00EB0218386A}"/>
                  </a:ext>
                </a:extLst>
              </p:cNvPr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5" extrusionOk="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4745;p40">
                <a:extLst>
                  <a:ext uri="{FF2B5EF4-FFF2-40B4-BE49-F238E27FC236}">
                    <a16:creationId xmlns:a16="http://schemas.microsoft.com/office/drawing/2014/main" id="{568E595B-BB29-48EF-A2E3-38B73CE5EA05}"/>
                  </a:ext>
                </a:extLst>
              </p:cNvPr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4746;p40">
                <a:extLst>
                  <a:ext uri="{FF2B5EF4-FFF2-40B4-BE49-F238E27FC236}">
                    <a16:creationId xmlns:a16="http://schemas.microsoft.com/office/drawing/2014/main" id="{DDC3D302-92AE-4888-A37E-908C116644B7}"/>
                  </a:ext>
                </a:extLst>
              </p:cNvPr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78" extrusionOk="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4747;p40">
              <a:extLst>
                <a:ext uri="{FF2B5EF4-FFF2-40B4-BE49-F238E27FC236}">
                  <a16:creationId xmlns:a16="http://schemas.microsoft.com/office/drawing/2014/main" id="{C9C2D10B-B3EF-4304-AA44-98860AA55BAD}"/>
                </a:ext>
              </a:extLst>
            </p:cNvPr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0" name="Google Shape;4748;p40">
                <a:extLst>
                  <a:ext uri="{FF2B5EF4-FFF2-40B4-BE49-F238E27FC236}">
                    <a16:creationId xmlns:a16="http://schemas.microsoft.com/office/drawing/2014/main" id="{F236F3DF-D3AC-46FA-A0A8-7571748714D2}"/>
                  </a:ext>
                </a:extLst>
              </p:cNvPr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avLst/>
                <a:gdLst/>
                <a:ahLst/>
                <a:cxnLst/>
                <a:rect l="l" t="t" r="r" b="b"/>
                <a:pathLst>
                  <a:path w="2340" h="1166" extrusionOk="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4749;p40">
                <a:extLst>
                  <a:ext uri="{FF2B5EF4-FFF2-40B4-BE49-F238E27FC236}">
                    <a16:creationId xmlns:a16="http://schemas.microsoft.com/office/drawing/2014/main" id="{ACC4E8B5-9C61-4755-990A-E8BF665150D5}"/>
                  </a:ext>
                </a:extLst>
              </p:cNvPr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4750;p40">
                <a:extLst>
                  <a:ext uri="{FF2B5EF4-FFF2-40B4-BE49-F238E27FC236}">
                    <a16:creationId xmlns:a16="http://schemas.microsoft.com/office/drawing/2014/main" id="{2374C5D9-FCD7-413C-B4F4-BDFC53980C60}"/>
                  </a:ext>
                </a:extLst>
              </p:cNvPr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780" extrusionOk="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9193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878DFD-D36F-43ED-A3F8-49AB742351E6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6621D177-7244-4AA0-AACF-D9EABEC51DFD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 – Deus tem Seus propósitos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7CA6375-E06B-4ABC-A33F-3245ED803410}"/>
              </a:ext>
            </a:extLst>
          </p:cNvPr>
          <p:cNvSpPr txBox="1"/>
          <p:nvPr/>
        </p:nvSpPr>
        <p:spPr>
          <a:xfrm>
            <a:off x="732895" y="1212414"/>
            <a:ext cx="10726209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200" b="1" dirty="0">
                <a:latin typeface="Calibri" pitchFamily="34" charset="0"/>
                <a:cs typeface="Calibri" pitchFamily="34" charset="0"/>
              </a:rPr>
              <a:t>Ester  não sabia como Deus iria agir para derrotar o inimigo e livrar o seu povo, mas, através da sua busca por Deus, ela teve a plena confiança de que Ele estaria com ela.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F18506D-28B1-4AB7-A5E7-0D04380C3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565221"/>
            <a:ext cx="6077858" cy="421138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10C5333-267E-479E-B072-907FF77F2FB9}"/>
              </a:ext>
            </a:extLst>
          </p:cNvPr>
          <p:cNvSpPr txBox="1"/>
          <p:nvPr/>
        </p:nvSpPr>
        <p:spPr>
          <a:xfrm>
            <a:off x="798286" y="6399250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EA810F-B64F-44BA-9A8C-FABBD52093A9}"/>
              </a:ext>
            </a:extLst>
          </p:cNvPr>
          <p:cNvSpPr txBox="1"/>
          <p:nvPr/>
        </p:nvSpPr>
        <p:spPr>
          <a:xfrm>
            <a:off x="6763657" y="2574810"/>
            <a:ext cx="4742543" cy="420179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Ester não inventou desculpa nenhuma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para Deus poder </a:t>
            </a: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usá-la.</a:t>
            </a:r>
          </a:p>
          <a:p>
            <a:pPr algn="ctr">
              <a:lnSpc>
                <a:spcPts val="3200"/>
              </a:lnSpc>
            </a:pPr>
            <a:endParaRPr lang="pt-BR" sz="36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16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32547B6-04DA-4BB1-A89E-A3575D17CADD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2A77D3C3-D963-4A9E-8391-E94913ECC47D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3.1 – O inimigo não prevalecerá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2AD6DD5-DDBC-41DD-B043-EB36941073ED}"/>
              </a:ext>
            </a:extLst>
          </p:cNvPr>
          <p:cNvSpPr txBox="1"/>
          <p:nvPr/>
        </p:nvSpPr>
        <p:spPr>
          <a:xfrm>
            <a:off x="732895" y="1261098"/>
            <a:ext cx="10726209" cy="134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No fim trágico de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Hamã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, assistimos o Senhor demonstrando a completa e perfeita proteção por parte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dEle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ao Seu povo.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4AF4B9F-2CBF-41AF-852D-75A8CE3136F5}"/>
              </a:ext>
            </a:extLst>
          </p:cNvPr>
          <p:cNvSpPr txBox="1"/>
          <p:nvPr/>
        </p:nvSpPr>
        <p:spPr>
          <a:xfrm>
            <a:off x="6821714" y="2603838"/>
            <a:ext cx="4637390" cy="420179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Aprendemos que, enquanto caminhamos na justiça de Deus, nenhuma arma que vem contra nós prosperará [</a:t>
            </a:r>
            <a:r>
              <a:rPr lang="pt-BR" sz="36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</a:t>
            </a:r>
            <a:r>
              <a:rPr lang="pt-BR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54.17].</a:t>
            </a:r>
            <a:endParaRPr lang="pt-BR" sz="3600" b="1" dirty="0">
              <a:solidFill>
                <a:srgbClr val="B7ECFF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rgbClr val="9BE5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733929A-A7BA-4C23-9E4A-DE9F9675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603838"/>
            <a:ext cx="6135915" cy="42017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E142A0A-BDA8-4DA8-B94D-BE39E81E3CE3}"/>
              </a:ext>
            </a:extLst>
          </p:cNvPr>
          <p:cNvSpPr txBox="1"/>
          <p:nvPr/>
        </p:nvSpPr>
        <p:spPr>
          <a:xfrm>
            <a:off x="1023181" y="4565850"/>
            <a:ext cx="23222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Em Cristo somos mais que</a:t>
            </a:r>
          </a:p>
          <a:p>
            <a:pPr algn="ctr"/>
            <a:r>
              <a:rPr lang="pt-BR" sz="3200" b="1" dirty="0"/>
              <a:t>vencedores</a:t>
            </a:r>
          </a:p>
        </p:txBody>
      </p:sp>
    </p:spTree>
    <p:extLst>
      <p:ext uri="{BB962C8B-B14F-4D97-AF65-F5344CB8AC3E}">
        <p14:creationId xmlns:p14="http://schemas.microsoft.com/office/powerpoint/2010/main" val="186150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BD84BBB-4C6C-464F-9860-8C8B3364EE26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6E7AD7B9-8375-4CA6-83D0-BD3B40FC6A8C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3.2 – As promessas de Deus nunca falham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4D6E229-926A-4E9E-8356-36EBB528CCA9}"/>
              </a:ext>
            </a:extLst>
          </p:cNvPr>
          <p:cNvSpPr txBox="1"/>
          <p:nvPr/>
        </p:nvSpPr>
        <p:spPr>
          <a:xfrm>
            <a:off x="685799" y="1187800"/>
            <a:ext cx="10726209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Através da vida de Ester, temos a certeza de </a:t>
            </a:r>
          </a:p>
          <a:p>
            <a:pPr algn="ctr"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que Deus nunca se esquece de Suas promessas.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DACE093-1B02-48FC-B9EF-2CEA62DC5E52}"/>
              </a:ext>
            </a:extLst>
          </p:cNvPr>
          <p:cNvSpPr txBox="1"/>
          <p:nvPr/>
        </p:nvSpPr>
        <p:spPr>
          <a:xfrm>
            <a:off x="5558972" y="2279842"/>
            <a:ext cx="5947230" cy="4478149"/>
          </a:xfrm>
          <a:prstGeom prst="rect">
            <a:avLst/>
          </a:prstGeom>
          <a:solidFill>
            <a:srgbClr val="B7ECFF"/>
          </a:solidFill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endParaRPr lang="pt-BR" sz="3400" b="1" dirty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800"/>
              </a:lnSpc>
            </a:pPr>
            <a:r>
              <a:rPr lang="pt-BR" sz="3400" b="1" dirty="0">
                <a:latin typeface="Calibri" pitchFamily="34" charset="0"/>
                <a:cs typeface="Calibri" pitchFamily="34" charset="0"/>
              </a:rPr>
              <a:t>“Certamente não! De maneira alguma cochila nem dormita o guarda de Israel. O Eterno é o teu protetor diuturno; como sombra que te guarda, Ele </a:t>
            </a:r>
          </a:p>
          <a:p>
            <a:pPr algn="ctr">
              <a:lnSpc>
                <a:spcPts val="3800"/>
              </a:lnSpc>
            </a:pPr>
            <a:r>
              <a:rPr lang="pt-BR" sz="3400" b="1" dirty="0">
                <a:latin typeface="Calibri" pitchFamily="34" charset="0"/>
                <a:cs typeface="Calibri" pitchFamily="34" charset="0"/>
              </a:rPr>
              <a:t>está à tua direita”</a:t>
            </a:r>
          </a:p>
          <a:p>
            <a:pPr algn="ctr">
              <a:lnSpc>
                <a:spcPts val="3800"/>
              </a:lnSpc>
            </a:pPr>
            <a:r>
              <a:rPr lang="pt-BR" sz="3400" b="1" dirty="0">
                <a:latin typeface="Calibri" pitchFamily="34" charset="0"/>
                <a:cs typeface="Calibri" pitchFamily="34" charset="0"/>
              </a:rPr>
              <a:t> (</a:t>
            </a:r>
            <a:r>
              <a:rPr lang="pt-BR" sz="3400" b="1" dirty="0" err="1">
                <a:latin typeface="Calibri" pitchFamily="34" charset="0"/>
                <a:cs typeface="Calibri" pitchFamily="34" charset="0"/>
              </a:rPr>
              <a:t>Sl</a:t>
            </a:r>
            <a:r>
              <a:rPr lang="pt-BR" sz="3400" b="1" dirty="0">
                <a:latin typeface="Calibri" pitchFamily="34" charset="0"/>
                <a:cs typeface="Calibri" pitchFamily="34" charset="0"/>
              </a:rPr>
              <a:t> 121.4-5)</a:t>
            </a:r>
          </a:p>
          <a:p>
            <a:pPr>
              <a:lnSpc>
                <a:spcPts val="3800"/>
              </a:lnSpc>
            </a:pPr>
            <a:endParaRPr lang="pt-BR" sz="3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B2FEE7-5203-4C5C-9398-FB1F31F47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8" y="2279842"/>
            <a:ext cx="4933950" cy="45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65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A15AE9F-9556-4FD4-AEFB-31BC26010792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59A2FC28-BA1B-473C-8767-4E554584761D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3.3 – O Senhor cuida do seu povo</a:t>
            </a:r>
            <a:endParaRPr lang="pt-BR" b="1" dirty="0">
              <a:solidFill>
                <a:srgbClr val="C00000"/>
              </a:solidFill>
              <a:latin typeface="Dosis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0DC07DB-38F7-4C91-84BB-D4F7114DAECC}"/>
              </a:ext>
            </a:extLst>
          </p:cNvPr>
          <p:cNvSpPr txBox="1"/>
          <p:nvPr/>
        </p:nvSpPr>
        <p:spPr>
          <a:xfrm>
            <a:off x="7511219" y="2279842"/>
            <a:ext cx="3994982" cy="4201791"/>
          </a:xfrm>
          <a:prstGeom prst="rect">
            <a:avLst/>
          </a:prstGeom>
          <a:solidFill>
            <a:srgbClr val="3226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r>
              <a:rPr lang="pt-B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 seguirmos o exemplo de Ester, podemos ser bênção nas mãos de Deus para todas as pessoas ao nosso redor.</a:t>
            </a: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3200"/>
              </a:lnSpc>
            </a:pPr>
            <a:endParaRPr lang="pt-B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45F7613-0C17-49EC-A4CA-4BA7060BEACD}"/>
              </a:ext>
            </a:extLst>
          </p:cNvPr>
          <p:cNvSpPr txBox="1"/>
          <p:nvPr/>
        </p:nvSpPr>
        <p:spPr>
          <a:xfrm>
            <a:off x="685799" y="1187800"/>
            <a:ext cx="10726209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 Senhor demonstrou mais uma vez Seu cuidado com o povo de Israel. Entre o povo havia uma mulher de fé...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0841DB-45A4-4A08-8D9A-290F7D27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279842"/>
            <a:ext cx="6825420" cy="420179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9E0CD03-00ED-40F2-93FC-DA7177F02ABF}"/>
              </a:ext>
            </a:extLst>
          </p:cNvPr>
          <p:cNvSpPr txBox="1"/>
          <p:nvPr/>
        </p:nvSpPr>
        <p:spPr>
          <a:xfrm>
            <a:off x="798286" y="6036393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Imagem: TV Record</a:t>
            </a:r>
          </a:p>
        </p:txBody>
      </p:sp>
    </p:spTree>
    <p:extLst>
      <p:ext uri="{BB962C8B-B14F-4D97-AF65-F5344CB8AC3E}">
        <p14:creationId xmlns:p14="http://schemas.microsoft.com/office/powerpoint/2010/main" val="1714943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90CFA26-7F74-49C9-9E38-EFABC33FABB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1531" y="4720201"/>
            <a:ext cx="846838" cy="507174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30</a:t>
            </a:fld>
            <a:endParaRPr lang="pt-B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0CB1B7B-1B30-4018-BCC5-2E58C638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4" y="1203598"/>
            <a:ext cx="11118988" cy="533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A5A106E-0F57-444A-B996-155FCD3CD204}"/>
              </a:ext>
            </a:extLst>
          </p:cNvPr>
          <p:cNvSpPr txBox="1">
            <a:spLocks/>
          </p:cNvSpPr>
          <p:nvPr/>
        </p:nvSpPr>
        <p:spPr>
          <a:xfrm>
            <a:off x="468174" y="434686"/>
            <a:ext cx="11118988" cy="68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Eu Ensinei Que 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9BBC7B-ED3E-4E9F-A871-F5E525C2ACEE}"/>
              </a:ext>
            </a:extLst>
          </p:cNvPr>
          <p:cNvSpPr txBox="1"/>
          <p:nvPr/>
        </p:nvSpPr>
        <p:spPr>
          <a:xfrm>
            <a:off x="952883" y="2393096"/>
            <a:ext cx="7131574" cy="317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BR" sz="4000" b="1" dirty="0">
                <a:latin typeface="Calibri" pitchFamily="34" charset="0"/>
                <a:cs typeface="Calibri" pitchFamily="34" charset="0"/>
              </a:rPr>
              <a:t>Ester não sabia como Deus iria agir para derrotar o inimigo e livrar o seu povo, mas, através da sua busca por Deus, ela teve a plena confiança de que Ele estaria com ela.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6C8CC73-C1A7-43A2-88C6-31984BE64C19}"/>
              </a:ext>
            </a:extLst>
          </p:cNvPr>
          <p:cNvCxnSpPr>
            <a:cxnSpLocks/>
          </p:cNvCxnSpPr>
          <p:nvPr/>
        </p:nvCxnSpPr>
        <p:spPr>
          <a:xfrm>
            <a:off x="468174" y="1059582"/>
            <a:ext cx="1111898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509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D2A20E7-7ADF-49D1-84A9-6F17235C7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1" y="0"/>
            <a:ext cx="12193581" cy="6858000"/>
          </a:xfrm>
          <a:prstGeom prst="rect">
            <a:avLst/>
          </a:prstGeom>
        </p:spPr>
      </p:pic>
      <p:sp>
        <p:nvSpPr>
          <p:cNvPr id="3" name="Google Shape;3877;p19">
            <a:extLst>
              <a:ext uri="{FF2B5EF4-FFF2-40B4-BE49-F238E27FC236}">
                <a16:creationId xmlns:a16="http://schemas.microsoft.com/office/drawing/2014/main" id="{B76AA0AB-A3BD-496A-9A2B-464479EA7EFD}"/>
              </a:ext>
            </a:extLst>
          </p:cNvPr>
          <p:cNvSpPr txBox="1">
            <a:spLocks/>
          </p:cNvSpPr>
          <p:nvPr/>
        </p:nvSpPr>
        <p:spPr>
          <a:xfrm>
            <a:off x="559569" y="4196599"/>
            <a:ext cx="735811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7200" dirty="0">
                <a:solidFill>
                  <a:srgbClr val="0070C0"/>
                </a:solidFill>
              </a:rPr>
              <a:t>Conclusão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A2D5CA-9BD7-4825-9F20-465B6728A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912" y="1865514"/>
            <a:ext cx="2382361" cy="21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05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8109718-C83B-451B-8059-DCA3D248A78A}"/>
              </a:ext>
            </a:extLst>
          </p:cNvPr>
          <p:cNvCxnSpPr>
            <a:cxnSpLocks/>
          </p:cNvCxnSpPr>
          <p:nvPr/>
        </p:nvCxnSpPr>
        <p:spPr>
          <a:xfrm flipV="1">
            <a:off x="685799" y="1069001"/>
            <a:ext cx="10820402" cy="3891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C2A19351-E893-4E3A-A852-75793AA21F31}"/>
              </a:ext>
            </a:extLst>
          </p:cNvPr>
          <p:cNvSpPr txBox="1">
            <a:spLocks/>
          </p:cNvSpPr>
          <p:nvPr/>
        </p:nvSpPr>
        <p:spPr>
          <a:xfrm>
            <a:off x="685799" y="260497"/>
            <a:ext cx="10820403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pt-BR" sz="4400" b="1" dirty="0">
                <a:solidFill>
                  <a:srgbClr val="C00000"/>
                </a:solidFill>
                <a:latin typeface="Dosis" charset="0"/>
              </a:rPr>
              <a:t>Conclusão</a:t>
            </a:r>
            <a:r>
              <a:rPr lang="pt-BR" b="1" dirty="0">
                <a:solidFill>
                  <a:srgbClr val="C00000"/>
                </a:solidFill>
                <a:latin typeface="Dosis" charset="0"/>
              </a:rPr>
              <a:t>	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3B926B1-00D5-479E-8AD3-88C8DC1C5BED}"/>
              </a:ext>
            </a:extLst>
          </p:cNvPr>
          <p:cNvSpPr txBox="1"/>
          <p:nvPr/>
        </p:nvSpPr>
        <p:spPr>
          <a:xfrm>
            <a:off x="685799" y="1576336"/>
            <a:ext cx="10820403" cy="4253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ts val="3600"/>
              </a:lnSpc>
              <a:buFont typeface="+mj-lt"/>
              <a:buAutoNum type="arabicPeriod"/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O livro de Ester ilustra a providência divina a favor do Seu povo.</a:t>
            </a:r>
          </a:p>
          <a:p>
            <a:pPr marL="514350" indent="-514350">
              <a:lnSpc>
                <a:spcPts val="3600"/>
              </a:lnSpc>
              <a:buFont typeface="+mj-lt"/>
              <a:buAutoNum type="arabicPeriod"/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 marL="514350" indent="-514350">
              <a:lnSpc>
                <a:spcPts val="3600"/>
              </a:lnSpc>
              <a:buFont typeface="+mj-lt"/>
              <a:buAutoNum type="arabicPeriod"/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Podemos perceber que Ester colocou sua confiança em Deus,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tornado-se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dependente </a:t>
            </a:r>
            <a:r>
              <a:rPr lang="pt-BR" sz="3600" b="1" dirty="0" err="1">
                <a:latin typeface="Calibri" pitchFamily="34" charset="0"/>
                <a:cs typeface="Calibri" pitchFamily="34" charset="0"/>
              </a:rPr>
              <a:t>dEle</a:t>
            </a:r>
            <a:r>
              <a:rPr lang="pt-BR" sz="3600" b="1" dirty="0">
                <a:latin typeface="Calibri" pitchFamily="34" charset="0"/>
                <a:cs typeface="Calibri" pitchFamily="34" charset="0"/>
              </a:rPr>
              <a:t> em tudo.</a:t>
            </a:r>
          </a:p>
          <a:p>
            <a:pPr>
              <a:lnSpc>
                <a:spcPts val="3600"/>
              </a:lnSpc>
            </a:pPr>
            <a:endParaRPr lang="pt-BR" sz="36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3. Que possamos seguir as orientações de Deus, </a:t>
            </a:r>
          </a:p>
          <a:p>
            <a:pPr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     para que também possamos ter a vitória que o       </a:t>
            </a:r>
          </a:p>
          <a:p>
            <a:pPr>
              <a:lnSpc>
                <a:spcPts val="3600"/>
              </a:lnSpc>
            </a:pPr>
            <a:r>
              <a:rPr lang="pt-BR" sz="3600" b="1" dirty="0">
                <a:latin typeface="Calibri" pitchFamily="34" charset="0"/>
                <a:cs typeface="Calibri" pitchFamily="34" charset="0"/>
              </a:rPr>
              <a:t>     Senhor quer tanto nos dar.</a:t>
            </a:r>
          </a:p>
        </p:txBody>
      </p:sp>
    </p:spTree>
    <p:extLst>
      <p:ext uri="{BB962C8B-B14F-4D97-AF65-F5344CB8AC3E}">
        <p14:creationId xmlns:p14="http://schemas.microsoft.com/office/powerpoint/2010/main" val="2669566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39C53C0E-C1EE-4439-B66A-43901716C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410" y="3630473"/>
            <a:ext cx="3577253" cy="227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86ED018-C6C2-4C56-938F-ABF4B54B9692}"/>
              </a:ext>
            </a:extLst>
          </p:cNvPr>
          <p:cNvSpPr txBox="1"/>
          <p:nvPr/>
        </p:nvSpPr>
        <p:spPr>
          <a:xfrm>
            <a:off x="983204" y="1197265"/>
            <a:ext cx="4387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Revista Betel Dominical </a:t>
            </a:r>
          </a:p>
          <a:p>
            <a:pPr algn="ctr"/>
            <a:r>
              <a:rPr lang="pt-BR" sz="32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Editora Betel</a:t>
            </a:r>
          </a:p>
          <a:p>
            <a:pPr algn="ctr"/>
            <a:r>
              <a:rPr lang="pt-BR" sz="3200" b="1" dirty="0">
                <a:latin typeface="Calibri" pitchFamily="34" charset="0"/>
                <a:cs typeface="Calibri" pitchFamily="34" charset="0"/>
              </a:rPr>
              <a:t>1° Trimestre de 2021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BC6CF44-523B-4A2D-9327-E8A1FDF3A07B}"/>
              </a:ext>
            </a:extLst>
          </p:cNvPr>
          <p:cNvSpPr txBox="1"/>
          <p:nvPr/>
        </p:nvSpPr>
        <p:spPr>
          <a:xfrm>
            <a:off x="7284964" y="5872896"/>
            <a:ext cx="3884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Calibri"/>
              </a:rPr>
              <a:t>www.ebdpanorama.com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15" name="Google Shape;4046;p37">
            <a:extLst>
              <a:ext uri="{FF2B5EF4-FFF2-40B4-BE49-F238E27FC236}">
                <a16:creationId xmlns:a16="http://schemas.microsoft.com/office/drawing/2014/main" id="{3ACAAA76-FF83-47DA-A538-AB49C6213360}"/>
              </a:ext>
            </a:extLst>
          </p:cNvPr>
          <p:cNvSpPr txBox="1">
            <a:spLocks/>
          </p:cNvSpPr>
          <p:nvPr/>
        </p:nvSpPr>
        <p:spPr>
          <a:xfrm>
            <a:off x="607148" y="318051"/>
            <a:ext cx="4763820" cy="92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dk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pt-BR" sz="4000" b="1" dirty="0"/>
              <a:t>FONTE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1A90C27-39D6-4215-A94E-927B23D8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51" y="3428999"/>
            <a:ext cx="5388104" cy="303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0340486-72C6-4E81-AD3B-FCD55D274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096000" y="508035"/>
            <a:ext cx="5507144" cy="282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3063CCC-EC59-4136-83A6-52274AC3971A}"/>
              </a:ext>
            </a:extLst>
          </p:cNvPr>
          <p:cNvSpPr txBox="1"/>
          <p:nvPr/>
        </p:nvSpPr>
        <p:spPr>
          <a:xfrm>
            <a:off x="7370362" y="3196833"/>
            <a:ext cx="4512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Calibri"/>
              </a:rPr>
              <a:t>®</a:t>
            </a:r>
            <a:r>
              <a:rPr lang="pt-BR" sz="2800" b="1" dirty="0">
                <a:latin typeface="Calibri"/>
              </a:rPr>
              <a:t> </a:t>
            </a:r>
            <a:r>
              <a:rPr lang="pt-BR" sz="2400" b="1" dirty="0">
                <a:latin typeface="Calibri" pitchFamily="34" charset="0"/>
                <a:cs typeface="Calibri" pitchFamily="34" charset="0"/>
              </a:rPr>
              <a:t>Slide desenvolvido por</a:t>
            </a:r>
          </a:p>
        </p:txBody>
      </p:sp>
      <p:sp>
        <p:nvSpPr>
          <p:cNvPr id="19" name="Google Shape;4046;p37">
            <a:extLst>
              <a:ext uri="{FF2B5EF4-FFF2-40B4-BE49-F238E27FC236}">
                <a16:creationId xmlns:a16="http://schemas.microsoft.com/office/drawing/2014/main" id="{9982978B-B0A9-4682-88B3-CC29BCD8E827}"/>
              </a:ext>
            </a:extLst>
          </p:cNvPr>
          <p:cNvSpPr txBox="1">
            <a:spLocks/>
          </p:cNvSpPr>
          <p:nvPr/>
        </p:nvSpPr>
        <p:spPr>
          <a:xfrm rot="-2340000">
            <a:off x="4564001" y="2728362"/>
            <a:ext cx="3063997" cy="11550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5400" b="1" dirty="0"/>
              <a:t>CREDITOS</a:t>
            </a:r>
          </a:p>
        </p:txBody>
      </p:sp>
    </p:spTree>
    <p:extLst>
      <p:ext uri="{BB962C8B-B14F-4D97-AF65-F5344CB8AC3E}">
        <p14:creationId xmlns:p14="http://schemas.microsoft.com/office/powerpoint/2010/main" val="1735043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6626</TotalTime>
  <Words>1459</Words>
  <Application>Microsoft Office PowerPoint</Application>
  <PresentationFormat>Widescreen</PresentationFormat>
  <Paragraphs>220</Paragraphs>
  <Slides>33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Arial</vt:lpstr>
      <vt:lpstr>Arial Rounded MT Bold</vt:lpstr>
      <vt:lpstr>Calibri</vt:lpstr>
      <vt:lpstr>Calibri  </vt:lpstr>
      <vt:lpstr>Calibri Light</vt:lpstr>
      <vt:lpstr>Dosis</vt:lpstr>
      <vt:lpstr>Dosis ExtraLight</vt:lpstr>
      <vt:lpstr>Titillium Web</vt:lpstr>
      <vt:lpstr>Titillium Web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Eder Tome da Silva</dc:creator>
  <cp:lastModifiedBy>Julio César Pereira</cp:lastModifiedBy>
  <cp:revision>411</cp:revision>
  <dcterms:created xsi:type="dcterms:W3CDTF">2020-12-04T18:48:15Z</dcterms:created>
  <dcterms:modified xsi:type="dcterms:W3CDTF">2021-03-05T14:10:18Z</dcterms:modified>
</cp:coreProperties>
</file>