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1" r:id="rId1"/>
    <p:sldMasterId id="2147483753" r:id="rId2"/>
  </p:sldMasterIdLst>
  <p:sldIdLst>
    <p:sldId id="266" r:id="rId3"/>
    <p:sldId id="267" r:id="rId4"/>
    <p:sldId id="279" r:id="rId5"/>
    <p:sldId id="291" r:id="rId6"/>
    <p:sldId id="273" r:id="rId7"/>
    <p:sldId id="274" r:id="rId8"/>
    <p:sldId id="284" r:id="rId9"/>
    <p:sldId id="260" r:id="rId10"/>
    <p:sldId id="285" r:id="rId11"/>
    <p:sldId id="289" r:id="rId12"/>
    <p:sldId id="290" r:id="rId13"/>
    <p:sldId id="288" r:id="rId14"/>
    <p:sldId id="287" r:id="rId15"/>
    <p:sldId id="283" r:id="rId16"/>
    <p:sldId id="272" r:id="rId1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6" d="100"/>
          <a:sy n="86" d="100"/>
        </p:scale>
        <p:origin x="60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4546BE41-2B84-4EBF-A7C2-24E0A398D4D7}" type="datetimeFigureOut">
              <a:rPr lang="pt-BR" smtClean="0"/>
              <a:t>05/03/2021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9837454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4546BE41-2B84-4EBF-A7C2-24E0A398D4D7}" type="datetimeFigureOut">
              <a:rPr lang="pt-BR" smtClean="0"/>
              <a:t>05/03/2021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13886338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4546BE41-2B84-4EBF-A7C2-24E0A398D4D7}" type="datetimeFigureOut">
              <a:rPr lang="pt-BR" smtClean="0"/>
              <a:t>05/03/2021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182689137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4546BE41-2B84-4EBF-A7C2-24E0A398D4D7}" type="datetimeFigureOut">
              <a:rPr lang="pt-BR" smtClean="0"/>
              <a:t>05/03/2021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7088287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4546BE41-2B84-4EBF-A7C2-24E0A398D4D7}" type="datetimeFigureOut">
              <a:rPr lang="pt-BR" smtClean="0"/>
              <a:t>05/03/2021</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2534425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4546BE41-2B84-4EBF-A7C2-24E0A398D4D7}" type="datetimeFigureOut">
              <a:rPr lang="pt-BR" smtClean="0"/>
              <a:t>05/03/2021</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7140603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4546BE41-2B84-4EBF-A7C2-24E0A398D4D7}" type="datetimeFigureOut">
              <a:rPr lang="pt-BR" smtClean="0"/>
              <a:t>05/03/2021</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156434326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4546BE41-2B84-4EBF-A7C2-24E0A398D4D7}" type="datetimeFigureOut">
              <a:rPr lang="pt-BR" smtClean="0"/>
              <a:t>05/03/2021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11089365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4546BE41-2B84-4EBF-A7C2-24E0A398D4D7}" type="datetimeFigureOut">
              <a:rPr lang="pt-BR" smtClean="0"/>
              <a:t>05/03/2021</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25670265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4546BE41-2B84-4EBF-A7C2-24E0A398D4D7}" type="datetimeFigureOut">
              <a:rPr lang="pt-BR" smtClean="0"/>
              <a:t>05/03/2021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32552828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4546BE41-2B84-4EBF-A7C2-24E0A398D4D7}" type="datetimeFigureOut">
              <a:rPr lang="pt-BR" smtClean="0"/>
              <a:t>05/03/2021</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301362A-7E76-464E-AD1F-0CBA224DD266}" type="slidenum">
              <a:rPr lang="pt-BR" smtClean="0"/>
              <a:t>‹nº›</a:t>
            </a:fld>
            <a:endParaRPr lang="pt-BR"/>
          </a:p>
        </p:txBody>
      </p:sp>
    </p:spTree>
    <p:extLst>
      <p:ext uri="{BB962C8B-B14F-4D97-AF65-F5344CB8AC3E}">
        <p14:creationId xmlns:p14="http://schemas.microsoft.com/office/powerpoint/2010/main" val="11378305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1EBDFE8D-4BC9-44B7-A727-A7AF7E3E5A89}" type="datetimeFigureOut">
              <a:rPr lang="pt-BR" smtClean="0"/>
              <a:t>05/03/2021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36337860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1EBDFE8D-4BC9-44B7-A727-A7AF7E3E5A89}" type="datetimeFigureOut">
              <a:rPr lang="pt-BR" smtClean="0"/>
              <a:t>05/03/2021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79549225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1EBDFE8D-4BC9-44B7-A727-A7AF7E3E5A89}" type="datetimeFigureOut">
              <a:rPr lang="pt-BR" smtClean="0"/>
              <a:t>05/03/2021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401192833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1EBDFE8D-4BC9-44B7-A727-A7AF7E3E5A89}" type="datetimeFigureOut">
              <a:rPr lang="pt-BR" smtClean="0"/>
              <a:t>05/03/2021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48132065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Content Placeholder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Content Placeholder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1EBDFE8D-4BC9-44B7-A727-A7AF7E3E5A89}" type="datetimeFigureOut">
              <a:rPr lang="pt-BR" smtClean="0"/>
              <a:t>05/03/2021</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31382194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1EBDFE8D-4BC9-44B7-A727-A7AF7E3E5A89}" type="datetimeFigureOut">
              <a:rPr lang="pt-BR" smtClean="0"/>
              <a:t>05/03/2021</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35980375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BDFE8D-4BC9-44B7-A727-A7AF7E3E5A89}" type="datetimeFigureOut">
              <a:rPr lang="pt-BR" smtClean="0"/>
              <a:t>05/03/2021</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395862265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Date Placeholder 4"/>
          <p:cNvSpPr>
            <a:spLocks noGrp="1"/>
          </p:cNvSpPr>
          <p:nvPr>
            <p:ph type="dt" sz="half" idx="10"/>
          </p:nvPr>
        </p:nvSpPr>
        <p:spPr/>
        <p:txBody>
          <a:bodyPr/>
          <a:lstStyle/>
          <a:p>
            <a:fld id="{1EBDFE8D-4BC9-44B7-A727-A7AF7E3E5A89}" type="datetimeFigureOut">
              <a:rPr lang="pt-BR" smtClean="0"/>
              <a:t>05/03/2021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25951480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Date Placeholder 4"/>
          <p:cNvSpPr>
            <a:spLocks noGrp="1"/>
          </p:cNvSpPr>
          <p:nvPr>
            <p:ph type="dt" sz="half" idx="10"/>
          </p:nvPr>
        </p:nvSpPr>
        <p:spPr/>
        <p:txBody>
          <a:bodyPr/>
          <a:lstStyle/>
          <a:p>
            <a:fld id="{1EBDFE8D-4BC9-44B7-A727-A7AF7E3E5A89}" type="datetimeFigureOut">
              <a:rPr lang="pt-BR" smtClean="0"/>
              <a:t>05/03/2021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382834330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1EBDFE8D-4BC9-44B7-A727-A7AF7E3E5A89}" type="datetimeFigureOut">
              <a:rPr lang="pt-BR" smtClean="0"/>
              <a:t>05/03/2021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23204040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1EBDFE8D-4BC9-44B7-A727-A7AF7E3E5A89}" type="datetimeFigureOut">
              <a:rPr lang="pt-BR" smtClean="0"/>
              <a:t>05/03/2021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F6EAA8-71DB-4272-B1AE-206CF2013C56}" type="slidenum">
              <a:rPr lang="pt-BR" smtClean="0"/>
              <a:t>‹nº›</a:t>
            </a:fld>
            <a:endParaRPr lang="pt-BR"/>
          </a:p>
        </p:txBody>
      </p:sp>
    </p:spTree>
    <p:extLst>
      <p:ext uri="{BB962C8B-B14F-4D97-AF65-F5344CB8AC3E}">
        <p14:creationId xmlns:p14="http://schemas.microsoft.com/office/powerpoint/2010/main" val="13283663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ítulo e conteúdo">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pt-BR"/>
              <a:t>Clique para editar o título mestre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E764861E-86DD-4FF0-8712-5ECBE110B74C}" type="datetimeFigureOut">
              <a:rPr lang="pt-BR" smtClean="0"/>
              <a:t>05/03/2021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E40FCFFB-D89C-475F-AD75-889886AB7929}" type="slidenum">
              <a:rPr lang="pt-BR" smtClean="0"/>
              <a:t>‹nº›</a:t>
            </a:fld>
            <a:endParaRPr lang="pt-BR"/>
          </a:p>
        </p:txBody>
      </p:sp>
    </p:spTree>
    <p:extLst>
      <p:ext uri="{BB962C8B-B14F-4D97-AF65-F5344CB8AC3E}">
        <p14:creationId xmlns:p14="http://schemas.microsoft.com/office/powerpoint/2010/main" val="25138224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46BE41-2B84-4EBF-A7C2-24E0A398D4D7}" type="datetimeFigureOut">
              <a:rPr lang="pt-BR" smtClean="0"/>
              <a:t>05/03/2021</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01362A-7E76-464E-AD1F-0CBA224DD266}" type="slidenum">
              <a:rPr lang="pt-BR" smtClean="0"/>
              <a:t>‹nº›</a:t>
            </a:fld>
            <a:endParaRPr lang="pt-BR"/>
          </a:p>
        </p:txBody>
      </p:sp>
    </p:spTree>
    <p:extLst>
      <p:ext uri="{BB962C8B-B14F-4D97-AF65-F5344CB8AC3E}">
        <p14:creationId xmlns:p14="http://schemas.microsoft.com/office/powerpoint/2010/main" val="4175761170"/>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BDFE8D-4BC9-44B7-A727-A7AF7E3E5A89}" type="datetimeFigureOut">
              <a:rPr lang="pt-BR" smtClean="0"/>
              <a:t>05/03/2021</a:t>
            </a:fld>
            <a:endParaRPr lang="pt-B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F6EAA8-71DB-4272-B1AE-206CF2013C56}" type="slidenum">
              <a:rPr lang="pt-BR" smtClean="0"/>
              <a:t>‹nº›</a:t>
            </a:fld>
            <a:endParaRPr lang="pt-BR"/>
          </a:p>
        </p:txBody>
      </p:sp>
    </p:spTree>
    <p:extLst>
      <p:ext uri="{BB962C8B-B14F-4D97-AF65-F5344CB8AC3E}">
        <p14:creationId xmlns:p14="http://schemas.microsoft.com/office/powerpoint/2010/main" val="3699698533"/>
      </p:ext>
    </p:extLst>
  </p:cSld>
  <p:clrMap bg1="dk1" tx1="lt1" bg2="dk2" tx2="lt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7.xml"/><Relationship Id="rId1" Type="http://schemas.openxmlformats.org/officeDocument/2006/relationships/video" Target="https://www.youtube.com/embed/BJn2GOfirlw?feature=oembed" TargetMode="Externa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3.xml"/><Relationship Id="rId5" Type="http://schemas.openxmlformats.org/officeDocument/2006/relationships/image" Target="../media/image18.sv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gif"/><Relationship Id="rId1" Type="http://schemas.openxmlformats.org/officeDocument/2006/relationships/slideLayout" Target="../slideLayouts/slideLayout13.xml"/><Relationship Id="rId5" Type="http://schemas.openxmlformats.org/officeDocument/2006/relationships/image" Target="../media/image22.gif"/><Relationship Id="rId4"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9" name="Picture 88">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p:cNvSpPr>
            <a:spLocks noGrp="1"/>
          </p:cNvSpPr>
          <p:nvPr>
            <p:ph type="ctrTitle"/>
          </p:nvPr>
        </p:nvSpPr>
        <p:spPr>
          <a:xfrm>
            <a:off x="6096000" y="1783793"/>
            <a:ext cx="5057781" cy="1434918"/>
          </a:xfr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0000"/>
          </a:bodyPr>
          <a:lstStyle/>
          <a:p>
            <a:br>
              <a:rPr lang="pt-BR" sz="4000" dirty="0"/>
            </a:br>
            <a:br>
              <a:rPr lang="pt-BR" sz="4000" dirty="0"/>
            </a:br>
            <a:r>
              <a:rPr lang="pt-BR" sz="4000" dirty="0"/>
              <a:t>Lição 10  Os Estudos Teológicos</a:t>
            </a:r>
            <a:br>
              <a:rPr lang="pt-BR" sz="4000" dirty="0"/>
            </a:br>
            <a:br>
              <a:rPr lang="pt-BR" sz="4000" dirty="0"/>
            </a:br>
            <a:endParaRPr lang="pt-BR" sz="4000" dirty="0"/>
          </a:p>
        </p:txBody>
      </p:sp>
      <p:sp>
        <p:nvSpPr>
          <p:cNvPr id="91"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ítulo 1"/>
          <p:cNvSpPr>
            <a:spLocks noGrp="1"/>
          </p:cNvSpPr>
          <p:nvPr>
            <p:ph type="subTitle" idx="1"/>
          </p:nvPr>
        </p:nvSpPr>
        <p:spPr>
          <a:xfrm>
            <a:off x="6010371" y="3218711"/>
            <a:ext cx="4977578" cy="3639289"/>
          </a:xfrm>
        </p:spPr>
        <p:txBody>
          <a:bodyPr vert="horz" lIns="91440" tIns="45720" rIns="91440" bIns="45720" rtlCol="0" anchor="ctr">
            <a:normAutofit/>
          </a:bodyPr>
          <a:lstStyle/>
          <a:p>
            <a:pPr indent="-228600" algn="l">
              <a:buFont typeface="Arial" panose="020B0604020202020204" pitchFamily="34" charset="0"/>
              <a:buChar char="•"/>
            </a:pPr>
            <a:r>
              <a:rPr lang="en-US" sz="2000" dirty="0">
                <a:solidFill>
                  <a:srgbClr val="000000"/>
                </a:solidFill>
              </a:rPr>
              <a:t>Assembleia de Deus </a:t>
            </a:r>
            <a:r>
              <a:rPr lang="en-US" sz="2000" dirty="0" err="1">
                <a:solidFill>
                  <a:srgbClr val="000000"/>
                </a:solidFill>
              </a:rPr>
              <a:t>em</a:t>
            </a:r>
            <a:r>
              <a:rPr lang="en-US" sz="2000" dirty="0">
                <a:solidFill>
                  <a:srgbClr val="000000"/>
                </a:solidFill>
              </a:rPr>
              <a:t> </a:t>
            </a:r>
            <a:r>
              <a:rPr lang="en-US" sz="2000" dirty="0" err="1">
                <a:solidFill>
                  <a:srgbClr val="000000"/>
                </a:solidFill>
              </a:rPr>
              <a:t>Bangu</a:t>
            </a:r>
            <a:r>
              <a:rPr lang="en-US" sz="2000" dirty="0">
                <a:solidFill>
                  <a:srgbClr val="000000"/>
                </a:solidFill>
              </a:rPr>
              <a:t>. Pastor </a:t>
            </a:r>
            <a:r>
              <a:rPr lang="en-US" sz="2000" dirty="0" err="1">
                <a:solidFill>
                  <a:srgbClr val="000000"/>
                </a:solidFill>
              </a:rPr>
              <a:t>Presidente</a:t>
            </a:r>
            <a:r>
              <a:rPr lang="en-US" sz="2000" dirty="0">
                <a:solidFill>
                  <a:srgbClr val="000000"/>
                </a:solidFill>
              </a:rPr>
              <a:t> Sósteni Silva</a:t>
            </a:r>
            <a:br>
              <a:rPr lang="en-US" sz="2000" dirty="0">
                <a:solidFill>
                  <a:srgbClr val="000000"/>
                </a:solidFill>
              </a:rPr>
            </a:br>
            <a:br>
              <a:rPr lang="en-US" sz="2000" dirty="0">
                <a:solidFill>
                  <a:srgbClr val="000000"/>
                </a:solidFill>
              </a:rPr>
            </a:br>
            <a:r>
              <a:rPr lang="en-US" sz="2000" dirty="0" err="1">
                <a:solidFill>
                  <a:srgbClr val="000000"/>
                </a:solidFill>
              </a:rPr>
              <a:t>Congregação</a:t>
            </a:r>
            <a:r>
              <a:rPr lang="en-US" sz="2000" dirty="0">
                <a:solidFill>
                  <a:srgbClr val="000000"/>
                </a:solidFill>
              </a:rPr>
              <a:t> da </a:t>
            </a:r>
            <a:r>
              <a:rPr lang="en-US" sz="2000" dirty="0" err="1">
                <a:solidFill>
                  <a:srgbClr val="000000"/>
                </a:solidFill>
              </a:rPr>
              <a:t>Rua</a:t>
            </a:r>
            <a:r>
              <a:rPr lang="en-US" sz="2000" dirty="0">
                <a:solidFill>
                  <a:srgbClr val="000000"/>
                </a:solidFill>
              </a:rPr>
              <a:t> do </a:t>
            </a:r>
            <a:r>
              <a:rPr lang="en-US" sz="2000" dirty="0" err="1">
                <a:solidFill>
                  <a:srgbClr val="000000"/>
                </a:solidFill>
              </a:rPr>
              <a:t>Registro</a:t>
            </a:r>
            <a:r>
              <a:rPr lang="en-US" sz="2000" dirty="0">
                <a:solidFill>
                  <a:srgbClr val="000000"/>
                </a:solidFill>
              </a:rPr>
              <a:t>, 849. Pastor </a:t>
            </a:r>
            <a:r>
              <a:rPr lang="en-US" sz="2000" dirty="0" err="1">
                <a:solidFill>
                  <a:srgbClr val="000000"/>
                </a:solidFill>
              </a:rPr>
              <a:t>Dirigente</a:t>
            </a:r>
            <a:r>
              <a:rPr lang="en-US" sz="2000" dirty="0">
                <a:solidFill>
                  <a:srgbClr val="000000"/>
                </a:solidFill>
              </a:rPr>
              <a:t> Júlio Cesar Medeiros</a:t>
            </a:r>
            <a:br>
              <a:rPr lang="en-US" sz="2000" dirty="0">
                <a:solidFill>
                  <a:srgbClr val="000000"/>
                </a:solidFill>
              </a:rPr>
            </a:br>
            <a:br>
              <a:rPr lang="en-US" sz="2000" dirty="0">
                <a:solidFill>
                  <a:srgbClr val="000000"/>
                </a:solidFill>
              </a:rPr>
            </a:br>
            <a:r>
              <a:rPr lang="en-US" sz="2000" dirty="0">
                <a:solidFill>
                  <a:srgbClr val="000000"/>
                </a:solidFill>
              </a:rPr>
              <a:t>Professor da EBD - </a:t>
            </a:r>
            <a:r>
              <a:rPr lang="en-US" sz="2000" dirty="0" err="1">
                <a:solidFill>
                  <a:srgbClr val="000000"/>
                </a:solidFill>
              </a:rPr>
              <a:t>Trabalhador</a:t>
            </a:r>
            <a:r>
              <a:rPr lang="en-US" sz="2000" dirty="0">
                <a:solidFill>
                  <a:srgbClr val="000000"/>
                </a:solidFill>
              </a:rPr>
              <a:t>: </a:t>
            </a:r>
            <a:r>
              <a:rPr lang="en-US" sz="2000" dirty="0" err="1">
                <a:solidFill>
                  <a:srgbClr val="000000"/>
                </a:solidFill>
              </a:rPr>
              <a:t>Evandro</a:t>
            </a:r>
            <a:r>
              <a:rPr lang="en-US" sz="2000" dirty="0">
                <a:solidFill>
                  <a:srgbClr val="000000"/>
                </a:solidFill>
              </a:rPr>
              <a:t> Vieira de Andrade</a:t>
            </a:r>
            <a:br>
              <a:rPr lang="en-US" sz="2000" dirty="0">
                <a:solidFill>
                  <a:srgbClr val="000000"/>
                </a:solidFill>
              </a:rPr>
            </a:br>
            <a:r>
              <a:rPr lang="en-US" sz="2000" dirty="0">
                <a:solidFill>
                  <a:srgbClr val="000000"/>
                </a:solidFill>
              </a:rPr>
              <a:t> </a:t>
            </a:r>
          </a:p>
        </p:txBody>
      </p:sp>
      <p:pic>
        <p:nvPicPr>
          <p:cNvPr id="22" name="Picture 2" descr="Editora Betel - Livraria Evangélica - Edificando a Casa de Deus">
            <a:extLst>
              <a:ext uri="{FF2B5EF4-FFF2-40B4-BE49-F238E27FC236}">
                <a16:creationId xmlns:a16="http://schemas.microsoft.com/office/drawing/2014/main" id="{9F7C0866-040B-46AE-9461-AA858DD289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4925" y="85017"/>
            <a:ext cx="5728149" cy="1530137"/>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Oi, panda">
            <a:extLst>
              <a:ext uri="{FF2B5EF4-FFF2-40B4-BE49-F238E27FC236}">
                <a16:creationId xmlns:a16="http://schemas.microsoft.com/office/drawing/2014/main" id="{309EA925-D9F2-4834-AFF9-570A16887F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804" y="913997"/>
            <a:ext cx="5205384" cy="5205384"/>
          </a:xfrm>
          <a:prstGeom prst="rect">
            <a:avLst/>
          </a:prstGeom>
        </p:spPr>
      </p:pic>
    </p:spTree>
    <p:extLst>
      <p:ext uri="{BB962C8B-B14F-4D97-AF65-F5344CB8AC3E}">
        <p14:creationId xmlns:p14="http://schemas.microsoft.com/office/powerpoint/2010/main" val="63084962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63F5877B-98C7-49DD-83AB-0F6F57CB6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2FC60D6E-00C6-4D26-B88C-CCFF5517826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802" r="-1" b="3380"/>
          <a:stretch/>
        </p:blipFill>
        <p:spPr bwMode="auto">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a:noFill/>
          <a:extLst>
            <a:ext uri="{909E8E84-426E-40DD-AFC4-6F175D3DCCD1}">
              <a14:hiddenFill xmlns:a14="http://schemas.microsoft.com/office/drawing/2010/main">
                <a:solidFill>
                  <a:srgbClr val="FFFFFF"/>
                </a:solidFill>
              </a14:hiddenFill>
            </a:ext>
          </a:extLst>
        </p:spPr>
      </p:pic>
      <p:pic>
        <p:nvPicPr>
          <p:cNvPr id="4" name="Imagem 3" descr="Sim, panda">
            <a:extLst>
              <a:ext uri="{FF2B5EF4-FFF2-40B4-BE49-F238E27FC236}">
                <a16:creationId xmlns:a16="http://schemas.microsoft.com/office/drawing/2014/main" id="{640FB86F-7803-4B78-AA33-78F549C5E6C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727" r="13858" b="1"/>
          <a:stretch/>
        </p:blipFill>
        <p:spPr>
          <a:xfrm>
            <a:off x="3119360"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useBgFill="1">
        <p:nvSpPr>
          <p:cNvPr id="32" name="Freeform: Shape 31">
            <a:extLst>
              <a:ext uri="{FF2B5EF4-FFF2-40B4-BE49-F238E27FC236}">
                <a16:creationId xmlns:a16="http://schemas.microsoft.com/office/drawing/2014/main" id="{4EA91930-66BC-4C41-B4F5-C31EB216F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4" name="Freeform: Shape 33">
            <a:extLst>
              <a:ext uri="{FF2B5EF4-FFF2-40B4-BE49-F238E27FC236}">
                <a16:creationId xmlns:a16="http://schemas.microsoft.com/office/drawing/2014/main" id="{6313CF8F-B436-401E-9575-DE0F8E8B5B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ítulo 7">
            <a:extLst>
              <a:ext uri="{FF2B5EF4-FFF2-40B4-BE49-F238E27FC236}">
                <a16:creationId xmlns:a16="http://schemas.microsoft.com/office/drawing/2014/main" id="{9281D261-09B9-4E23-9B76-9905B8141FC7}"/>
              </a:ext>
            </a:extLst>
          </p:cNvPr>
          <p:cNvSpPr>
            <a:spLocks noGrp="1"/>
          </p:cNvSpPr>
          <p:nvPr>
            <p:ph type="ctrTitle"/>
          </p:nvPr>
        </p:nvSpPr>
        <p:spPr>
          <a:xfrm>
            <a:off x="448056" y="681038"/>
            <a:ext cx="2804504" cy="1325563"/>
          </a:xfrm>
        </p:spPr>
        <p:txBody>
          <a:bodyPr vert="horz" lIns="91440" tIns="45720" rIns="91440" bIns="45720" rtlCol="0" anchor="ctr">
            <a:normAutofit/>
          </a:bodyPr>
          <a:lstStyle/>
          <a:p>
            <a:pPr algn="l"/>
            <a:r>
              <a:rPr lang="en-US" sz="2800" kern="1200">
                <a:solidFill>
                  <a:schemeClr val="tx1"/>
                </a:solidFill>
                <a:latin typeface="+mj-lt"/>
                <a:ea typeface="+mj-ea"/>
                <a:cs typeface="+mj-cs"/>
              </a:rPr>
              <a:t>Objetivo da lição</a:t>
            </a:r>
            <a:br>
              <a:rPr lang="en-US" sz="2800" kern="1200">
                <a:solidFill>
                  <a:schemeClr val="tx1"/>
                </a:solidFill>
                <a:latin typeface="+mj-lt"/>
                <a:ea typeface="+mj-ea"/>
                <a:cs typeface="+mj-cs"/>
              </a:rPr>
            </a:br>
            <a:endParaRPr lang="en-US" sz="2800" kern="1200">
              <a:solidFill>
                <a:schemeClr val="tx1"/>
              </a:solidFill>
              <a:latin typeface="+mj-lt"/>
              <a:ea typeface="+mj-ea"/>
              <a:cs typeface="+mj-cs"/>
            </a:endParaRPr>
          </a:p>
        </p:txBody>
      </p:sp>
      <p:sp>
        <p:nvSpPr>
          <p:cNvPr id="36" name="Rectangle 35">
            <a:extLst>
              <a:ext uri="{FF2B5EF4-FFF2-40B4-BE49-F238E27FC236}">
                <a16:creationId xmlns:a16="http://schemas.microsoft.com/office/drawing/2014/main" id="{2A38CFE9-C30A-4551-ACCB-D5808FBC39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8" name="Rectangle 37">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ítulo 2"/>
          <p:cNvSpPr>
            <a:spLocks noGrp="1"/>
          </p:cNvSpPr>
          <p:nvPr>
            <p:ph type="subTitle" idx="1"/>
          </p:nvPr>
        </p:nvSpPr>
        <p:spPr>
          <a:xfrm>
            <a:off x="448056" y="2258171"/>
            <a:ext cx="2804504" cy="3918792"/>
          </a:xfrm>
        </p:spPr>
        <p:txBody>
          <a:bodyPr vert="horz" lIns="91440" tIns="45720" rIns="91440" bIns="45720" rtlCol="0">
            <a:normAutofit fontScale="92500" lnSpcReduction="10000"/>
          </a:bodyPr>
          <a:lstStyle/>
          <a:p>
            <a:pPr indent="-228600" algn="l">
              <a:buFont typeface="Arial" panose="020B0604020202020204" pitchFamily="34" charset="0"/>
              <a:buChar char="•"/>
            </a:pPr>
            <a:endParaRPr lang="en-US" sz="1800" dirty="0"/>
          </a:p>
          <a:p>
            <a:r>
              <a:rPr lang="pt-BR" sz="3200" dirty="0">
                <a:latin typeface="+mj-lt"/>
                <a:ea typeface="+mj-ea"/>
                <a:cs typeface="+mj-cs"/>
              </a:rPr>
              <a:t>Conhecer a origem, a inspiração e o poder das Escrituras Sagradas para que cheguem ao conhecimento de Deus.</a:t>
            </a:r>
          </a:p>
          <a:p>
            <a:pPr indent="-228600" algn="l">
              <a:buFont typeface="Arial" panose="020B0604020202020204" pitchFamily="34" charset="0"/>
              <a:buChar char="•"/>
            </a:pPr>
            <a:endParaRPr lang="en-US" sz="1800" dirty="0"/>
          </a:p>
        </p:txBody>
      </p:sp>
    </p:spTree>
    <p:extLst>
      <p:ext uri="{BB962C8B-B14F-4D97-AF65-F5344CB8AC3E}">
        <p14:creationId xmlns:p14="http://schemas.microsoft.com/office/powerpoint/2010/main" val="23718698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CaixaDeTexto 11">
            <a:extLst>
              <a:ext uri="{FF2B5EF4-FFF2-40B4-BE49-F238E27FC236}">
                <a16:creationId xmlns:a16="http://schemas.microsoft.com/office/drawing/2014/main" id="{C44C653F-FDFC-4450-9906-C852D7A0E7F0}"/>
              </a:ext>
            </a:extLst>
          </p:cNvPr>
          <p:cNvSpPr txBox="1"/>
          <p:nvPr/>
        </p:nvSpPr>
        <p:spPr>
          <a:xfrm>
            <a:off x="580260" y="1810836"/>
            <a:ext cx="4641445" cy="280076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pt-BR" sz="4800" b="1" dirty="0"/>
              <a:t>Versículo-chave</a:t>
            </a:r>
          </a:p>
          <a:p>
            <a:r>
              <a:rPr lang="pt-BR" sz="3200" dirty="0">
                <a:latin typeface="+mj-lt"/>
                <a:ea typeface="+mj-ea"/>
                <a:cs typeface="+mj-cs"/>
              </a:rPr>
              <a:t>“Porventura, não errais vós em razão de não saberdes as Escrituras nem o poder de Deus?” Mc 12.24</a:t>
            </a:r>
          </a:p>
        </p:txBody>
      </p:sp>
      <p:pic>
        <p:nvPicPr>
          <p:cNvPr id="14" name="Imagem 13" descr="Oi, panda">
            <a:extLst>
              <a:ext uri="{FF2B5EF4-FFF2-40B4-BE49-F238E27FC236}">
                <a16:creationId xmlns:a16="http://schemas.microsoft.com/office/drawing/2014/main" id="{46992A5E-49A1-4CD9-A0CF-7B76A1FD66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1705" y="176465"/>
            <a:ext cx="6858000" cy="6858000"/>
          </a:xfrm>
          <a:prstGeom prst="rect">
            <a:avLst/>
          </a:prstGeom>
        </p:spPr>
      </p:pic>
    </p:spTree>
    <p:extLst>
      <p:ext uri="{BB962C8B-B14F-4D97-AF65-F5344CB8AC3E}">
        <p14:creationId xmlns:p14="http://schemas.microsoft.com/office/powerpoint/2010/main" val="31104934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55C5B3-193A-4749-9AFD-682E53CDDE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2EAE06A6-F76A-41C9-827A-C561B0044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3"/>
            <a:ext cx="12192000" cy="6858000"/>
          </a:xfrm>
          <a:prstGeom prst="rect">
            <a:avLst/>
          </a:prstGeom>
          <a:gradFill>
            <a:gsLst>
              <a:gs pos="0">
                <a:srgbClr val="000000"/>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9F9D4E8-0639-444B-949B-9518585061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80861" y="0"/>
            <a:ext cx="7661934" cy="6858000"/>
          </a:xfrm>
          <a:prstGeom prst="rect">
            <a:avLst/>
          </a:prstGeom>
          <a:gradFill>
            <a:gsLst>
              <a:gs pos="0">
                <a:schemeClr val="accent1">
                  <a:lumMod val="75000"/>
                  <a:alpha val="45000"/>
                </a:schemeClr>
              </a:gs>
              <a:gs pos="100000">
                <a:srgbClr val="000000">
                  <a:alpha val="29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E3DA7A2-ED70-4BBA-AB72-00AD461FA4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0862" y="-6"/>
            <a:ext cx="11711138" cy="6410334"/>
          </a:xfrm>
          <a:prstGeom prst="rect">
            <a:avLst/>
          </a:prstGeom>
          <a:gradFill>
            <a:gsLst>
              <a:gs pos="0">
                <a:schemeClr val="accent1">
                  <a:alpha val="0"/>
                </a:schemeClr>
              </a:gs>
              <a:gs pos="100000">
                <a:srgbClr val="000000">
                  <a:alpha val="41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C8D345AB-8D4A-4F9B-8A2E-A8A3199CFF44}"/>
              </a:ext>
            </a:extLst>
          </p:cNvPr>
          <p:cNvSpPr>
            <a:spLocks noGrp="1"/>
          </p:cNvSpPr>
          <p:nvPr>
            <p:ph type="title"/>
          </p:nvPr>
        </p:nvSpPr>
        <p:spPr>
          <a:xfrm>
            <a:off x="846663" y="618180"/>
            <a:ext cx="4747280" cy="888727"/>
          </a:xfrm>
        </p:spPr>
        <p:txBody>
          <a:bodyPr vert="horz" lIns="91440" tIns="45720" rIns="91440" bIns="45720" rtlCol="0" anchor="b">
            <a:normAutofit/>
          </a:bodyPr>
          <a:lstStyle/>
          <a:p>
            <a:r>
              <a:rPr lang="en-US" sz="4800" kern="1200" dirty="0" err="1">
                <a:solidFill>
                  <a:srgbClr val="FFFFFF"/>
                </a:solidFill>
                <a:latin typeface="+mj-lt"/>
                <a:ea typeface="+mj-ea"/>
                <a:cs typeface="+mj-cs"/>
              </a:rPr>
              <a:t>Dica</a:t>
            </a:r>
            <a:r>
              <a:rPr lang="en-US" sz="4800" kern="1200" dirty="0">
                <a:solidFill>
                  <a:srgbClr val="FFFFFF"/>
                </a:solidFill>
                <a:latin typeface="+mj-lt"/>
                <a:ea typeface="+mj-ea"/>
                <a:cs typeface="+mj-cs"/>
              </a:rPr>
              <a:t> </a:t>
            </a:r>
            <a:r>
              <a:rPr lang="en-US" sz="4800" kern="1200" dirty="0" err="1">
                <a:solidFill>
                  <a:srgbClr val="FFFFFF"/>
                </a:solidFill>
                <a:latin typeface="+mj-lt"/>
                <a:ea typeface="+mj-ea"/>
                <a:cs typeface="+mj-cs"/>
              </a:rPr>
              <a:t>ao</a:t>
            </a:r>
            <a:r>
              <a:rPr lang="en-US" sz="4800" kern="1200" dirty="0">
                <a:solidFill>
                  <a:srgbClr val="FFFFFF"/>
                </a:solidFill>
                <a:latin typeface="+mj-lt"/>
                <a:ea typeface="+mj-ea"/>
                <a:cs typeface="+mj-cs"/>
              </a:rPr>
              <a:t> professor</a:t>
            </a:r>
          </a:p>
        </p:txBody>
      </p:sp>
      <p:sp>
        <p:nvSpPr>
          <p:cNvPr id="16" name="Rectangle 15">
            <a:extLst>
              <a:ext uri="{FF2B5EF4-FFF2-40B4-BE49-F238E27FC236}">
                <a16:creationId xmlns:a16="http://schemas.microsoft.com/office/drawing/2014/main" id="{FC485432-3647-4218-B5D3-15D3FA222B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44797" y="-489206"/>
            <a:ext cx="2502408" cy="12191998"/>
          </a:xfrm>
          <a:prstGeom prst="rect">
            <a:avLst/>
          </a:prstGeom>
          <a:gradFill>
            <a:gsLst>
              <a:gs pos="0">
                <a:schemeClr val="accent1">
                  <a:alpha val="24000"/>
                </a:schemeClr>
              </a:gs>
              <a:gs pos="78000">
                <a:schemeClr val="accent1">
                  <a:lumMod val="50000"/>
                  <a:alpha val="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4AFDDCA-6ABA-4D23-8A5C-1BF0F4308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0589" y="1062544"/>
            <a:ext cx="4756162" cy="4756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Mídia Online 2" title="A HISTÓRIA DA BÍBLIA COMPLETA SUAS VERDADES E OS MITOS QUE O POVO INVENTA  COM DR. RODRIGO SILVA">
            <a:hlinkClick r:id="" action="ppaction://media"/>
            <a:extLst>
              <a:ext uri="{FF2B5EF4-FFF2-40B4-BE49-F238E27FC236}">
                <a16:creationId xmlns:a16="http://schemas.microsoft.com/office/drawing/2014/main" id="{F0A6437A-8616-4340-93DA-E8ECEC560954}"/>
              </a:ext>
            </a:extLst>
          </p:cNvPr>
          <p:cNvPicPr>
            <a:picLocks noRot="1" noChangeAspect="1"/>
          </p:cNvPicPr>
          <p:nvPr>
            <a:videoFile r:link="rId1"/>
          </p:nvPr>
        </p:nvPicPr>
        <p:blipFill>
          <a:blip r:embed="rId3"/>
          <a:stretch>
            <a:fillRect/>
          </a:stretch>
        </p:blipFill>
        <p:spPr>
          <a:xfrm>
            <a:off x="6920559" y="2380395"/>
            <a:ext cx="3737164" cy="2111497"/>
          </a:xfrm>
          <a:prstGeom prst="rect">
            <a:avLst/>
          </a:prstGeom>
        </p:spPr>
      </p:pic>
      <p:sp>
        <p:nvSpPr>
          <p:cNvPr id="13" name="CaixaDeTexto 12">
            <a:extLst>
              <a:ext uri="{FF2B5EF4-FFF2-40B4-BE49-F238E27FC236}">
                <a16:creationId xmlns:a16="http://schemas.microsoft.com/office/drawing/2014/main" id="{386FCB17-B7C5-47C2-BAC1-B9A150E19DAC}"/>
              </a:ext>
            </a:extLst>
          </p:cNvPr>
          <p:cNvSpPr txBox="1"/>
          <p:nvPr/>
        </p:nvSpPr>
        <p:spPr>
          <a:xfrm>
            <a:off x="586134" y="1962294"/>
            <a:ext cx="6093994" cy="646331"/>
          </a:xfrm>
          <a:prstGeom prst="rect">
            <a:avLst/>
          </a:prstGeom>
          <a:noFill/>
        </p:spPr>
        <p:txBody>
          <a:bodyPr wrap="square">
            <a:spAutoFit/>
          </a:bodyPr>
          <a:lstStyle/>
          <a:p>
            <a:r>
              <a:rPr lang="pt-BR" dirty="0"/>
              <a:t>A HISTÓRIA DA BÍBLIA COMPLETA SUAS VERDADES E OS MITOS QUE O POVO INVENTA COM DR. RODRIGO SILVA</a:t>
            </a:r>
          </a:p>
        </p:txBody>
      </p:sp>
      <p:pic>
        <p:nvPicPr>
          <p:cNvPr id="3076" name="Picture 4" descr="youtube-logo - PNG - Download de Logotipos">
            <a:extLst>
              <a:ext uri="{FF2B5EF4-FFF2-40B4-BE49-F238E27FC236}">
                <a16:creationId xmlns:a16="http://schemas.microsoft.com/office/drawing/2014/main" id="{C7249BE7-6489-4497-A5DD-755E8BA93CA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663" y="2897971"/>
            <a:ext cx="4560476" cy="1901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504366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589560" y="856180"/>
            <a:ext cx="4560584" cy="1128068"/>
          </a:xfrm>
        </p:spPr>
        <p:txBody>
          <a:bodyPr anchor="ctr">
            <a:normAutofit/>
          </a:bodyPr>
          <a:lstStyle/>
          <a:p>
            <a:r>
              <a:rPr lang="pt-BR" sz="4000"/>
              <a:t>Atividade</a:t>
            </a:r>
          </a:p>
        </p:txBody>
      </p:sp>
      <p:grpSp>
        <p:nvGrpSpPr>
          <p:cNvPr id="73" name="Group 7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74" name="Rectangle 7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7" name="Rectangle 7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p:cNvSpPr>
            <a:spLocks noGrp="1"/>
          </p:cNvSpPr>
          <p:nvPr>
            <p:ph idx="1"/>
          </p:nvPr>
        </p:nvSpPr>
        <p:spPr>
          <a:xfrm>
            <a:off x="590719" y="2330505"/>
            <a:ext cx="4559425" cy="3979585"/>
          </a:xfrm>
        </p:spPr>
        <p:txBody>
          <a:bodyPr anchor="ctr">
            <a:normAutofit/>
          </a:bodyPr>
          <a:lstStyle/>
          <a:p>
            <a:r>
              <a:rPr lang="pt-BR" sz="2000"/>
              <a:t>Leve para a classe algumas versões diferentes da Bíblia. Leiam 2Tm 2.16-17 nas diferentes versões, para que os alunos observem a diferença de termos, mas não de significado. Explique que as notas de rodapé não fazem parte do texto bíblico original; elas são apenas observações feitas para orientar ou esclarecer a leitura. Algumas bíblias tem espaços para anotações, por isso facilita o estudo das Escrituras e a memorização de textos bíblicos.</a:t>
            </a:r>
          </a:p>
        </p:txBody>
      </p:sp>
      <p:sp>
        <p:nvSpPr>
          <p:cNvPr id="79" name="Rectangle 7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Porque a Bíblia tem tantas linguagens e traduções diferentes?">
            <a:extLst>
              <a:ext uri="{FF2B5EF4-FFF2-40B4-BE49-F238E27FC236}">
                <a16:creationId xmlns:a16="http://schemas.microsoft.com/office/drawing/2014/main" id="{5FE2234A-D916-4792-B672-30C895C712A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239" r="10417" b="-2"/>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Panda com língua pra fora">
            <a:extLst>
              <a:ext uri="{FF2B5EF4-FFF2-40B4-BE49-F238E27FC236}">
                <a16:creationId xmlns:a16="http://schemas.microsoft.com/office/drawing/2014/main" id="{186DB66D-34AB-4FEB-AF19-D90F24FFDC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8151" y="-635"/>
            <a:ext cx="2655964" cy="2655964"/>
          </a:xfrm>
          <a:prstGeom prst="rect">
            <a:avLst/>
          </a:prstGeom>
        </p:spPr>
      </p:pic>
    </p:spTree>
    <p:extLst>
      <p:ext uri="{BB962C8B-B14F-4D97-AF65-F5344CB8AC3E}">
        <p14:creationId xmlns:p14="http://schemas.microsoft.com/office/powerpoint/2010/main" val="9431609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572493" y="238539"/>
            <a:ext cx="11018520" cy="1434415"/>
          </a:xfrm>
        </p:spPr>
        <p:txBody>
          <a:bodyPr anchor="b">
            <a:normAutofit/>
          </a:bodyPr>
          <a:lstStyle/>
          <a:p>
            <a:r>
              <a:rPr lang="pt-BR" sz="5400"/>
              <a:t>Introdução</a:t>
            </a:r>
          </a:p>
        </p:txBody>
      </p:sp>
      <p:sp>
        <p:nvSpPr>
          <p:cNvPr id="2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p:cNvSpPr>
            <a:spLocks noGrp="1"/>
          </p:cNvSpPr>
          <p:nvPr>
            <p:ph idx="1"/>
          </p:nvPr>
        </p:nvSpPr>
        <p:spPr>
          <a:xfrm>
            <a:off x="572492" y="2071316"/>
            <a:ext cx="9209181" cy="4119172"/>
          </a:xfrm>
        </p:spPr>
        <p:txBody>
          <a:bodyPr anchor="t">
            <a:normAutofit/>
          </a:bodyPr>
          <a:lstStyle/>
          <a:p>
            <a:pPr marL="0" indent="0" algn="just">
              <a:buNone/>
            </a:pPr>
            <a:r>
              <a:rPr lang="pt-BR" sz="1400" dirty="0"/>
              <a:t>A Bíblia é um livro divino, que ensina ao cristão como conduzir sua vida de acordo com a vontade de Deus, por isso devemos estudá-la. Os primeiros textos bíblicos foram escritos em rolos de papiro, uma planta aquática cujas folhas serviam como uma receber espécie de papel; e em pergaminhos de pele animal, curtida e preparada para os escritos. </a:t>
            </a:r>
          </a:p>
          <a:p>
            <a:pPr marL="0" indent="0" algn="just">
              <a:buNone/>
            </a:pPr>
            <a:r>
              <a:rPr lang="pt-BR" sz="1400" dirty="0"/>
              <a:t>No século XIV, com a invenção da prensa, a Bíblia foi o primeiro livro a ser impresso no mundo. Quanto ao seu conteúdo, de Gênesis a Apocalipse, a Bíblia aponta para um tema central: Jesus Cristo.</a:t>
            </a:r>
          </a:p>
          <a:p>
            <a:pPr marL="0" indent="0" algn="just">
              <a:buNone/>
            </a:pPr>
            <a:r>
              <a:rPr lang="pt-BR" sz="1400" dirty="0"/>
              <a:t>A Bíblia chamada de : (LIVRO POR EXCELÊNCIA, AS ESCRITURAS, OS ORÁCULOS DE DEUS, OS TESTAMENTOS)</a:t>
            </a:r>
          </a:p>
          <a:p>
            <a:pPr marL="0" indent="0" algn="just">
              <a:buNone/>
            </a:pPr>
            <a:r>
              <a:rPr lang="pt-BR" sz="1400" dirty="0"/>
              <a:t>Crê-se que a palavra bíblia foi aplicada as escrituras cerca do ano 400, por Crisóstomo.</a:t>
            </a:r>
          </a:p>
          <a:p>
            <a:pPr marL="0" indent="0" algn="just">
              <a:buNone/>
            </a:pPr>
            <a:r>
              <a:rPr lang="pt-BR" sz="1400" dirty="0"/>
              <a:t>Foi o primeiro livro impresso, cerca de 1535, é o livro mais traduzido; aparece inteira ou em parte em mais de 1200 línguas. </a:t>
            </a:r>
          </a:p>
          <a:p>
            <a:pPr marL="0" indent="0" algn="just">
              <a:buNone/>
            </a:pPr>
            <a:r>
              <a:rPr lang="pt-BR" sz="1400" dirty="0"/>
              <a:t>As primeiras impressões em inglês foram de 1.275,000 exemplares, em 1961.</a:t>
            </a:r>
          </a:p>
          <a:p>
            <a:pPr marL="0" indent="0" algn="just">
              <a:buNone/>
            </a:pPr>
            <a:r>
              <a:rPr lang="pt-BR" sz="1400" dirty="0"/>
              <a:t>Todos os 66 livros da Bíblia juntos contém a revelação de Deus aos homens. Foram escritos por, ao menos, 36 homens durante um período de 1500 anos.</a:t>
            </a:r>
          </a:p>
          <a:p>
            <a:pPr marL="0" indent="0" algn="just">
              <a:buNone/>
            </a:pPr>
            <a:r>
              <a:rPr lang="pt-BR" sz="1400" dirty="0"/>
              <a:t>Entre esse homens havia, reis, agricultores, pastores, advogados, pescadores, um médico, um cobrador de impostos.</a:t>
            </a:r>
          </a:p>
          <a:p>
            <a:pPr marL="0" indent="0" algn="just">
              <a:buNone/>
            </a:pPr>
            <a:r>
              <a:rPr lang="pt-BR" sz="1400" dirty="0"/>
              <a:t>Ao tomar a Bíblia na mão convém-nos lembrar que é o livro que contém Deus, que tem vida.</a:t>
            </a:r>
          </a:p>
          <a:p>
            <a:pPr marL="0" indent="0" algn="just">
              <a:buNone/>
            </a:pPr>
            <a:r>
              <a:rPr lang="pt-BR" sz="1400" dirty="0"/>
              <a:t>Fonte: Pequena Enciclopédia Bíblica - CPAD</a:t>
            </a:r>
          </a:p>
        </p:txBody>
      </p:sp>
      <p:pic>
        <p:nvPicPr>
          <p:cNvPr id="5" name="Imagem 4" descr="Como o panda">
            <a:extLst>
              <a:ext uri="{FF2B5EF4-FFF2-40B4-BE49-F238E27FC236}">
                <a16:creationId xmlns:a16="http://schemas.microsoft.com/office/drawing/2014/main" id="{AEF32B7F-AAF0-4760-8EA2-4BD4F06B7A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84632" y="4092020"/>
            <a:ext cx="2951722" cy="2951722"/>
          </a:xfrm>
          <a:prstGeom prst="rect">
            <a:avLst/>
          </a:prstGeom>
        </p:spPr>
      </p:pic>
    </p:spTree>
    <p:extLst>
      <p:ext uri="{BB962C8B-B14F-4D97-AF65-F5344CB8AC3E}">
        <p14:creationId xmlns:p14="http://schemas.microsoft.com/office/powerpoint/2010/main" val="34296689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7FA33FF-088D-4F16-95A2-2C64D353D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376EFB1-01CF-419F-ABF1-2AF02BBF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09160" cy="6858000"/>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FF9DEA15-78BD-4750-AA18-B9F28A6D5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p:cNvSpPr>
            <a:spLocks noGrp="1"/>
          </p:cNvSpPr>
          <p:nvPr>
            <p:ph type="title"/>
          </p:nvPr>
        </p:nvSpPr>
        <p:spPr>
          <a:xfrm>
            <a:off x="804671" y="640263"/>
            <a:ext cx="3284331" cy="5254510"/>
          </a:xfrm>
        </p:spPr>
        <p:txBody>
          <a:bodyPr>
            <a:normAutofit/>
          </a:bodyPr>
          <a:lstStyle/>
          <a:p>
            <a:r>
              <a:rPr lang="pt-BR" dirty="0"/>
              <a:t>1. A INSPIRAÇÃO DAS  ESCRITURAS.</a:t>
            </a:r>
          </a:p>
        </p:txBody>
      </p:sp>
      <p:sp>
        <p:nvSpPr>
          <p:cNvPr id="3" name="Espaço Reservado para Conteúdo 2"/>
          <p:cNvSpPr>
            <a:spLocks noGrp="1"/>
          </p:cNvSpPr>
          <p:nvPr>
            <p:ph idx="1"/>
          </p:nvPr>
        </p:nvSpPr>
        <p:spPr>
          <a:xfrm>
            <a:off x="5358384" y="640263"/>
            <a:ext cx="6028944" cy="5254510"/>
          </a:xfrm>
        </p:spPr>
        <p:txBody>
          <a:bodyPr anchor="ctr">
            <a:normAutofit/>
          </a:bodyPr>
          <a:lstStyle/>
          <a:p>
            <a:r>
              <a:rPr lang="pt-BR" sz="1500">
                <a:solidFill>
                  <a:schemeClr val="bg1"/>
                </a:solidFill>
              </a:rPr>
              <a:t>A Bíblia é o único livro que ensina à humanidade o caminho da salvação, para que possamos passar a eternidade com Deus. Todos os livros bíblicos, independente da época, foram escritos sob a inspiração e a direção do Espírito Santo, por isso não se encontra nenhuma contradição nas Escrituras. Quando dizemos que Deus se revela por intermédio da Sua Palavra, isso deixa muitas pessoas perplexas: </a:t>
            </a:r>
            <a:r>
              <a:rPr lang="pt-BR" sz="1500" u="sng">
                <a:solidFill>
                  <a:schemeClr val="bg1"/>
                </a:solidFill>
              </a:rPr>
              <a:t>Por que Deus se revelaria por meio de um livro e não pessoalmente? </a:t>
            </a:r>
          </a:p>
          <a:p>
            <a:r>
              <a:rPr lang="pt-BR" sz="1500">
                <a:solidFill>
                  <a:schemeClr val="bg1"/>
                </a:solidFill>
              </a:rPr>
              <a:t>A verdade é que o texto escrito é uma excelente fonte de informações, uma vez que a memória pode falhar e as informações passadas de geração em geração podem se perder ao longo do tempo. Sendo assim, Deus optou pela influência sobrenatural do Espirito de Deus sobre a mente humana, para que Seus servos pudessem registrar a história do Seu relacionamento com o homem desde o princípio e também para que todos tenham acesso ao Seu plano de salvação. </a:t>
            </a:r>
          </a:p>
          <a:p>
            <a:r>
              <a:rPr lang="pt-BR" sz="1500">
                <a:solidFill>
                  <a:schemeClr val="bg1"/>
                </a:solidFill>
              </a:rPr>
              <a:t>O próprio Deus nos garante que: "Toda Escritura divinamente inspirada é proveitosa para ensinar, para redarguir, para corrigir, para instruir em justiça, para que o homem de Deus seja perfeito e perfeitamente instruído para toda a boa obra", 2Tm 3.16,17. A inspiração divina, portanto, orientou todos os escritores da Bíblia, por isso ela aponta para Cristo do Gênesis ao Apocalipse. Como explicar esse fato, se não fosse pela atuação do Espírito Santo?</a:t>
            </a:r>
          </a:p>
        </p:txBody>
      </p:sp>
    </p:spTree>
    <p:extLst>
      <p:ext uri="{BB962C8B-B14F-4D97-AF65-F5344CB8AC3E}">
        <p14:creationId xmlns:p14="http://schemas.microsoft.com/office/powerpoint/2010/main" val="7479565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504927" y="548640"/>
            <a:ext cx="4288479" cy="5431536"/>
          </a:xfrm>
        </p:spPr>
        <p:txBody>
          <a:bodyPr>
            <a:normAutofit/>
          </a:bodyPr>
          <a:lstStyle/>
          <a:p>
            <a:r>
              <a:rPr lang="pt-BR" sz="5400" dirty="0"/>
              <a:t>2. A IMPORTÂNCIA </a:t>
            </a:r>
            <a:br>
              <a:rPr lang="pt-BR" sz="5400" dirty="0"/>
            </a:br>
            <a:r>
              <a:rPr lang="pt-BR" sz="5400" dirty="0"/>
              <a:t>DAS  ESCRITURAS </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p:cNvSpPr>
            <a:spLocks noGrp="1"/>
          </p:cNvSpPr>
          <p:nvPr>
            <p:ph sz="quarter" idx="13"/>
          </p:nvPr>
        </p:nvSpPr>
        <p:spPr>
          <a:xfrm>
            <a:off x="5126418" y="552091"/>
            <a:ext cx="6224335" cy="5431536"/>
          </a:xfrm>
        </p:spPr>
        <p:txBody>
          <a:bodyPr anchor="ctr">
            <a:normAutofit fontScale="92500" lnSpcReduction="10000"/>
          </a:bodyPr>
          <a:lstStyle/>
          <a:p>
            <a:r>
              <a:rPr lang="pt-BR" sz="1700" dirty="0"/>
              <a:t>Os idiomas originais dos textos bíblicos foram o hebraico e o grego, mas algumas de suas partes estavam escritas em aramaico. A princípio, eram relatos soltos. Apenas nos primeiros séculos de formação da igreja cristã é que os textos começaram a ser reunidos. Foi somente no século XV que a Bíblia recebeu uma versão impressa, como a conhecemos hoje. Na verdade, a Bíblia foi o primeiro livro a ser impresso no mundo e, até hoje, é o livro mais vendido e traduzido de todos os tempos.</a:t>
            </a:r>
          </a:p>
          <a:p>
            <a:r>
              <a:rPr lang="pt-BR" sz="1700" dirty="0"/>
              <a:t>A Palavra de Deus é importante, principalmente para os cristãos, que nela fundamentam a sua fé e buscam o verdadeiro conhecimento de Deus. Sem os relatos bíblicos, nada saberíamos sobre: os fundamentos da fé cristã, a verdadeira natureza de Deus e o propósito divino de salvação para o homem. A Bíblia nos leva a entender de onde viemos e para onde vamos. E, o mais importante, por seu intermédio temos conhecimento </a:t>
            </a:r>
            <a:r>
              <a:rPr lang="pt-BR" sz="1700" dirty="0" err="1"/>
              <a:t>dAquele</a:t>
            </a:r>
            <a:r>
              <a:rPr lang="pt-BR" sz="1700" dirty="0"/>
              <a:t> que é o centro e o coração da Bíblia: Jesus Cristo.</a:t>
            </a:r>
          </a:p>
          <a:p>
            <a:r>
              <a:rPr lang="pt-BR" sz="1700" dirty="0"/>
              <a:t>O Antigo Testamento descreve uma nação: Israel; enquanto o Novo Testamento descreve um homem: Jesus. A Bíblia é o único livro que conta a verdadeira História de Jesus, o Cristo, para que a humanidade possa conhecê-lo, amá-lo e segui-lo. Ela é o instrumento de Deus para que o homem alcance a Salvação (</a:t>
            </a:r>
            <a:r>
              <a:rPr lang="pt-BR" sz="1700" dirty="0" err="1"/>
              <a:t>Jo</a:t>
            </a:r>
            <a:r>
              <a:rPr lang="pt-BR" sz="1700" dirty="0"/>
              <a:t> 20.30-31; Rm 10.17). Ela é o único instrumento para que o crente cresça na graça e no conhecimento de Cristo (2Pe 3.18; 2Tm 3.14-17). Ela oferece orientação para a vida diária, pois ninguém que se aproxima de Deus pela Palavra fica sem direção. A Bíblia é o manual do Criador para o perfeito funcionamento da Sua criatura</a:t>
            </a:r>
          </a:p>
        </p:txBody>
      </p:sp>
    </p:spTree>
    <p:extLst>
      <p:ext uri="{BB962C8B-B14F-4D97-AF65-F5344CB8AC3E}">
        <p14:creationId xmlns:p14="http://schemas.microsoft.com/office/powerpoint/2010/main" val="22233352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6708FAB-3898-47A9-B05A-AB9ECBD9E7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1136398" y="457201"/>
            <a:ext cx="10117810" cy="1150470"/>
          </a:xfrm>
        </p:spPr>
        <p:txBody>
          <a:bodyPr anchor="b">
            <a:normAutofit/>
          </a:bodyPr>
          <a:lstStyle/>
          <a:p>
            <a:r>
              <a:rPr lang="pt-BR" sz="4000"/>
              <a:t>2. A IMPORTÂNCIA  DAS  ESCRITURAS </a:t>
            </a:r>
          </a:p>
        </p:txBody>
      </p:sp>
      <p:sp>
        <p:nvSpPr>
          <p:cNvPr id="3" name="Espaço Reservado para Conteúdo 2"/>
          <p:cNvSpPr>
            <a:spLocks noGrp="1"/>
          </p:cNvSpPr>
          <p:nvPr>
            <p:ph idx="1"/>
          </p:nvPr>
        </p:nvSpPr>
        <p:spPr>
          <a:xfrm>
            <a:off x="433848" y="1607671"/>
            <a:ext cx="6779143" cy="4415450"/>
          </a:xfrm>
        </p:spPr>
        <p:txBody>
          <a:bodyPr anchor="t">
            <a:normAutofit/>
          </a:bodyPr>
          <a:lstStyle/>
          <a:p>
            <a:r>
              <a:rPr lang="pt-BR" sz="1400" dirty="0"/>
              <a:t>Os idiomas originais dos textos bíblicos foram o hebraico e o grego, mas algumas de suas partes estavam escritas em aramaico. A princípio, eram relatos soltos. Apenas nos primeiros séculos de formação da igreja cristã é que os textos começaram a ser reunidos. Foi somente no século XV que a Bíblia recebeu uma versão impressa, como a conhecemos hoje. Na verdade, a Bíblia foi o primeiro livro a ser impresso no mundo e, até hoje, é o livro mais vendido e traduzido de todos os tempos.</a:t>
            </a:r>
          </a:p>
          <a:p>
            <a:r>
              <a:rPr lang="pt-BR" sz="1400" dirty="0"/>
              <a:t>A Palavra de Deus é importante, principalmente para os cristãos, que nela fundamentam a sua fé e buscam o verdadeiro conhecimento de Deus. Sem os relatos bíblicos, nada saberíamos sobre: os fundamentos da fé cristã, a verdadeira natureza de Deus e o propósito divino de salvação para o homem. </a:t>
            </a:r>
            <a:r>
              <a:rPr lang="pt-BR" sz="1400" b="1" dirty="0">
                <a:effectLst>
                  <a:outerShdw blurRad="38100" dist="38100" dir="2700000" algn="tl">
                    <a:srgbClr val="000000">
                      <a:alpha val="43137"/>
                    </a:srgbClr>
                  </a:outerShdw>
                </a:effectLst>
              </a:rPr>
              <a:t>A Bíblia nos leva a entender de onde viemos e para onde vamos</a:t>
            </a:r>
            <a:r>
              <a:rPr lang="pt-BR" sz="1400" dirty="0"/>
              <a:t>. E, o mais importante, por seu intermédio temos conhecimento </a:t>
            </a:r>
            <a:r>
              <a:rPr lang="pt-BR" sz="1400" dirty="0" err="1"/>
              <a:t>dAquele</a:t>
            </a:r>
            <a:r>
              <a:rPr lang="pt-BR" sz="1400" dirty="0"/>
              <a:t> que é o centro e o coração da Bíblia: Jesus Cristo.</a:t>
            </a:r>
          </a:p>
          <a:p>
            <a:r>
              <a:rPr lang="pt-BR" sz="1400" dirty="0"/>
              <a:t>O Antigo Testamento descreve uma nação: Israel; enquanto o Novo Testamento descreve um homem: Jesus. A Bíblia é o único livro que conta a verdadeira História de Jesus, o Cristo, para que a humanidade possa conhecê-lo, amá-lo e segui-lo. Ela é o instrumento de Deus para que o homem alcance a Salvação (</a:t>
            </a:r>
            <a:r>
              <a:rPr lang="pt-BR" sz="1400" dirty="0" err="1"/>
              <a:t>Jo</a:t>
            </a:r>
            <a:r>
              <a:rPr lang="pt-BR" sz="1400" dirty="0"/>
              <a:t> 20.30-31; Rm 10.17). Ela é o único instrumento para que o crente cresça na graça e no conhecimento de Cristo (2Pe 3.18; 2Tm 3.14-17). Ela oferece orientação para a vida diária, pois ninguém que se aproxima de Deus pela Palavra fica sem direção. A Bíblia é o manual do Criador para o perfeito funcionamento da Sua criatura</a:t>
            </a:r>
          </a:p>
        </p:txBody>
      </p:sp>
      <p:pic>
        <p:nvPicPr>
          <p:cNvPr id="4" name="Imagem 3">
            <a:extLst>
              <a:ext uri="{FF2B5EF4-FFF2-40B4-BE49-F238E27FC236}">
                <a16:creationId xmlns:a16="http://schemas.microsoft.com/office/drawing/2014/main" id="{03EA4509-9C7C-4061-9E47-0B4DBA648797}"/>
              </a:ext>
            </a:extLst>
          </p:cNvPr>
          <p:cNvPicPr>
            <a:picLocks noChangeAspect="1"/>
          </p:cNvPicPr>
          <p:nvPr/>
        </p:nvPicPr>
        <p:blipFill rotWithShape="1">
          <a:blip r:embed="rId2"/>
          <a:srcRect l="24622" r="23781" b="-1"/>
          <a:stretch/>
        </p:blipFill>
        <p:spPr>
          <a:xfrm>
            <a:off x="7646838" y="1980775"/>
            <a:ext cx="3748858" cy="3632824"/>
          </a:xfrm>
          <a:prstGeom prst="rect">
            <a:avLst/>
          </a:prstGeom>
        </p:spPr>
      </p:pic>
      <p:sp>
        <p:nvSpPr>
          <p:cNvPr id="11" name="Rectangle 10">
            <a:extLst>
              <a:ext uri="{FF2B5EF4-FFF2-40B4-BE49-F238E27FC236}">
                <a16:creationId xmlns:a16="http://schemas.microsoft.com/office/drawing/2014/main" id="{2E438CA0-CB4D-4C94-8C39-9C7FC9BBEE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1962"/>
            <a:ext cx="12191998" cy="461774"/>
          </a:xfrm>
          <a:prstGeom prst="rect">
            <a:avLst/>
          </a:prstGeom>
          <a:gradFill>
            <a:gsLst>
              <a:gs pos="0">
                <a:srgbClr val="000000"/>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B2C05E3-84E7-4957-95EF-B471CBF71C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1962"/>
            <a:ext cx="4076698" cy="464399"/>
          </a:xfrm>
          <a:prstGeom prst="rect">
            <a:avLst/>
          </a:prstGeom>
          <a:gradFill>
            <a:gsLst>
              <a:gs pos="0">
                <a:srgbClr val="000000">
                  <a:alpha val="46000"/>
                </a:srgbClr>
              </a:gs>
              <a:gs pos="99000">
                <a:schemeClr val="accent1"/>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215645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ítulo 3">
            <a:extLst>
              <a:ext uri="{FF2B5EF4-FFF2-40B4-BE49-F238E27FC236}">
                <a16:creationId xmlns:a16="http://schemas.microsoft.com/office/drawing/2014/main" id="{FD2EF219-5E80-4923-9B29-AF739941DDF3}"/>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dirty="0"/>
              <a:t>A BÍBLIA SOBEVIVEU À PERSEGUIÇÃO</a:t>
            </a:r>
            <a:br>
              <a:rPr lang="en-US" sz="4000" dirty="0"/>
            </a:br>
            <a:endParaRPr lang="en-US" sz="4000" kern="1200" dirty="0">
              <a:solidFill>
                <a:srgbClr val="FFFFFF"/>
              </a:solidFill>
              <a:latin typeface="+mj-lt"/>
              <a:ea typeface="+mj-ea"/>
              <a:cs typeface="+mj-cs"/>
            </a:endParaRPr>
          </a:p>
        </p:txBody>
      </p:sp>
      <p:sp>
        <p:nvSpPr>
          <p:cNvPr id="3" name="CaixaDeTexto 2">
            <a:extLst>
              <a:ext uri="{FF2B5EF4-FFF2-40B4-BE49-F238E27FC236}">
                <a16:creationId xmlns:a16="http://schemas.microsoft.com/office/drawing/2014/main" id="{C20354D3-705E-4539-A75B-39F83A194D5D}"/>
              </a:ext>
            </a:extLst>
          </p:cNvPr>
          <p:cNvSpPr txBox="1"/>
          <p:nvPr/>
        </p:nvSpPr>
        <p:spPr>
          <a:xfrm>
            <a:off x="4810259" y="245328"/>
            <a:ext cx="6555347" cy="5950200"/>
          </a:xfrm>
          <a:prstGeom prst="rect">
            <a:avLst/>
          </a:prstGeom>
        </p:spPr>
        <p:txBody>
          <a:bodyPr vert="horz" lIns="91440" tIns="45720" rIns="91440" bIns="45720" rtlCol="0" anchor="ctr">
            <a:normAutofit fontScale="77500" lnSpcReduction="20000"/>
          </a:bodyPr>
          <a:lstStyle/>
          <a:p>
            <a:pPr indent="-228600">
              <a:lnSpc>
                <a:spcPct val="90000"/>
              </a:lnSpc>
              <a:spcAft>
                <a:spcPts val="600"/>
              </a:spcAft>
              <a:buFont typeface="Arial" panose="020B0604020202020204" pitchFamily="34" charset="0"/>
              <a:buChar char="•"/>
            </a:pPr>
            <a:endParaRPr lang="en-US" sz="1600" dirty="0"/>
          </a:p>
          <a:p>
            <a:pPr indent="-228600">
              <a:lnSpc>
                <a:spcPct val="90000"/>
              </a:lnSpc>
              <a:spcAft>
                <a:spcPts val="600"/>
              </a:spcAft>
              <a:buFont typeface="Arial" panose="020B0604020202020204" pitchFamily="34" charset="0"/>
              <a:buChar char="•"/>
            </a:pPr>
            <a:endParaRPr lang="en-US" sz="1600" dirty="0"/>
          </a:p>
          <a:p>
            <a:pPr indent="-228600">
              <a:lnSpc>
                <a:spcPct val="90000"/>
              </a:lnSpc>
              <a:spcAft>
                <a:spcPts val="600"/>
              </a:spcAft>
              <a:buFont typeface="Arial" panose="020B0604020202020204" pitchFamily="34" charset="0"/>
              <a:buChar char="•"/>
            </a:pPr>
            <a:endParaRPr lang="en-US" sz="2800" dirty="0"/>
          </a:p>
          <a:p>
            <a:pPr indent="-228600">
              <a:lnSpc>
                <a:spcPct val="90000"/>
              </a:lnSpc>
              <a:spcAft>
                <a:spcPts val="600"/>
              </a:spcAft>
              <a:buFont typeface="Arial" panose="020B0604020202020204" pitchFamily="34" charset="0"/>
              <a:buChar char="•"/>
            </a:pPr>
            <a:r>
              <a:rPr lang="en-US" sz="2800" dirty="0"/>
              <a:t>A </a:t>
            </a:r>
            <a:r>
              <a:rPr lang="en-US" sz="2800" dirty="0" err="1"/>
              <a:t>Bíblia</a:t>
            </a:r>
            <a:r>
              <a:rPr lang="en-US" sz="2800" dirty="0"/>
              <a:t> </a:t>
            </a:r>
            <a:r>
              <a:rPr lang="en-US" sz="2800" dirty="0" err="1"/>
              <a:t>foi</a:t>
            </a:r>
            <a:r>
              <a:rPr lang="en-US" sz="2800" dirty="0"/>
              <a:t> </a:t>
            </a:r>
            <a:r>
              <a:rPr lang="en-US" sz="2800" dirty="0" err="1"/>
              <a:t>perseguida</a:t>
            </a:r>
            <a:r>
              <a:rPr lang="en-US" sz="2800" dirty="0"/>
              <a:t> por </a:t>
            </a:r>
            <a:r>
              <a:rPr lang="en-US" sz="2800" dirty="0" err="1"/>
              <a:t>pessoas</a:t>
            </a:r>
            <a:r>
              <a:rPr lang="en-US" sz="2800" dirty="0"/>
              <a:t> </a:t>
            </a:r>
            <a:r>
              <a:rPr lang="en-US" sz="2800" dirty="0" err="1"/>
              <a:t>poderosas</a:t>
            </a:r>
            <a:r>
              <a:rPr lang="en-US" sz="2800" dirty="0"/>
              <a:t>, </a:t>
            </a:r>
            <a:r>
              <a:rPr lang="en-US" sz="2800" dirty="0" err="1"/>
              <a:t>como</a:t>
            </a:r>
            <a:r>
              <a:rPr lang="en-US" sz="2800" dirty="0"/>
              <a:t> reis e </a:t>
            </a:r>
            <a:r>
              <a:rPr lang="en-US" sz="2800" dirty="0" err="1"/>
              <a:t>líderes</a:t>
            </a:r>
            <a:r>
              <a:rPr lang="en-US" sz="2800" dirty="0"/>
              <a:t> </a:t>
            </a:r>
            <a:r>
              <a:rPr lang="en-US" sz="2800" dirty="0" err="1"/>
              <a:t>religiosos</a:t>
            </a:r>
            <a:r>
              <a:rPr lang="en-US" sz="2800" dirty="0"/>
              <a:t>. </a:t>
            </a:r>
            <a:r>
              <a:rPr lang="en-US" sz="2800" dirty="0" err="1"/>
              <a:t>Apesar</a:t>
            </a:r>
            <a:r>
              <a:rPr lang="en-US" sz="2800" dirty="0"/>
              <a:t> </a:t>
            </a:r>
            <a:r>
              <a:rPr lang="en-US" sz="2800" dirty="0" err="1"/>
              <a:t>disso</a:t>
            </a:r>
            <a:r>
              <a:rPr lang="en-US" sz="2800" dirty="0"/>
              <a:t>, </a:t>
            </a:r>
            <a:r>
              <a:rPr lang="en-US" sz="2800" dirty="0" err="1"/>
              <a:t>ela</a:t>
            </a:r>
            <a:r>
              <a:rPr lang="en-US" sz="2800" dirty="0"/>
              <a:t> é o </a:t>
            </a:r>
            <a:r>
              <a:rPr lang="en-US" sz="2800" dirty="0" err="1"/>
              <a:t>livro</a:t>
            </a:r>
            <a:r>
              <a:rPr lang="en-US" sz="2800" dirty="0"/>
              <a:t> </a:t>
            </a:r>
            <a:r>
              <a:rPr lang="en-US" sz="2800" dirty="0" err="1"/>
              <a:t>mais</a:t>
            </a:r>
            <a:r>
              <a:rPr lang="en-US" sz="2800" dirty="0"/>
              <a:t> </a:t>
            </a:r>
            <a:r>
              <a:rPr lang="en-US" sz="2800" dirty="0" err="1"/>
              <a:t>distribuído</a:t>
            </a:r>
            <a:r>
              <a:rPr lang="en-US" sz="2800" dirty="0"/>
              <a:t> e </a:t>
            </a:r>
            <a:r>
              <a:rPr lang="en-US" sz="2800" dirty="0" err="1"/>
              <a:t>traduzido</a:t>
            </a:r>
            <a:r>
              <a:rPr lang="en-US" sz="2800" dirty="0"/>
              <a:t> do </a:t>
            </a:r>
            <a:r>
              <a:rPr lang="en-US" sz="2800" dirty="0" err="1"/>
              <a:t>mundo</a:t>
            </a:r>
            <a:r>
              <a:rPr lang="en-US" sz="2800" dirty="0"/>
              <a:t>. </a:t>
            </a:r>
            <a:r>
              <a:rPr lang="en-US" sz="2800" dirty="0" err="1"/>
              <a:t>Esse</a:t>
            </a:r>
            <a:r>
              <a:rPr lang="en-US" sz="2800" dirty="0"/>
              <a:t> </a:t>
            </a:r>
            <a:r>
              <a:rPr lang="en-US" sz="2800" dirty="0" err="1"/>
              <a:t>livro</a:t>
            </a:r>
            <a:r>
              <a:rPr lang="en-US" sz="2800" dirty="0"/>
              <a:t> </a:t>
            </a:r>
            <a:r>
              <a:rPr lang="en-US" sz="2800" dirty="0" err="1"/>
              <a:t>influenciou</a:t>
            </a:r>
            <a:r>
              <a:rPr lang="en-US" sz="2800" dirty="0"/>
              <a:t> as leis e </a:t>
            </a:r>
            <a:r>
              <a:rPr lang="en-US" sz="2800" dirty="0" err="1"/>
              <a:t>os</a:t>
            </a:r>
            <a:r>
              <a:rPr lang="en-US" sz="2800" dirty="0"/>
              <a:t> </a:t>
            </a:r>
            <a:r>
              <a:rPr lang="en-US" sz="2800" dirty="0" err="1"/>
              <a:t>idiomas</a:t>
            </a:r>
            <a:r>
              <a:rPr lang="en-US" sz="2800" dirty="0"/>
              <a:t> de </a:t>
            </a:r>
            <a:r>
              <a:rPr lang="en-US" sz="2800" dirty="0" err="1"/>
              <a:t>alguns</a:t>
            </a:r>
            <a:r>
              <a:rPr lang="en-US" sz="2800" dirty="0"/>
              <a:t> </a:t>
            </a:r>
            <a:r>
              <a:rPr lang="en-US" sz="2800" dirty="0" err="1"/>
              <a:t>países</a:t>
            </a:r>
            <a:r>
              <a:rPr lang="en-US" sz="2800" dirty="0"/>
              <a:t> e </a:t>
            </a:r>
            <a:r>
              <a:rPr lang="en-US" sz="2800" dirty="0" err="1"/>
              <a:t>também</a:t>
            </a:r>
            <a:r>
              <a:rPr lang="en-US" sz="2800" dirty="0"/>
              <a:t> a </a:t>
            </a:r>
            <a:r>
              <a:rPr lang="en-US" sz="2800" dirty="0" err="1"/>
              <a:t>vida</a:t>
            </a:r>
            <a:r>
              <a:rPr lang="en-US" sz="2800" dirty="0"/>
              <a:t> de </a:t>
            </a:r>
            <a:r>
              <a:rPr lang="en-US" sz="2800" dirty="0" err="1"/>
              <a:t>milhões</a:t>
            </a:r>
            <a:r>
              <a:rPr lang="en-US" sz="2800" dirty="0"/>
              <a:t> de </a:t>
            </a:r>
            <a:r>
              <a:rPr lang="en-US" sz="2800" dirty="0" err="1"/>
              <a:t>pessoas</a:t>
            </a:r>
            <a:r>
              <a:rPr lang="en-US" sz="2800" dirty="0"/>
              <a:t>.</a:t>
            </a:r>
          </a:p>
          <a:p>
            <a:pPr indent="-228600">
              <a:lnSpc>
                <a:spcPct val="90000"/>
              </a:lnSpc>
              <a:spcAft>
                <a:spcPts val="600"/>
              </a:spcAft>
              <a:buFont typeface="Arial" panose="020B0604020202020204" pitchFamily="34" charset="0"/>
              <a:buChar char="•"/>
            </a:pPr>
            <a:r>
              <a:rPr lang="en-US" sz="2800" dirty="0"/>
              <a:t>- A </a:t>
            </a:r>
            <a:r>
              <a:rPr lang="en-US" sz="2800" dirty="0" err="1"/>
              <a:t>Bíblia</a:t>
            </a:r>
            <a:r>
              <a:rPr lang="en-US" sz="2800" dirty="0"/>
              <a:t> é o </a:t>
            </a:r>
            <a:r>
              <a:rPr lang="en-US" sz="2800" dirty="0" err="1"/>
              <a:t>único</a:t>
            </a:r>
            <a:r>
              <a:rPr lang="en-US" sz="2800" dirty="0"/>
              <a:t> manual de </a:t>
            </a:r>
            <a:r>
              <a:rPr lang="en-US" sz="2800" dirty="0" err="1"/>
              <a:t>fé</a:t>
            </a:r>
            <a:r>
              <a:rPr lang="en-US" sz="2800" dirty="0"/>
              <a:t> e </a:t>
            </a:r>
            <a:r>
              <a:rPr lang="en-US" sz="2800" dirty="0" err="1"/>
              <a:t>conduta</a:t>
            </a:r>
            <a:r>
              <a:rPr lang="en-US" sz="2800" dirty="0"/>
              <a:t> do </a:t>
            </a:r>
            <a:r>
              <a:rPr lang="en-US" sz="2800" dirty="0" err="1"/>
              <a:t>crente</a:t>
            </a:r>
            <a:r>
              <a:rPr lang="en-US" sz="2800" dirty="0"/>
              <a:t> </a:t>
            </a:r>
            <a:r>
              <a:rPr lang="en-US" sz="2800" dirty="0" err="1"/>
              <a:t>em</a:t>
            </a:r>
            <a:r>
              <a:rPr lang="en-US" sz="2800" dirty="0"/>
              <a:t> Jesus (</a:t>
            </a:r>
            <a:r>
              <a:rPr lang="en-US" sz="2800" dirty="0" err="1"/>
              <a:t>Sl</a:t>
            </a:r>
            <a:r>
              <a:rPr lang="en-US" sz="2800" dirty="0"/>
              <a:t> 119.9,11,105);</a:t>
            </a:r>
          </a:p>
          <a:p>
            <a:pPr indent="-228600">
              <a:lnSpc>
                <a:spcPct val="90000"/>
              </a:lnSpc>
              <a:spcAft>
                <a:spcPts val="600"/>
              </a:spcAft>
              <a:buFont typeface="Arial" panose="020B0604020202020204" pitchFamily="34" charset="0"/>
              <a:buChar char="•"/>
            </a:pPr>
            <a:r>
              <a:rPr lang="en-US" sz="2800" dirty="0"/>
              <a:t>- A </a:t>
            </a:r>
            <a:r>
              <a:rPr lang="en-US" sz="2800" dirty="0" err="1"/>
              <a:t>Bíblia</a:t>
            </a:r>
            <a:r>
              <a:rPr lang="en-US" sz="2800" dirty="0"/>
              <a:t> </a:t>
            </a:r>
            <a:r>
              <a:rPr lang="en-US" sz="2800" dirty="0" err="1"/>
              <a:t>alimenta</a:t>
            </a:r>
            <a:r>
              <a:rPr lang="en-US" sz="2800" dirty="0"/>
              <a:t> </a:t>
            </a:r>
            <a:r>
              <a:rPr lang="en-US" sz="2800" dirty="0" err="1"/>
              <a:t>nossas</a:t>
            </a:r>
            <a:r>
              <a:rPr lang="en-US" sz="2800" dirty="0"/>
              <a:t> almas (Jr 15.16);</a:t>
            </a:r>
          </a:p>
          <a:p>
            <a:pPr indent="-228600">
              <a:lnSpc>
                <a:spcPct val="90000"/>
              </a:lnSpc>
              <a:spcAft>
                <a:spcPts val="600"/>
              </a:spcAft>
              <a:buFont typeface="Arial" panose="020B0604020202020204" pitchFamily="34" charset="0"/>
              <a:buChar char="•"/>
            </a:pPr>
            <a:r>
              <a:rPr lang="en-US" sz="2800" dirty="0"/>
              <a:t>- A </a:t>
            </a:r>
            <a:r>
              <a:rPr lang="en-US" sz="2800" dirty="0" err="1"/>
              <a:t>Bíblia</a:t>
            </a:r>
            <a:r>
              <a:rPr lang="en-US" sz="2800" dirty="0"/>
              <a:t> é o </a:t>
            </a:r>
            <a:r>
              <a:rPr lang="en-US" sz="2800" dirty="0" err="1"/>
              <a:t>instrumento</a:t>
            </a:r>
            <a:r>
              <a:rPr lang="en-US" sz="2800" dirty="0"/>
              <a:t> que o </a:t>
            </a:r>
            <a:r>
              <a:rPr lang="en-US" sz="2800" dirty="0" err="1"/>
              <a:t>Espírito</a:t>
            </a:r>
            <a:r>
              <a:rPr lang="en-US" sz="2800" dirty="0"/>
              <a:t> Santo </a:t>
            </a:r>
            <a:r>
              <a:rPr lang="en-US" sz="2800" dirty="0" err="1"/>
              <a:t>usa</a:t>
            </a:r>
            <a:r>
              <a:rPr lang="en-US" sz="2800" dirty="0"/>
              <a:t> (Ef 6.17);</a:t>
            </a:r>
          </a:p>
          <a:p>
            <a:pPr indent="-228600">
              <a:lnSpc>
                <a:spcPct val="90000"/>
              </a:lnSpc>
              <a:spcAft>
                <a:spcPts val="600"/>
              </a:spcAft>
              <a:buFont typeface="Arial" panose="020B0604020202020204" pitchFamily="34" charset="0"/>
              <a:buChar char="•"/>
            </a:pPr>
            <a:r>
              <a:rPr lang="en-US" sz="2800" dirty="0"/>
              <a:t>- A </a:t>
            </a:r>
            <a:r>
              <a:rPr lang="en-US" sz="2800" dirty="0" err="1"/>
              <a:t>Bíblia</a:t>
            </a:r>
            <a:r>
              <a:rPr lang="en-US" sz="2800" dirty="0"/>
              <a:t> </a:t>
            </a:r>
            <a:r>
              <a:rPr lang="en-US" sz="2800" dirty="0" err="1"/>
              <a:t>enriquece</a:t>
            </a:r>
            <a:r>
              <a:rPr lang="en-US" sz="2800" dirty="0"/>
              <a:t> </a:t>
            </a:r>
            <a:r>
              <a:rPr lang="en-US" sz="2800" dirty="0" err="1"/>
              <a:t>espiritualmente</a:t>
            </a:r>
            <a:r>
              <a:rPr lang="en-US" sz="2800" dirty="0"/>
              <a:t> a </a:t>
            </a:r>
            <a:r>
              <a:rPr lang="en-US" sz="2800" dirty="0" err="1"/>
              <a:t>vida</a:t>
            </a:r>
            <a:r>
              <a:rPr lang="en-US" sz="2800" dirty="0"/>
              <a:t> do </a:t>
            </a:r>
            <a:r>
              <a:rPr lang="en-US" sz="2800" dirty="0" err="1"/>
              <a:t>cristão</a:t>
            </a:r>
            <a:r>
              <a:rPr lang="en-US" sz="2800" dirty="0"/>
              <a:t> (1 Pe 1.23; 2.2);</a:t>
            </a:r>
          </a:p>
          <a:p>
            <a:pPr indent="-228600">
              <a:lnSpc>
                <a:spcPct val="90000"/>
              </a:lnSpc>
              <a:spcAft>
                <a:spcPts val="600"/>
              </a:spcAft>
              <a:buFont typeface="Arial" panose="020B0604020202020204" pitchFamily="34" charset="0"/>
              <a:buChar char="•"/>
            </a:pPr>
            <a:r>
              <a:rPr lang="en-US" sz="2800" dirty="0"/>
              <a:t>- A </a:t>
            </a:r>
            <a:r>
              <a:rPr lang="en-US" sz="2800" dirty="0" err="1"/>
              <a:t>Bíblia</a:t>
            </a:r>
            <a:r>
              <a:rPr lang="en-US" sz="2800" dirty="0"/>
              <a:t> </a:t>
            </a:r>
            <a:r>
              <a:rPr lang="en-US" sz="2800" dirty="0" err="1"/>
              <a:t>contém</a:t>
            </a:r>
            <a:r>
              <a:rPr lang="en-US" sz="2800" dirty="0"/>
              <a:t> a </a:t>
            </a:r>
            <a:r>
              <a:rPr lang="en-US" sz="2800" dirty="0" err="1"/>
              <a:t>verdade</a:t>
            </a:r>
            <a:r>
              <a:rPr lang="en-US" sz="2800" dirty="0"/>
              <a:t> de Deus que </a:t>
            </a:r>
            <a:r>
              <a:rPr lang="en-US" sz="2800" dirty="0" err="1"/>
              <a:t>pode</a:t>
            </a:r>
            <a:r>
              <a:rPr lang="en-US" sz="2800" dirty="0"/>
              <a:t> </a:t>
            </a:r>
            <a:r>
              <a:rPr lang="en-US" sz="2800" dirty="0" err="1"/>
              <a:t>salvar</a:t>
            </a:r>
            <a:r>
              <a:rPr lang="en-US" sz="2800" dirty="0"/>
              <a:t> o </a:t>
            </a:r>
            <a:r>
              <a:rPr lang="en-US" sz="2800" dirty="0" err="1"/>
              <a:t>homem</a:t>
            </a:r>
            <a:r>
              <a:rPr lang="en-US" sz="2800" dirty="0"/>
              <a:t> (Jo 8.32; 17.17);</a:t>
            </a:r>
          </a:p>
          <a:p>
            <a:pPr indent="-228600">
              <a:lnSpc>
                <a:spcPct val="90000"/>
              </a:lnSpc>
              <a:spcAft>
                <a:spcPts val="600"/>
              </a:spcAft>
              <a:buFont typeface="Arial" panose="020B0604020202020204" pitchFamily="34" charset="0"/>
              <a:buChar char="•"/>
            </a:pPr>
            <a:r>
              <a:rPr lang="en-US" sz="2800" dirty="0"/>
              <a:t>- A </a:t>
            </a:r>
            <a:r>
              <a:rPr lang="en-US" sz="2800" dirty="0" err="1"/>
              <a:t>Bíblia</a:t>
            </a:r>
            <a:r>
              <a:rPr lang="en-US" sz="2800" dirty="0"/>
              <a:t> </a:t>
            </a:r>
            <a:r>
              <a:rPr lang="en-US" sz="2800" dirty="0" err="1"/>
              <a:t>enriquece</a:t>
            </a:r>
            <a:r>
              <a:rPr lang="en-US" sz="2800" dirty="0"/>
              <a:t> </a:t>
            </a:r>
            <a:r>
              <a:rPr lang="en-US" sz="2800" dirty="0" err="1"/>
              <a:t>moralmente</a:t>
            </a:r>
            <a:r>
              <a:rPr lang="en-US" sz="2800" dirty="0"/>
              <a:t> o </a:t>
            </a:r>
            <a:r>
              <a:rPr lang="en-US" sz="2800" dirty="0" err="1"/>
              <a:t>homem</a:t>
            </a:r>
            <a:r>
              <a:rPr lang="en-US" sz="2800" dirty="0"/>
              <a:t> (1 Pe 1.15);</a:t>
            </a:r>
          </a:p>
          <a:p>
            <a:pPr indent="-228600">
              <a:lnSpc>
                <a:spcPct val="90000"/>
              </a:lnSpc>
              <a:spcAft>
                <a:spcPts val="600"/>
              </a:spcAft>
              <a:buFont typeface="Arial" panose="020B0604020202020204" pitchFamily="34" charset="0"/>
              <a:buChar char="•"/>
            </a:pPr>
            <a:r>
              <a:rPr lang="en-US" sz="2800" dirty="0"/>
              <a:t>- A </a:t>
            </a:r>
            <a:r>
              <a:rPr lang="en-US" sz="2800" dirty="0" err="1"/>
              <a:t>Bíblia</a:t>
            </a:r>
            <a:r>
              <a:rPr lang="en-US" sz="2800" dirty="0"/>
              <a:t> </a:t>
            </a:r>
            <a:r>
              <a:rPr lang="en-US" sz="2800" dirty="0" err="1"/>
              <a:t>nos</a:t>
            </a:r>
            <a:r>
              <a:rPr lang="en-US" sz="2800" dirty="0"/>
              <a:t> </a:t>
            </a:r>
            <a:r>
              <a:rPr lang="en-US" sz="2800" dirty="0" err="1"/>
              <a:t>previne</a:t>
            </a:r>
            <a:r>
              <a:rPr lang="en-US" sz="2800" dirty="0"/>
              <a:t> contra </a:t>
            </a:r>
            <a:r>
              <a:rPr lang="en-US" sz="2800" dirty="0" err="1"/>
              <a:t>toda</a:t>
            </a:r>
            <a:r>
              <a:rPr lang="en-US" sz="2800" dirty="0"/>
              <a:t> </a:t>
            </a:r>
            <a:r>
              <a:rPr lang="en-US" sz="2800" dirty="0" err="1"/>
              <a:t>sorte</a:t>
            </a:r>
            <a:r>
              <a:rPr lang="en-US" sz="2800" dirty="0"/>
              <a:t> de </a:t>
            </a:r>
            <a:r>
              <a:rPr lang="en-US" sz="2800" dirty="0" err="1"/>
              <a:t>engano</a:t>
            </a:r>
            <a:r>
              <a:rPr lang="en-US" sz="2800" dirty="0"/>
              <a:t> (Ef 4.13,14).</a:t>
            </a:r>
          </a:p>
        </p:txBody>
      </p:sp>
      <p:sp>
        <p:nvSpPr>
          <p:cNvPr id="14" name="CaixaDeTexto 13">
            <a:extLst>
              <a:ext uri="{FF2B5EF4-FFF2-40B4-BE49-F238E27FC236}">
                <a16:creationId xmlns:a16="http://schemas.microsoft.com/office/drawing/2014/main" id="{4667EA86-8572-4A26-8302-955B490C332C}"/>
              </a:ext>
            </a:extLst>
          </p:cNvPr>
          <p:cNvSpPr txBox="1"/>
          <p:nvPr/>
        </p:nvSpPr>
        <p:spPr>
          <a:xfrm>
            <a:off x="226646" y="4433719"/>
            <a:ext cx="3674327" cy="1837426"/>
          </a:xfrm>
          <a:prstGeom prst="rect">
            <a:avLst/>
          </a:prstGeom>
          <a:noFill/>
        </p:spPr>
        <p:txBody>
          <a:bodyPr wrap="square">
            <a:spAutoFit/>
          </a:bodyPr>
          <a:lstStyle/>
          <a:p>
            <a:pPr indent="-228600">
              <a:lnSpc>
                <a:spcPct val="90000"/>
              </a:lnSpc>
              <a:spcAft>
                <a:spcPts val="600"/>
              </a:spcAft>
              <a:buFont typeface="Arial" panose="020B0604020202020204" pitchFamily="34" charset="0"/>
              <a:buChar char="•"/>
            </a:pPr>
            <a:r>
              <a:rPr lang="en-US" sz="1800" dirty="0"/>
              <a:t>A AMEAÇA: </a:t>
            </a:r>
            <a:r>
              <a:rPr lang="en-US" sz="1800" dirty="0" err="1"/>
              <a:t>Muitos</a:t>
            </a:r>
            <a:r>
              <a:rPr lang="en-US" sz="1800" dirty="0"/>
              <a:t> </a:t>
            </a:r>
            <a:r>
              <a:rPr lang="en-US" sz="1800" dirty="0" err="1"/>
              <a:t>líderes</a:t>
            </a:r>
            <a:r>
              <a:rPr lang="en-US" sz="1800" dirty="0"/>
              <a:t> </a:t>
            </a:r>
            <a:r>
              <a:rPr lang="en-US" sz="1800" dirty="0" err="1"/>
              <a:t>religiosos</a:t>
            </a:r>
            <a:r>
              <a:rPr lang="en-US" sz="1800" dirty="0"/>
              <a:t> e </a:t>
            </a:r>
            <a:r>
              <a:rPr lang="en-US" sz="1800" dirty="0" err="1"/>
              <a:t>políticos</a:t>
            </a:r>
            <a:r>
              <a:rPr lang="en-US" sz="1800" dirty="0"/>
              <a:t> </a:t>
            </a:r>
            <a:r>
              <a:rPr lang="en-US" sz="1800" dirty="0" err="1"/>
              <a:t>fizeram</a:t>
            </a:r>
            <a:r>
              <a:rPr lang="en-US" sz="1800" dirty="0"/>
              <a:t> </a:t>
            </a:r>
            <a:r>
              <a:rPr lang="en-US" sz="1800" dirty="0" err="1"/>
              <a:t>esforços</a:t>
            </a:r>
            <a:r>
              <a:rPr lang="en-US" sz="1800" dirty="0"/>
              <a:t> para </a:t>
            </a:r>
            <a:r>
              <a:rPr lang="en-US" sz="1800" dirty="0" err="1"/>
              <a:t>esconder</a:t>
            </a:r>
            <a:r>
              <a:rPr lang="en-US" sz="1800" dirty="0"/>
              <a:t> a </a:t>
            </a:r>
            <a:r>
              <a:rPr lang="en-US" sz="1800" dirty="0" err="1"/>
              <a:t>mensagem</a:t>
            </a:r>
            <a:r>
              <a:rPr lang="en-US" sz="1800" dirty="0"/>
              <a:t> da </a:t>
            </a:r>
            <a:r>
              <a:rPr lang="en-US" sz="1800" dirty="0" err="1"/>
              <a:t>Bíblia</a:t>
            </a:r>
            <a:r>
              <a:rPr lang="en-US" sz="1800" dirty="0"/>
              <a:t>. </a:t>
            </a:r>
            <a:r>
              <a:rPr lang="en-US" sz="1800" dirty="0" err="1"/>
              <a:t>Muitas</a:t>
            </a:r>
            <a:r>
              <a:rPr lang="en-US" sz="1800" dirty="0"/>
              <a:t> </a:t>
            </a:r>
            <a:r>
              <a:rPr lang="en-US" sz="1800" dirty="0" err="1"/>
              <a:t>vezes</a:t>
            </a:r>
            <a:r>
              <a:rPr lang="en-US" sz="1800" dirty="0"/>
              <a:t>, </a:t>
            </a:r>
            <a:r>
              <a:rPr lang="en-US" sz="1800" dirty="0" err="1"/>
              <a:t>eles</a:t>
            </a:r>
            <a:r>
              <a:rPr lang="en-US" sz="1800" dirty="0"/>
              <a:t> </a:t>
            </a:r>
            <a:r>
              <a:rPr lang="en-US" sz="1800" dirty="0" err="1"/>
              <a:t>usaram</a:t>
            </a:r>
            <a:r>
              <a:rPr lang="en-US" sz="1800" dirty="0"/>
              <a:t> </a:t>
            </a:r>
            <a:r>
              <a:rPr lang="en-US" sz="1800" dirty="0" err="1"/>
              <a:t>sua</a:t>
            </a:r>
            <a:r>
              <a:rPr lang="en-US" sz="1800" dirty="0"/>
              <a:t> </a:t>
            </a:r>
            <a:r>
              <a:rPr lang="en-US" sz="1800" dirty="0" err="1"/>
              <a:t>autoridade</a:t>
            </a:r>
            <a:r>
              <a:rPr lang="en-US" sz="1800" dirty="0"/>
              <a:t> para </a:t>
            </a:r>
            <a:r>
              <a:rPr lang="en-US" sz="1800" dirty="0" err="1"/>
              <a:t>impedir</a:t>
            </a:r>
            <a:r>
              <a:rPr lang="en-US" sz="1800" dirty="0"/>
              <a:t> as </a:t>
            </a:r>
            <a:r>
              <a:rPr lang="en-US" sz="1800" dirty="0" err="1"/>
              <a:t>pessoas</a:t>
            </a:r>
            <a:r>
              <a:rPr lang="en-US" sz="1800" dirty="0"/>
              <a:t> de </a:t>
            </a:r>
            <a:r>
              <a:rPr lang="en-US" sz="1800" dirty="0" err="1"/>
              <a:t>produzir</a:t>
            </a:r>
            <a:r>
              <a:rPr lang="en-US" sz="1800" dirty="0"/>
              <a:t>, </a:t>
            </a:r>
            <a:r>
              <a:rPr lang="en-US" sz="1800" dirty="0" err="1"/>
              <a:t>traduzir</a:t>
            </a:r>
            <a:r>
              <a:rPr lang="en-US" sz="1800" dirty="0"/>
              <a:t> </a:t>
            </a:r>
            <a:r>
              <a:rPr lang="en-US" sz="1800" dirty="0" err="1"/>
              <a:t>ou</a:t>
            </a:r>
            <a:r>
              <a:rPr lang="en-US" sz="1800" dirty="0"/>
              <a:t> </a:t>
            </a:r>
            <a:r>
              <a:rPr lang="en-US" sz="1800" dirty="0" err="1"/>
              <a:t>até</a:t>
            </a:r>
            <a:r>
              <a:rPr lang="en-US" sz="1800" dirty="0"/>
              <a:t> de </a:t>
            </a:r>
            <a:r>
              <a:rPr lang="en-US" sz="1800" dirty="0" err="1"/>
              <a:t>possuir</a:t>
            </a:r>
            <a:r>
              <a:rPr lang="en-US" sz="1800" dirty="0"/>
              <a:t> a </a:t>
            </a:r>
            <a:r>
              <a:rPr lang="en-US" sz="1800" dirty="0" err="1"/>
              <a:t>Bíblia</a:t>
            </a:r>
            <a:r>
              <a:rPr lang="en-US" sz="1800" dirty="0"/>
              <a:t>.</a:t>
            </a:r>
          </a:p>
        </p:txBody>
      </p:sp>
    </p:spTree>
    <p:extLst>
      <p:ext uri="{BB962C8B-B14F-4D97-AF65-F5344CB8AC3E}">
        <p14:creationId xmlns:p14="http://schemas.microsoft.com/office/powerpoint/2010/main" val="29040982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3719187-1E03-45A0-B181-7991E2104854}"/>
              </a:ext>
            </a:extLst>
          </p:cNvPr>
          <p:cNvSpPr>
            <a:spLocks noGrp="1"/>
          </p:cNvSpPr>
          <p:nvPr>
            <p:ph type="title"/>
          </p:nvPr>
        </p:nvSpPr>
        <p:spPr>
          <a:xfrm>
            <a:off x="838200" y="562271"/>
            <a:ext cx="10515600" cy="1128417"/>
          </a:xfrm>
        </p:spPr>
        <p:txBody>
          <a:bodyPr anchor="ctr">
            <a:normAutofit/>
          </a:bodyPr>
          <a:lstStyle/>
          <a:p>
            <a:r>
              <a:rPr lang="pt-BR" sz="5200" dirty="0"/>
              <a:t>Representação da Bíblia de </a:t>
            </a:r>
            <a:r>
              <a:rPr lang="pt-BR" sz="5200" dirty="0" err="1"/>
              <a:t>gutemberg</a:t>
            </a:r>
            <a:endParaRPr lang="pt-BR" sz="5200" dirty="0"/>
          </a:p>
        </p:txBody>
      </p:sp>
      <p:pic>
        <p:nvPicPr>
          <p:cNvPr id="2050" name="Picture 2" descr="Sabia que a Bíblia de Gutenberg foi... - SerSilito Empresa Gráfica |  Facebook">
            <a:extLst>
              <a:ext uri="{FF2B5EF4-FFF2-40B4-BE49-F238E27FC236}">
                <a16:creationId xmlns:a16="http://schemas.microsoft.com/office/drawing/2014/main" id="{980BF393-6AEF-4C84-86ED-44A090C114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56" r="1" b="1"/>
          <a:stretch/>
        </p:blipFill>
        <p:spPr bwMode="auto">
          <a:xfrm>
            <a:off x="838200" y="1845426"/>
            <a:ext cx="10512547" cy="4450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796982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691F99-E5E8-45E6-A053-DFDDE99AE6B7}"/>
              </a:ext>
            </a:extLst>
          </p:cNvPr>
          <p:cNvSpPr>
            <a:spLocks noGrp="1"/>
          </p:cNvSpPr>
          <p:nvPr>
            <p:ph type="title"/>
          </p:nvPr>
        </p:nvSpPr>
        <p:spPr/>
        <p:txBody>
          <a:bodyPr/>
          <a:lstStyle/>
          <a:p>
            <a:r>
              <a:rPr lang="pt-BR" dirty="0"/>
              <a:t>3. A VIDA CRISTÃ SEGUNDO  AS ESCRITURAS </a:t>
            </a:r>
          </a:p>
        </p:txBody>
      </p:sp>
      <p:sp>
        <p:nvSpPr>
          <p:cNvPr id="3" name="Espaço Reservado para Conteúdo 2">
            <a:extLst>
              <a:ext uri="{FF2B5EF4-FFF2-40B4-BE49-F238E27FC236}">
                <a16:creationId xmlns:a16="http://schemas.microsoft.com/office/drawing/2014/main" id="{6DAA2248-4835-4919-A55E-3D59F60F8EC2}"/>
              </a:ext>
            </a:extLst>
          </p:cNvPr>
          <p:cNvSpPr>
            <a:spLocks noGrp="1"/>
          </p:cNvSpPr>
          <p:nvPr>
            <p:ph idx="1"/>
          </p:nvPr>
        </p:nvSpPr>
        <p:spPr/>
        <p:txBody>
          <a:bodyPr>
            <a:normAutofit fontScale="77500" lnSpcReduction="20000"/>
          </a:bodyPr>
          <a:lstStyle/>
          <a:p>
            <a:pPr algn="just"/>
            <a:r>
              <a:rPr lang="pt-BR" dirty="0"/>
              <a:t> Agora que você tem conhecimento da inspiração e da importância da Bíblia, que tal saber mais sobre o lugar que ela deve ocupar na vida do cristão? O jovem que deseja conhecer e fazer a vontade de Deus não pode desprezar a Palavra de Deus! Sabendo disso, o servo de Deus deve: </a:t>
            </a:r>
            <a:r>
              <a:rPr lang="pt-BR" b="1" dirty="0"/>
              <a:t>ter prazer na Lei do Senhor e nela meditar de dia e de noite </a:t>
            </a:r>
            <a:r>
              <a:rPr lang="pt-BR" dirty="0"/>
              <a:t>(SI 1.2); </a:t>
            </a:r>
            <a:r>
              <a:rPr lang="pt-BR" b="1" dirty="0"/>
              <a:t>ouvir e praticar a Palavra </a:t>
            </a:r>
            <a:r>
              <a:rPr lang="pt-BR" dirty="0"/>
              <a:t>(</a:t>
            </a:r>
            <a:r>
              <a:rPr lang="pt-BR" dirty="0" err="1"/>
              <a:t>Mt</a:t>
            </a:r>
            <a:r>
              <a:rPr lang="pt-BR" dirty="0"/>
              <a:t> 7.24); </a:t>
            </a:r>
            <a:r>
              <a:rPr lang="pt-BR" b="1" dirty="0"/>
              <a:t>ansiar por ouvi-la </a:t>
            </a:r>
            <a:r>
              <a:rPr lang="pt-BR" dirty="0"/>
              <a:t>(At 17.11) </a:t>
            </a:r>
            <a:r>
              <a:rPr lang="pt-BR" b="1" dirty="0"/>
              <a:t>e amá-la </a:t>
            </a:r>
            <a:r>
              <a:rPr lang="pt-BR" dirty="0"/>
              <a:t>(SI 119.47,113).</a:t>
            </a:r>
          </a:p>
          <a:p>
            <a:pPr algn="just"/>
            <a:r>
              <a:rPr lang="pt-BR" dirty="0"/>
              <a:t>O relacionamento que você tem com as Escrituras determina o relacionamento que você cultiva com o Pai, porque nela você pode aprofundar e buscar o conhecimento de Deus. Se você associar a oração e o jejum ao estudo da Palavra, você experimentará um avanço significativo em seu crescimento espiritual. </a:t>
            </a:r>
          </a:p>
          <a:p>
            <a:pPr algn="just"/>
            <a:r>
              <a:rPr lang="pt-BR" dirty="0"/>
              <a:t>A Bíblia é o livro que registra as orientações divinas para que todos aqueles E que amam a Deus possam viver de acordo com Seus princípios. Sendo assim, o Livro Sagrado apresenta respostas para os questionamentos humanos e fornece as respostas para as dúvidas que surgem ao longo da caminhada cristã. Resumindo, a Bíblia é onde Deus revela tanto a Si mesmo quanto a Sua vontade para a humanidade.</a:t>
            </a:r>
          </a:p>
          <a:p>
            <a:endParaRPr lang="pt-BR" dirty="0"/>
          </a:p>
        </p:txBody>
      </p:sp>
    </p:spTree>
    <p:extLst>
      <p:ext uri="{BB962C8B-B14F-4D97-AF65-F5344CB8AC3E}">
        <p14:creationId xmlns:p14="http://schemas.microsoft.com/office/powerpoint/2010/main" val="40109245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5069940" y="365124"/>
            <a:ext cx="6172200" cy="1828800"/>
          </a:xfrm>
        </p:spPr>
        <p:txBody>
          <a:bodyPr>
            <a:normAutofit/>
          </a:bodyPr>
          <a:lstStyle/>
          <a:p>
            <a:r>
              <a:rPr lang="pt-BR" dirty="0"/>
              <a:t>Conclusão	</a:t>
            </a:r>
          </a:p>
        </p:txBody>
      </p:sp>
      <p:pic>
        <p:nvPicPr>
          <p:cNvPr id="4" name="Imagem 3">
            <a:extLst>
              <a:ext uri="{FF2B5EF4-FFF2-40B4-BE49-F238E27FC236}">
                <a16:creationId xmlns:a16="http://schemas.microsoft.com/office/drawing/2014/main" id="{6344C1DC-3DCC-492E-825F-49E6E51AFE7A}"/>
              </a:ext>
            </a:extLst>
          </p:cNvPr>
          <p:cNvPicPr>
            <a:picLocks noChangeAspect="1"/>
          </p:cNvPicPr>
          <p:nvPr/>
        </p:nvPicPr>
        <p:blipFill rotWithShape="1">
          <a:blip r:embed="rId2"/>
          <a:srcRect l="14983" r="17363"/>
          <a:stretch/>
        </p:blipFill>
        <p:spPr>
          <a:xfrm>
            <a:off x="20" y="10"/>
            <a:ext cx="4639713" cy="6857990"/>
          </a:xfrm>
          <a:prstGeom prst="rect">
            <a:avLst/>
          </a:prstGeom>
        </p:spPr>
      </p:pic>
      <p:sp>
        <p:nvSpPr>
          <p:cNvPr id="3" name="Espaço Reservado para Conteúdo 2"/>
          <p:cNvSpPr>
            <a:spLocks noGrp="1"/>
          </p:cNvSpPr>
          <p:nvPr>
            <p:ph idx="1"/>
          </p:nvPr>
        </p:nvSpPr>
        <p:spPr>
          <a:xfrm>
            <a:off x="5069940" y="2322576"/>
            <a:ext cx="6172200" cy="3858768"/>
          </a:xfrm>
        </p:spPr>
        <p:txBody>
          <a:bodyPr>
            <a:normAutofit/>
          </a:bodyPr>
          <a:lstStyle/>
          <a:p>
            <a:endParaRPr lang="pt-BR" sz="2200" dirty="0"/>
          </a:p>
          <a:p>
            <a:endParaRPr lang="pt-BR" sz="2200" dirty="0"/>
          </a:p>
          <a:p>
            <a:pPr algn="just"/>
            <a:r>
              <a:rPr lang="pt-BR" sz="2000" dirty="0"/>
              <a:t>A doutrina de vida do cristão está na Bíblia, pois nela encontramos a luz que ilumina o caminho para a salvação (</a:t>
            </a:r>
            <a:r>
              <a:rPr lang="pt-BR" sz="2000" dirty="0" err="1"/>
              <a:t>Sl</a:t>
            </a:r>
            <a:r>
              <a:rPr lang="pt-BR" sz="2000" dirty="0"/>
              <a:t> 119.105). Abra o seu coração para o estudo das escrituras e aprenda a viver segundo a vontade de Deus, que é boa, agradável e perfeita (Rm 12.2)</a:t>
            </a:r>
          </a:p>
        </p:txBody>
      </p:sp>
    </p:spTree>
    <p:extLst>
      <p:ext uri="{BB962C8B-B14F-4D97-AF65-F5344CB8AC3E}">
        <p14:creationId xmlns:p14="http://schemas.microsoft.com/office/powerpoint/2010/main" val="235725941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Espaço Reservado para Conteúdo 4" descr="Uma imagem contendo pessoa, mulher, segurando, frente&#10;&#10;Descrição gerada automaticamente">
            <a:extLst>
              <a:ext uri="{FF2B5EF4-FFF2-40B4-BE49-F238E27FC236}">
                <a16:creationId xmlns:a16="http://schemas.microsoft.com/office/drawing/2014/main" id="{7195910B-10B0-46EC-87BF-E2C1FDFDA42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27297" y="409587"/>
            <a:ext cx="6718913" cy="5039185"/>
          </a:xfrm>
          <a:prstGeom prst="rect">
            <a:avLst/>
          </a:prstGeom>
          <a:ln>
            <a:noFill/>
          </a:ln>
          <a:effectLst>
            <a:outerShdw blurRad="292100" dist="139700" dir="2700000" algn="tl" rotWithShape="0">
              <a:srgbClr val="333333">
                <a:alpha val="65000"/>
              </a:srgbClr>
            </a:outerShdw>
          </a:effectLst>
        </p:spPr>
      </p:pic>
      <p:pic>
        <p:nvPicPr>
          <p:cNvPr id="7" name="Imagem 6" descr="Homem de terno azul&#10;&#10;Descrição gerada automaticamente">
            <a:extLst>
              <a:ext uri="{FF2B5EF4-FFF2-40B4-BE49-F238E27FC236}">
                <a16:creationId xmlns:a16="http://schemas.microsoft.com/office/drawing/2014/main" id="{C91BA2FA-4866-433D-9E8E-76E7E8AC04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0214" cy="6858000"/>
          </a:xfrm>
          <a:prstGeom prst="rect">
            <a:avLst/>
          </a:prstGeom>
        </p:spPr>
      </p:pic>
      <p:sp>
        <p:nvSpPr>
          <p:cNvPr id="8" name="CaixaDeTexto 7">
            <a:extLst>
              <a:ext uri="{FF2B5EF4-FFF2-40B4-BE49-F238E27FC236}">
                <a16:creationId xmlns:a16="http://schemas.microsoft.com/office/drawing/2014/main" id="{506C6A0B-6E45-488A-A1C5-5659EA8E23DE}"/>
              </a:ext>
            </a:extLst>
          </p:cNvPr>
          <p:cNvSpPr txBox="1"/>
          <p:nvPr/>
        </p:nvSpPr>
        <p:spPr>
          <a:xfrm>
            <a:off x="5362414" y="5858359"/>
            <a:ext cx="2479728" cy="369332"/>
          </a:xfrm>
          <a:prstGeom prst="rect">
            <a:avLst/>
          </a:prstGeom>
          <a:noFill/>
        </p:spPr>
        <p:txBody>
          <a:bodyPr wrap="square" rtlCol="0">
            <a:spAutoFit/>
          </a:bodyPr>
          <a:lstStyle/>
          <a:p>
            <a:r>
              <a:rPr lang="pt-BR"/>
              <a:t>Pr. Júlio César Medeiros</a:t>
            </a:r>
            <a:endParaRPr lang="pt-BR" dirty="0"/>
          </a:p>
        </p:txBody>
      </p:sp>
      <p:pic>
        <p:nvPicPr>
          <p:cNvPr id="10" name="Gráfico 9" descr="Bolas de Harvey 100% com preenchimento sólido">
            <a:extLst>
              <a:ext uri="{FF2B5EF4-FFF2-40B4-BE49-F238E27FC236}">
                <a16:creationId xmlns:a16="http://schemas.microsoft.com/office/drawing/2014/main" id="{97E0EC46-731B-47A5-A9E3-A3868A3A8F4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089717" y="5670046"/>
            <a:ext cx="914400" cy="914400"/>
          </a:xfrm>
          <a:prstGeom prst="rect">
            <a:avLst/>
          </a:prstGeom>
        </p:spPr>
      </p:pic>
      <p:pic>
        <p:nvPicPr>
          <p:cNvPr id="18" name="Gráfico 17" descr="Bolas de Harvey 100% com preenchimento sólido">
            <a:extLst>
              <a:ext uri="{FF2B5EF4-FFF2-40B4-BE49-F238E27FC236}">
                <a16:creationId xmlns:a16="http://schemas.microsoft.com/office/drawing/2014/main" id="{B816CE7D-B5E6-4048-BDFC-8A8C1ECBB60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14742" y="5670046"/>
            <a:ext cx="914400" cy="914400"/>
          </a:xfrm>
          <a:prstGeom prst="rect">
            <a:avLst/>
          </a:prstGeom>
        </p:spPr>
      </p:pic>
      <p:pic>
        <p:nvPicPr>
          <p:cNvPr id="20" name="Gráfico 19" descr="Bolas de Harvey 100% com preenchimento sólido">
            <a:extLst>
              <a:ext uri="{FF2B5EF4-FFF2-40B4-BE49-F238E27FC236}">
                <a16:creationId xmlns:a16="http://schemas.microsoft.com/office/drawing/2014/main" id="{5DB010EE-43C8-4970-841A-5A5A30E5363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80630" y="5670046"/>
            <a:ext cx="914400" cy="914400"/>
          </a:xfrm>
          <a:prstGeom prst="rect">
            <a:avLst/>
          </a:prstGeom>
        </p:spPr>
      </p:pic>
    </p:spTree>
    <p:extLst>
      <p:ext uri="{BB962C8B-B14F-4D97-AF65-F5344CB8AC3E}">
        <p14:creationId xmlns:p14="http://schemas.microsoft.com/office/powerpoint/2010/main" val="29901586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Inscrever Se GIFs - Get the best GIF on GIPHY">
            <a:extLst>
              <a:ext uri="{FF2B5EF4-FFF2-40B4-BE49-F238E27FC236}">
                <a16:creationId xmlns:a16="http://schemas.microsoft.com/office/drawing/2014/main" id="{E04064F2-A5F6-440B-B641-A2A133F5743E}"/>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797502" y="1072280"/>
            <a:ext cx="33909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 name="Espaço Reservado para Conteúdo 4" descr="Interface gráfica do usuário, Aplicativo, Teams&#10;&#10;Descrição gerada automaticamente">
            <a:extLst>
              <a:ext uri="{FF2B5EF4-FFF2-40B4-BE49-F238E27FC236}">
                <a16:creationId xmlns:a16="http://schemas.microsoft.com/office/drawing/2014/main" id="{A9F5EA7E-3ABD-4172-921F-317104F28D0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205342" y="0"/>
            <a:ext cx="4823815" cy="6736398"/>
          </a:xfrm>
        </p:spPr>
      </p:pic>
      <p:pic>
        <p:nvPicPr>
          <p:cNvPr id="6" name="Imagem 5" descr="Forma&#10;&#10;Descrição gerada automaticamente com confiança baixa">
            <a:extLst>
              <a:ext uri="{FF2B5EF4-FFF2-40B4-BE49-F238E27FC236}">
                <a16:creationId xmlns:a16="http://schemas.microsoft.com/office/drawing/2014/main" id="{AE253FD1-C0CE-4E0E-88FD-AA090F4A86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6564" y="2977280"/>
            <a:ext cx="3742258" cy="3673467"/>
          </a:xfrm>
          <a:prstGeom prst="rect">
            <a:avLst/>
          </a:prstGeom>
        </p:spPr>
      </p:pic>
      <p:sp>
        <p:nvSpPr>
          <p:cNvPr id="8" name="CaixaDeTexto 7">
            <a:extLst>
              <a:ext uri="{FF2B5EF4-FFF2-40B4-BE49-F238E27FC236}">
                <a16:creationId xmlns:a16="http://schemas.microsoft.com/office/drawing/2014/main" id="{3CEF2C47-6523-415F-BBD3-862C64C97ADE}"/>
              </a:ext>
            </a:extLst>
          </p:cNvPr>
          <p:cNvSpPr txBox="1"/>
          <p:nvPr/>
        </p:nvSpPr>
        <p:spPr>
          <a:xfrm>
            <a:off x="49975" y="219107"/>
            <a:ext cx="4114800"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3200" dirty="0"/>
              <a:t>COMO AJUDAR?</a:t>
            </a:r>
          </a:p>
        </p:txBody>
      </p:sp>
      <p:pic>
        <p:nvPicPr>
          <p:cNvPr id="9" name="Imagem 8" descr="Desenho de rosto de pessoa&#10;&#10;Descrição gerada automaticamente com confiança baixa">
            <a:extLst>
              <a:ext uri="{FF2B5EF4-FFF2-40B4-BE49-F238E27FC236}">
                <a16:creationId xmlns:a16="http://schemas.microsoft.com/office/drawing/2014/main" id="{E33C4E3B-B16A-4F99-91E6-A345115CBD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91125" y="121602"/>
            <a:ext cx="1809750" cy="1143000"/>
          </a:xfrm>
          <a:prstGeom prst="rect">
            <a:avLst/>
          </a:prstGeom>
        </p:spPr>
      </p:pic>
    </p:spTree>
    <p:extLst>
      <p:ext uri="{BB962C8B-B14F-4D97-AF65-F5344CB8AC3E}">
        <p14:creationId xmlns:p14="http://schemas.microsoft.com/office/powerpoint/2010/main" val="35567331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otalTime>156</TotalTime>
  <Words>1880</Words>
  <Application>Microsoft Office PowerPoint</Application>
  <PresentationFormat>Widescreen</PresentationFormat>
  <Paragraphs>58</Paragraphs>
  <Slides>15</Slides>
  <Notes>0</Notes>
  <HiddenSlides>0</HiddenSlides>
  <MMClips>1</MMClips>
  <ScaleCrop>false</ScaleCrop>
  <HeadingPairs>
    <vt:vector size="6" baseType="variant">
      <vt:variant>
        <vt:lpstr>Fontes usadas</vt:lpstr>
      </vt:variant>
      <vt:variant>
        <vt:i4>3</vt:i4>
      </vt:variant>
      <vt:variant>
        <vt:lpstr>Tema</vt:lpstr>
      </vt:variant>
      <vt:variant>
        <vt:i4>2</vt:i4>
      </vt:variant>
      <vt:variant>
        <vt:lpstr>Títulos de slides</vt:lpstr>
      </vt:variant>
      <vt:variant>
        <vt:i4>15</vt:i4>
      </vt:variant>
    </vt:vector>
  </HeadingPairs>
  <TitlesOfParts>
    <vt:vector size="20" baseType="lpstr">
      <vt:lpstr>Arial</vt:lpstr>
      <vt:lpstr>Calibri</vt:lpstr>
      <vt:lpstr>Calibri Light</vt:lpstr>
      <vt:lpstr>Tema do Office</vt:lpstr>
      <vt:lpstr>Office Theme</vt:lpstr>
      <vt:lpstr>  Lição 10  Os Estudos Teológicos  </vt:lpstr>
      <vt:lpstr>Objetivo da lição </vt:lpstr>
      <vt:lpstr>Apresentação do PowerPoint</vt:lpstr>
      <vt:lpstr>Dica ao professor</vt:lpstr>
      <vt:lpstr>Atividade</vt:lpstr>
      <vt:lpstr>Introdução</vt:lpstr>
      <vt:lpstr>1. A INSPIRAÇÃO DAS  ESCRITURAS.</vt:lpstr>
      <vt:lpstr>2. A IMPORTÂNCIA  DAS  ESCRITURAS </vt:lpstr>
      <vt:lpstr>2. A IMPORTÂNCIA  DAS  ESCRITURAS </vt:lpstr>
      <vt:lpstr>A BÍBLIA SOBEVIVEU À PERSEGUIÇÃO </vt:lpstr>
      <vt:lpstr>Representação da Bíblia de gutemberg</vt:lpstr>
      <vt:lpstr>3. A VIDA CRISTÃ SEGUNDO  AS ESCRITURAS </vt:lpstr>
      <vt:lpstr>Conclusão </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Lição 5 A luz que brilha nas trevas</dc:title>
  <dc:creator>Julio César Pereira</dc:creator>
  <cp:lastModifiedBy>Julio César Pereira</cp:lastModifiedBy>
  <cp:revision>16</cp:revision>
  <dcterms:created xsi:type="dcterms:W3CDTF">2021-01-30T14:50:10Z</dcterms:created>
  <dcterms:modified xsi:type="dcterms:W3CDTF">2021-03-05T13:37:10Z</dcterms:modified>
</cp:coreProperties>
</file>