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4" r:id="rId3"/>
    <p:sldId id="257" r:id="rId4"/>
    <p:sldId id="298" r:id="rId5"/>
    <p:sldId id="299" r:id="rId6"/>
    <p:sldId id="258" r:id="rId7"/>
    <p:sldId id="306" r:id="rId8"/>
    <p:sldId id="262" r:id="rId9"/>
    <p:sldId id="307" r:id="rId10"/>
    <p:sldId id="278" r:id="rId11"/>
    <p:sldId id="301" r:id="rId12"/>
    <p:sldId id="302" r:id="rId13"/>
    <p:sldId id="279" r:id="rId14"/>
    <p:sldId id="285" r:id="rId15"/>
    <p:sldId id="280" r:id="rId16"/>
    <p:sldId id="303" r:id="rId17"/>
    <p:sldId id="295" r:id="rId18"/>
    <p:sldId id="296" r:id="rId19"/>
    <p:sldId id="272" r:id="rId20"/>
    <p:sldId id="288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o César Pereira" initials="JCP" lastIdx="2" clrIdx="0">
    <p:extLst>
      <p:ext uri="{19B8F6BF-5375-455C-9EA6-DF929625EA0E}">
        <p15:presenceInfo xmlns:p15="http://schemas.microsoft.com/office/powerpoint/2012/main" userId="72a51f49704b9e8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5380" autoAdjust="0"/>
  </p:normalViewPr>
  <p:slideViewPr>
    <p:cSldViewPr snapToGrid="0">
      <p:cViewPr varScale="1">
        <p:scale>
          <a:sx n="58" d="100"/>
          <a:sy n="58" d="100"/>
        </p:scale>
        <p:origin x="108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B8514-31C8-4F80-BE89-AD2673FEAC94}" type="datetimeFigureOut">
              <a:rPr lang="pt-BR" smtClean="0"/>
              <a:t>13/03/2021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7AE96-3074-42CF-A52D-920C24ED0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9980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01D47-B91D-41F5-8B2B-A2566FC90F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ACD1A0-6D86-451E-93CB-E69A04723C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320670-AE81-49B2-AFEC-830CC5FF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13/03/2021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EF0127-AA27-4FA5-9175-A9ADBBBA1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B7B1B2-A4A9-4293-AA22-C1D0463B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2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8B1FE-5BF9-42AD-92DA-FCB46AFA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4618A7-2819-4E4E-BF07-87EA972F6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A46ED9-BC48-45C3-AAE5-F8FA793A7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13/03/2021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F16FE-6D9E-4B75-8E40-C1C43553F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3ABEE-866A-4461-95F6-EC30C2D1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33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06052B-5854-4A85-B8FA-859073E68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0C06FF-B061-4457-88EA-749D09E50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22567A-768F-4B22-9C7F-9915D6FD4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13/03/2021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AF32E8-CC82-4C90-8645-2906F477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6AAB69-71E1-4336-992F-664AAA8C8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183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B5BC6-9BD5-4636-B430-96733EA4D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DCB368-1894-4628-94EF-FFD476EDE1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8FE6F9B-54D4-4290-A237-68A3BE533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4E5C6B-C52C-4D97-874B-98C9F216A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13/03/2021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4B6A72-6537-40F1-9E0B-74F4E97C6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28ED164-F2C3-4E24-ACC8-0DE3F23F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781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DD4D62-AD59-49E8-8DD0-DCA49DA84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EF3541-4592-4169-BC7A-9892BBC49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B926846-2EC2-4510-A879-251ADEA83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E4AB670-B694-477C-91C2-2EAC8BDE51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019D1D3-C60F-4DAB-ADFF-09FCC9E1D9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4DD493D-1633-414B-9710-F344485D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13/03/2021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4D586B0-DC5C-431A-8935-699097549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F07F2AF-85B6-441E-A202-0E2B4014B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66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A40C9-F4A9-4021-9678-3B98FB657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870B912-60DD-43D7-A77A-E2A9A3AC6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13/03/2021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77A4CBA-20F5-42D4-8235-82CCE7D3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BDAA8B-755C-4D3F-BF10-325A4A933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63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E3706A2-3CF4-4A8E-A912-CAA378D38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13/03/2021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A1A6751-E785-4C5E-8959-A2912258A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BCE5471-851F-4247-8684-48F7B505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35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AD9EEC-D005-4C4F-A6A0-52671D65A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2A2DDC-B4FB-4085-B7DC-F09A88F46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9EBD17E-A1D2-496C-9368-67D429FD0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619B70-65C7-42A0-866A-EF334E84B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13/03/2021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A4DE47-B9F2-4B73-8A99-A57CCF64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2FD2DB-7DA3-489E-AB1B-C0F6D1DB3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65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369035-6DEE-40D7-8659-B57ACC5C3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10CBA6E-6397-42E3-AF8B-EC7A3CD356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50485DD-5C79-413B-87AD-6CDE0A82B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8BA8C3-DE28-4863-9BDC-3AEF0CEFC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13/03/2021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EE666D-BE25-46E1-8DD3-B1B878966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40CA7B3-B051-4AEA-BBC4-077B02099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257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D28F6C-D4B7-410A-8361-4A1A0A697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85A66E-A87F-45B3-870D-0FC35EA73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9E7092-4E98-43EF-AE54-153C54C4C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13/03/2021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00D057-9AE3-4838-A638-A2EB92354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8E0C1A-0A46-4B03-A61D-0640F153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72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384C4A5-F66D-42C0-94EB-DC56ECA480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831AF7A-2131-4AED-A365-B1D2C925F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13260A-CAD0-4700-9047-4B530A120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13/03/2021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386A84-61DC-430C-BCEA-01E2936AB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C1D4FC-4C40-4DD0-BB55-EEB911779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09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1EC9B7C-4754-4D32-A47C-C200E1D71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2FA64E-5C14-4EF1-8861-85F37C411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5B2BF9-D91E-4839-AE7D-03A3F140F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E057A-2E25-4966-A35C-CE42141439CB}" type="datetimeFigureOut">
              <a:rPr lang="pt-BR" smtClean="0"/>
              <a:t>13/03/2021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9AF049-0888-40FC-84B3-5529A4E4B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1A4824-C195-4E3B-A62D-67C68AC61D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241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Rw1jkePFLY?feature=oembed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iptubarao.wordpress.com/tag/cordeiro-de-deu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nd/3.0/" TargetMode="External"/><Relationship Id="rId2" Type="http://schemas.openxmlformats.org/officeDocument/2006/relationships/hyperlink" Target="https://iptubarao.wordpress.com/tag/cordeiro-de-deu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apoia.se/apoieoboasemente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g"/><Relationship Id="rId4" Type="http://schemas.openxmlformats.org/officeDocument/2006/relationships/hyperlink" Target="https://www.youtube.com/channel/UCtqdNP9VJH8tuyVMMTJfm5g/join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juliocesarmedeiros.org/2019/12/14/o-que-as-brigas-dos-pais-podem-causar-na-vida-dos-filhosas/" TargetMode="External"/><Relationship Id="rId2" Type="http://schemas.openxmlformats.org/officeDocument/2006/relationships/hyperlink" Target="https://g.co/kgs/C5omuu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hyperlink" Target="https://juliocesarmedeiros.org/2020/12/30/quem-foi-mardoqu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CB9AD1C-52D5-4648-B823-442724BBE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" b="703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D0145B-D3E0-4CD9-AF10-A2877B4DE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1489" y="646330"/>
            <a:ext cx="6769594" cy="2782669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>
                <a:solidFill>
                  <a:schemeClr val="bg1"/>
                </a:solidFill>
              </a:rPr>
              <a:t>LIÇÃO 11 Deus apresenta salvação ao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>
                <a:solidFill>
                  <a:schemeClr val="bg1"/>
                </a:solidFill>
              </a:rPr>
              <a:t>cristão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4FFB9C-B2F2-4E13-B83D-246C58F8BE05}"/>
              </a:ext>
            </a:extLst>
          </p:cNvPr>
          <p:cNvSpPr txBox="1"/>
          <p:nvPr/>
        </p:nvSpPr>
        <p:spPr>
          <a:xfrm>
            <a:off x="7858301" y="4150150"/>
            <a:ext cx="3788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Comentarista: Bispo Abner Ferreira</a:t>
            </a:r>
          </a:p>
        </p:txBody>
      </p:sp>
      <p:pic>
        <p:nvPicPr>
          <p:cNvPr id="4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0D4871D6-919D-4FB6-A19E-3D479BBCE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677" y="5889908"/>
            <a:ext cx="3645408" cy="68275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B8C9324-9367-495D-B185-AE28D9E84060}"/>
              </a:ext>
            </a:extLst>
          </p:cNvPr>
          <p:cNvSpPr txBox="1"/>
          <p:nvPr/>
        </p:nvSpPr>
        <p:spPr>
          <a:xfrm>
            <a:off x="7270596" y="3429000"/>
            <a:ext cx="476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FFFF00"/>
                </a:solidFill>
              </a:rPr>
              <a:t>1º Trimestre de 2021</a:t>
            </a:r>
          </a:p>
        </p:txBody>
      </p:sp>
    </p:spTree>
    <p:extLst>
      <p:ext uri="{BB962C8B-B14F-4D97-AF65-F5344CB8AC3E}">
        <p14:creationId xmlns:p14="http://schemas.microsoft.com/office/powerpoint/2010/main" val="404726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44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m 9" descr="Uma imagem contendo Diagrama&#10;&#10;Descrição gerada automaticamente">
            <a:extLst>
              <a:ext uri="{FF2B5EF4-FFF2-40B4-BE49-F238E27FC236}">
                <a16:creationId xmlns:a16="http://schemas.microsoft.com/office/drawing/2014/main" id="{020AF878-1677-4E32-B73C-461465553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  <p:pic>
        <p:nvPicPr>
          <p:cNvPr id="5" name="Mídia Online 4" title="Lição 11  Deus apresenta salvação do cristão 1º tri 2021">
            <a:hlinkClick r:id="" action="ppaction://media"/>
            <a:extLst>
              <a:ext uri="{FF2B5EF4-FFF2-40B4-BE49-F238E27FC236}">
                <a16:creationId xmlns:a16="http://schemas.microsoft.com/office/drawing/2014/main" id="{3D757030-FE83-4000-9D39-934168C593E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920742" y="1872223"/>
            <a:ext cx="7700962" cy="43513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255F281-13BC-40F1-BECE-1ABB5DC11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329" y="2074362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Assista a vídeo aula do Pr. Júlio César aqui</a:t>
            </a:r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E7BCB586-17DF-4A3A-99CF-4048FCCC9342}"/>
              </a:ext>
            </a:extLst>
          </p:cNvPr>
          <p:cNvSpPr/>
          <p:nvPr/>
        </p:nvSpPr>
        <p:spPr>
          <a:xfrm>
            <a:off x="3227364" y="4284711"/>
            <a:ext cx="1368388" cy="39416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579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ECA55478-60D4-42DA-96A2-C7E1B6E1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Pré-textual</a:t>
            </a:r>
          </a:p>
        </p:txBody>
      </p:sp>
      <p:sp>
        <p:nvSpPr>
          <p:cNvPr id="11" name="CaixaDeTexto 5">
            <a:extLst>
              <a:ext uri="{FF2B5EF4-FFF2-40B4-BE49-F238E27FC236}">
                <a16:creationId xmlns:a16="http://schemas.microsoft.com/office/drawing/2014/main" id="{ADB077D5-155C-48A6-BF68-E9A344639651}"/>
              </a:ext>
            </a:extLst>
          </p:cNvPr>
          <p:cNvSpPr txBox="1"/>
          <p:nvPr/>
        </p:nvSpPr>
        <p:spPr>
          <a:xfrm>
            <a:off x="1179226" y="4786719"/>
            <a:ext cx="9833548" cy="1394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sz="3600" b="1" dirty="0">
                <a:solidFill>
                  <a:schemeClr val="bg1"/>
                </a:solidFill>
              </a:rPr>
              <a:t>“E para os judeus houve luz, e alegria, e gozo, e honra.” Ester 8.16</a:t>
            </a:r>
          </a:p>
        </p:txBody>
      </p:sp>
      <p:pic>
        <p:nvPicPr>
          <p:cNvPr id="8" name="Imagem 7" descr="Uma imagem contendo Diagrama&#10;&#10;Descrição gerada automaticamente">
            <a:extLst>
              <a:ext uri="{FF2B5EF4-FFF2-40B4-BE49-F238E27FC236}">
                <a16:creationId xmlns:a16="http://schemas.microsoft.com/office/drawing/2014/main" id="{17129C2B-193F-4FC4-8C4A-1E4FAE019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  <p:sp>
        <p:nvSpPr>
          <p:cNvPr id="13" name="Google Shape;3836;p13">
            <a:extLst>
              <a:ext uri="{FF2B5EF4-FFF2-40B4-BE49-F238E27FC236}">
                <a16:creationId xmlns:a16="http://schemas.microsoft.com/office/drawing/2014/main" id="{9771DC4A-140E-4A8E-A527-A1BF09B8D4F8}"/>
              </a:ext>
            </a:extLst>
          </p:cNvPr>
          <p:cNvSpPr txBox="1">
            <a:spLocks/>
          </p:cNvSpPr>
          <p:nvPr/>
        </p:nvSpPr>
        <p:spPr>
          <a:xfrm>
            <a:off x="-1170321" y="2730053"/>
            <a:ext cx="8410595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Texto Áureo</a:t>
            </a:r>
          </a:p>
        </p:txBody>
      </p:sp>
    </p:spTree>
    <p:extLst>
      <p:ext uri="{BB962C8B-B14F-4D97-AF65-F5344CB8AC3E}">
        <p14:creationId xmlns:p14="http://schemas.microsoft.com/office/powerpoint/2010/main" val="288640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36;p13">
            <a:extLst>
              <a:ext uri="{FF2B5EF4-FFF2-40B4-BE49-F238E27FC236}">
                <a16:creationId xmlns:a16="http://schemas.microsoft.com/office/drawing/2014/main" id="{32314C2D-D4FF-4199-9520-25E461B846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Verdade Aplicada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2CAF52A-FC07-4005-82E9-A41A51E52D11}"/>
              </a:ext>
            </a:extLst>
          </p:cNvPr>
          <p:cNvSpPr txBox="1"/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O Senhor Deus está atento ao Seu povo nesta terra para cuidar e guardar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9304243-8EC3-454D-984A-61F124B61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922" y="1535875"/>
            <a:ext cx="6245434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27BBB-5CA6-4E6A-ABC0-E461BA4EE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6350" marR="635" indent="-6350">
              <a:spcAft>
                <a:spcPts val="0"/>
              </a:spcAft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Objetivos da lição: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C821855-A4CE-4B75-A7D4-6D6786D07482}"/>
              </a:ext>
            </a:extLst>
          </p:cNvPr>
          <p:cNvSpPr txBox="1"/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algn="l"/>
            <a:r>
              <a:rPr lang="pt-BR" sz="2800" b="0" i="0" u="none" strike="noStrike" baseline="0" dirty="0">
                <a:latin typeface="Calibri" panose="020F0502020204030204" pitchFamily="34" charset="0"/>
              </a:rPr>
              <a:t>1) Conscientizar de que Deus atua a favor do seu povo.</a:t>
            </a:r>
          </a:p>
          <a:p>
            <a:pPr algn="l"/>
            <a:r>
              <a:rPr lang="pt-BR" sz="2800" b="0" i="0" u="none" strike="noStrike" baseline="0" dirty="0">
                <a:latin typeface="Calibri" panose="020F0502020204030204" pitchFamily="34" charset="0"/>
              </a:rPr>
              <a:t>2) Ensinar que existem pessoas que são exemplos para nós.</a:t>
            </a:r>
          </a:p>
          <a:p>
            <a:pPr algn="l"/>
            <a:r>
              <a:rPr lang="pt-BR" sz="2800" b="0" i="0" u="none" strike="noStrike" baseline="0" dirty="0">
                <a:latin typeface="Calibri" panose="020F0502020204030204" pitchFamily="34" charset="0"/>
              </a:rPr>
              <a:t>3) Explicar que Deus tem o melhor para Seus servos.</a:t>
            </a:r>
            <a:endParaRPr lang="pt-BR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Resultado de imagem para objetivos">
            <a:extLst>
              <a:ext uri="{FF2B5EF4-FFF2-40B4-BE49-F238E27FC236}">
                <a16:creationId xmlns:a16="http://schemas.microsoft.com/office/drawing/2014/main" id="{A761D993-C367-4AAD-82B7-6830852C3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862" y="2404091"/>
            <a:ext cx="6019331" cy="204657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57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ECF9FCD-B812-4805-B18F-25CB27DE4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dirty="0"/>
          </a:p>
        </p:txBody>
      </p: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68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agem 42" descr="Uma imagem contendo Diagrama&#10;&#10;Descrição gerada automaticamente">
            <a:extLst>
              <a:ext uri="{FF2B5EF4-FFF2-40B4-BE49-F238E27FC236}">
                <a16:creationId xmlns:a16="http://schemas.microsoft.com/office/drawing/2014/main" id="{A3351CA6-1FE2-4882-B1F9-83F0ED071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97348"/>
            <a:ext cx="1244819" cy="109575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A6368EA-15F8-4DC8-BA57-5CAA18195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083" y="2498457"/>
            <a:ext cx="8261291" cy="37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77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 descr="Homem ao lado de placa&#10;&#10;Descrição gerada automaticamente com confiança baixa">
            <a:extLst>
              <a:ext uri="{FF2B5EF4-FFF2-40B4-BE49-F238E27FC236}">
                <a16:creationId xmlns:a16="http://schemas.microsoft.com/office/drawing/2014/main" id="{C771BC27-A6E3-4954-9E8D-FE43C8D307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319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42D001-D11E-4690-B628-4D86FD3CA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/>
              <a:t>Introdução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3B61599-3C20-4020-B54B-9CAC5AE14B9D}"/>
              </a:ext>
            </a:extLst>
          </p:cNvPr>
          <p:cNvSpPr txBox="1"/>
          <p:nvPr/>
        </p:nvSpPr>
        <p:spPr>
          <a:xfrm>
            <a:off x="371094" y="2718054"/>
            <a:ext cx="34389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6350" marR="635" indent="-228600">
              <a:lnSpc>
                <a:spcPct val="90000"/>
              </a:lnSpc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en-US" sz="1700" b="1" i="0">
                <a:effectLst/>
              </a:rPr>
              <a:t> "Aprenderemos que vale a pena fazer o que é correto"</a:t>
            </a:r>
            <a:r>
              <a:rPr lang="en-US" sz="1700" b="0" i="0">
                <a:effectLst/>
              </a:rPr>
              <a:t>, obviamente se referindo a delação que Mardoqueu fez do plano da morte do rei. Foi muito corajoso da parte dele, pois ele poderia sofrer represálias, dificilmente alguém delataria hoje, mas Mardoqueu decidiu fazer o que era o certo a fazer. Ser cristão, não é ser bonzinho, mas sim, ser justo</a:t>
            </a:r>
            <a:endParaRPr lang="en-US" sz="170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2608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m 8" descr="Desenho de uma pessoa&#10;&#10;Descrição gerada automaticamente com confiança média">
            <a:extLst>
              <a:ext uri="{FF2B5EF4-FFF2-40B4-BE49-F238E27FC236}">
                <a16:creationId xmlns:a16="http://schemas.microsoft.com/office/drawing/2014/main" id="{ED9C7E94-7099-41F0-A7B3-531FD8FED4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3" r="24158" b="896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B044A8-48A5-419C-B6EA-1B4A5E291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/>
              <a:t>Subsidio ao professor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2AD18AF-3EC8-4A98-BAFB-C9DE7F23A137}"/>
              </a:ext>
            </a:extLst>
          </p:cNvPr>
          <p:cNvSpPr/>
          <p:nvPr/>
        </p:nvSpPr>
        <p:spPr>
          <a:xfrm>
            <a:off x="371094" y="2718054"/>
            <a:ext cx="34389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0" cap="none" spc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Conceitos importantes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 lição</a:t>
            </a:r>
            <a:endParaRPr lang="en-US" sz="17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5983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mesa, homem&#10;&#10;Descrição gerada automaticamente">
            <a:extLst>
              <a:ext uri="{FF2B5EF4-FFF2-40B4-BE49-F238E27FC236}">
                <a16:creationId xmlns:a16="http://schemas.microsoft.com/office/drawing/2014/main" id="{50347BFA-FE50-4524-B5EB-9CB398A7C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739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D7B5352-C77E-4517-AEDC-3ACED1A5B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9B037D5-AFB5-4953-87FA-6487C956CF02}"/>
              </a:ext>
            </a:extLst>
          </p:cNvPr>
          <p:cNvSpPr txBox="1"/>
          <p:nvPr/>
        </p:nvSpPr>
        <p:spPr>
          <a:xfrm>
            <a:off x="1860" y="1311137"/>
            <a:ext cx="609414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/>
              <a:t>Embora não devemos esperar recompensas terrestres por ser fiéis a Deus, frequentemente chegam. Ester e </a:t>
            </a:r>
            <a:r>
              <a:rPr lang="pt-BR" dirty="0" err="1"/>
              <a:t>Mardoqueo</a:t>
            </a:r>
            <a:r>
              <a:rPr lang="pt-BR" dirty="0"/>
              <a:t> foram fiéis, até o ponto de arriscar suas próprias vidas para salvar a outros. Quando tiveram a disposição de deixá-lo tudo, Deus os recompensou em proporção de seu compromisso extremo.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709AECD-3653-4EA5-B216-B9AA5326CDA8}"/>
              </a:ext>
            </a:extLst>
          </p:cNvPr>
          <p:cNvSpPr txBox="1"/>
          <p:nvPr/>
        </p:nvSpPr>
        <p:spPr>
          <a:xfrm>
            <a:off x="1860" y="3604180"/>
            <a:ext cx="609414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/>
              <a:t>Estude as seguintes referências sobre a exaltação de Deus: Jó 22:29, Jr 26:13, Os 13:1, Mc 10:40, </a:t>
            </a:r>
            <a:r>
              <a:rPr lang="pt-BR" dirty="0" err="1"/>
              <a:t>Lc</a:t>
            </a:r>
            <a:r>
              <a:rPr lang="pt-BR" dirty="0"/>
              <a:t> 18:14, </a:t>
            </a:r>
            <a:r>
              <a:rPr lang="pt-BR" dirty="0" err="1"/>
              <a:t>Tg</a:t>
            </a:r>
            <a:r>
              <a:rPr lang="pt-BR" dirty="0"/>
              <a:t> 4:10.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C45A543-AFC8-46D8-AE26-034625B2E4C1}"/>
              </a:ext>
            </a:extLst>
          </p:cNvPr>
          <p:cNvSpPr txBox="1"/>
          <p:nvPr/>
        </p:nvSpPr>
        <p:spPr>
          <a:xfrm>
            <a:off x="211873" y="4789228"/>
            <a:ext cx="6094140" cy="175432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/>
              <a:t>Todo mundo quer ser herói e receber louvor, honra e riqueza. Mas só poucos estão dispostos a pagar o preço. Durante anos, Mardoqueu serve fielmente ao governo, suportou o ódio e a opressão de Amam, e arriscou sua vida por seu povo. O preço que têm que pagar os heróis de Deus é um compromisso a longo prazo. Está preparado ou disposto você a pagar o preço?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978F014-1129-4A4E-8589-719FE3BCE9C9}"/>
              </a:ext>
            </a:extLst>
          </p:cNvPr>
          <p:cNvSpPr txBox="1"/>
          <p:nvPr/>
        </p:nvSpPr>
        <p:spPr>
          <a:xfrm>
            <a:off x="7667394" y="443957"/>
            <a:ext cx="4524606" cy="313932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/>
              <a:t>Professor, aproveite para apresentar aos alunos o benefício de andar com Deus que embasa este tópico da revista:</a:t>
            </a:r>
          </a:p>
          <a:p>
            <a:r>
              <a:rPr lang="pt-BR" dirty="0"/>
              <a:t>O andar do cristão em Efésios</a:t>
            </a:r>
          </a:p>
          <a:p>
            <a:r>
              <a:rPr lang="pt-BR" dirty="0"/>
              <a:t>Não como os pecadores, 4:17-21</a:t>
            </a:r>
          </a:p>
          <a:p>
            <a:r>
              <a:rPr lang="pt-BR" dirty="0"/>
              <a:t>b) Em uma nova vida, abandonando os pecados passados, 4:22-32</a:t>
            </a:r>
          </a:p>
          <a:p>
            <a:r>
              <a:rPr lang="pt-BR" dirty="0"/>
              <a:t>c) Andar em amor e pureza, 5:1-7</a:t>
            </a:r>
          </a:p>
          <a:p>
            <a:r>
              <a:rPr lang="pt-BR" dirty="0"/>
              <a:t>d) Andar na luz, 5:8-14</a:t>
            </a:r>
          </a:p>
          <a:p>
            <a:r>
              <a:rPr lang="pt-BR" dirty="0"/>
              <a:t>e) Andar com cuidado, cheios do Espírito, 5:15-21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255D9FA-0946-4D16-B9E4-B260C24F8342}"/>
              </a:ext>
            </a:extLst>
          </p:cNvPr>
          <p:cNvSpPr txBox="1"/>
          <p:nvPr/>
        </p:nvSpPr>
        <p:spPr>
          <a:xfrm>
            <a:off x="7281747" y="4011476"/>
            <a:ext cx="4698380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/>
              <a:t>Base bíblica para estudo sobre a exaltação do cristão, estude:</a:t>
            </a:r>
          </a:p>
          <a:p>
            <a:r>
              <a:rPr lang="pt-BR" dirty="0"/>
              <a:t>•	Ressurreição espiritual longe do pecado e exaltação do crente aos lugares celestiais</a:t>
            </a:r>
          </a:p>
          <a:p>
            <a:r>
              <a:rPr lang="pt-BR" dirty="0"/>
              <a:t>2:1-6;</a:t>
            </a:r>
          </a:p>
          <a:p>
            <a:r>
              <a:rPr lang="pt-BR" dirty="0"/>
              <a:t>•	Essa exaltação depende inteiramente da graça, não das obras, 2:7-10</a:t>
            </a:r>
          </a:p>
        </p:txBody>
      </p:sp>
    </p:spTree>
    <p:extLst>
      <p:ext uri="{BB962C8B-B14F-4D97-AF65-F5344CB8AC3E}">
        <p14:creationId xmlns:p14="http://schemas.microsoft.com/office/powerpoint/2010/main" val="89803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BE5B338-3888-4E0D-9002-D08435292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b="0" i="0" u="none" strike="noStrike" baseline="0" dirty="0">
                <a:solidFill>
                  <a:schemeClr val="bg1"/>
                </a:solidFill>
              </a:rPr>
              <a:t>1. A bondade de Deus é iminente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152E11A-8751-4568-8A62-C936FD22A7DB}"/>
              </a:ext>
            </a:extLst>
          </p:cNvPr>
          <p:cNvSpPr txBox="1"/>
          <p:nvPr/>
        </p:nvSpPr>
        <p:spPr>
          <a:xfrm>
            <a:off x="2297920" y="2386584"/>
            <a:ext cx="8306469" cy="36601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Os verdadeiros servos de Deus procuram andar neste mundo com amor e sem maldade em seu coração.</a:t>
            </a:r>
          </a:p>
          <a:p>
            <a:r>
              <a:rPr lang="pt-BR" dirty="0"/>
              <a:t>Quem vive com Deus, desfruta da paz que somente se encontra </a:t>
            </a:r>
            <a:r>
              <a:rPr lang="pt-BR" dirty="0" err="1"/>
              <a:t>nEle</a:t>
            </a:r>
            <a:r>
              <a:rPr lang="pt-BR" dirty="0"/>
              <a:t>, pois acredita que a bondade divina</a:t>
            </a:r>
          </a:p>
          <a:p>
            <a:r>
              <a:rPr lang="pt-BR" dirty="0"/>
              <a:t>sempre lhe auxiliará. Por essa razão, não devemos jamais nos esquecer que Deus, o Todo-Poderoso, guarda</a:t>
            </a:r>
          </a:p>
          <a:p>
            <a:r>
              <a:rPr lang="pt-BR" dirty="0"/>
              <a:t>e cuida do Seu povo.</a:t>
            </a:r>
          </a:p>
        </p:txBody>
      </p:sp>
      <p:pic>
        <p:nvPicPr>
          <p:cNvPr id="7" name="Imagem 6" descr="Uma imagem contendo Diagrama&#10;&#10;Descrição gerada automaticamente">
            <a:extLst>
              <a:ext uri="{FF2B5EF4-FFF2-40B4-BE49-F238E27FC236}">
                <a16:creationId xmlns:a16="http://schemas.microsoft.com/office/drawing/2014/main" id="{E486882B-0DEB-4A2C-B2CD-55FEE542C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5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D00F0FB-5F59-405F-A30E-29860C4B0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m 6" descr="Uma imagem contendo Diagrama&#10;&#10;Descrição gerada automaticamente">
            <a:extLst>
              <a:ext uri="{FF2B5EF4-FFF2-40B4-BE49-F238E27FC236}">
                <a16:creationId xmlns:a16="http://schemas.microsoft.com/office/drawing/2014/main" id="{E486882B-0DEB-4A2C-B2CD-55FEE542C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51248E0F-D682-449D-A691-B9B20C2B23E2}"/>
              </a:ext>
            </a:extLst>
          </p:cNvPr>
          <p:cNvSpPr txBox="1"/>
          <p:nvPr/>
        </p:nvSpPr>
        <p:spPr>
          <a:xfrm>
            <a:off x="367976" y="5214144"/>
            <a:ext cx="7471329" cy="1501821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1.3 – A lealdade ao Senhor traz recompensas positivas.</a:t>
            </a:r>
          </a:p>
          <a:p>
            <a:pPr marL="6350" indent="-6350" algn="just">
              <a:lnSpc>
                <a:spcPct val="103000"/>
              </a:lnSpc>
              <a:spcAft>
                <a:spcPts val="850"/>
              </a:spcAft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admirável história da Rainha Ester narra um intenso aprendizado em seu capitulo oitavo, quando o rei Assuero dá o seu anel real, que tinha tornado de Hama, a Mardoqueu [Et 8.2]. A elevação de Mardoqueu, cuja vida marcada por injustiças e perseguições, se deu por conta de sua fidelidade ao Senhor.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761D41D-2644-4794-990C-7E4B2D57E1E9}"/>
              </a:ext>
            </a:extLst>
          </p:cNvPr>
          <p:cNvSpPr txBox="1"/>
          <p:nvPr/>
        </p:nvSpPr>
        <p:spPr>
          <a:xfrm>
            <a:off x="256463" y="142035"/>
            <a:ext cx="7471329" cy="259365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8900" lvl="1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1.1.	A aflição é solo fértil para o milagre</a:t>
            </a:r>
          </a:p>
          <a:p>
            <a:pPr algn="just"/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"não recebeu de imediato sequer um agradecimento por sua lealdade e coragem, contudo este ato foi registrado."</a:t>
            </a: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, foi algo sobrenatural, o rei perdeu o sono e pediu que lessem as crônicas do reino, foi então que ficou sabendo do feito de Mardoqueu.</a:t>
            </a:r>
          </a:p>
          <a:p>
            <a:pPr algn="just"/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Muitos irmãos se frustram quando não são reconhecidos diante da igreja ou dos ímpios pelas boas obras que fazem, mas saibamos que tudo está registrado no "livro das obras" e no momento certo, e se for o caso, Deus vai nos honrar.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B653849-9909-4FA3-85A7-6B16AC7DD78D}"/>
              </a:ext>
            </a:extLst>
          </p:cNvPr>
          <p:cNvSpPr txBox="1"/>
          <p:nvPr/>
        </p:nvSpPr>
        <p:spPr>
          <a:xfrm>
            <a:off x="256464" y="2735694"/>
            <a:ext cx="7471328" cy="178715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1.2.	Um Deus todo-Poderoso. </a:t>
            </a: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Ao assistirmos o rei Assuero honrando Mardoqueu somos motivados a ter a convicção de que o Senhor  semelhantemente cuida de nós. Mardoqueu  demonstra confiança de  que  Deus seria com  ele, independente  das circunstâncias.  Ele nos  ensina  que  acreditar  em  Deus  é ter confiança no Seu afeto, é saber que o Seu desejo é o  melhor  para  nós.</a:t>
            </a:r>
          </a:p>
        </p:txBody>
      </p:sp>
    </p:spTree>
    <p:extLst>
      <p:ext uri="{BB962C8B-B14F-4D97-AF65-F5344CB8AC3E}">
        <p14:creationId xmlns:p14="http://schemas.microsoft.com/office/powerpoint/2010/main" val="17964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EF630F6-8961-44E1-93DD-0C13F2632B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719" r="1" b="1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E615EEF-3C24-4A5D-A402-FECD247776C5}"/>
              </a:ext>
            </a:extLst>
          </p:cNvPr>
          <p:cNvSpPr txBox="1"/>
          <p:nvPr/>
        </p:nvSpPr>
        <p:spPr>
          <a:xfrm>
            <a:off x="804998" y="798445"/>
            <a:ext cx="4803636" cy="1311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2. VIVER COM DEUS TRAZ CRESCIMENTO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68369F2-1AB9-473F-8136-2EE400D2C6BA}"/>
              </a:ext>
            </a:extLst>
          </p:cNvPr>
          <p:cNvSpPr txBox="1"/>
          <p:nvPr/>
        </p:nvSpPr>
        <p:spPr>
          <a:xfrm>
            <a:off x="804997" y="2272143"/>
            <a:ext cx="4706803" cy="3788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O Senhor se alegra quando festejamos o Seu nome. Podemos observar isto através da vida de Mardoqueu, que vivia para exaltar o nome do Senhor. Assim como Mardoqueu, devemos estar próximos de Deus e, da mesma maneira, seremos abençoados. Ainda hoje, Deus está à procura de filhos fiéis para abençoá-los, exatamente como fez com Mardoqueu.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8F7E880-05DA-430E-B419-584A069068AD}"/>
              </a:ext>
            </a:extLst>
          </p:cNvPr>
          <p:cNvSpPr txBox="1"/>
          <p:nvPr/>
        </p:nvSpPr>
        <p:spPr>
          <a:xfrm>
            <a:off x="9586800" y="6870700"/>
            <a:ext cx="260520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4" tooltip="https://iptubarao.wordpress.com/tag/cordeiro-de-deu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5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pt-B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2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B0DF90E-6BAD-4E82-8FDF-717C9A357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8F7E880-05DA-430E-B419-584A069068AD}"/>
              </a:ext>
            </a:extLst>
          </p:cNvPr>
          <p:cNvSpPr txBox="1"/>
          <p:nvPr/>
        </p:nvSpPr>
        <p:spPr>
          <a:xfrm>
            <a:off x="9586800" y="6870700"/>
            <a:ext cx="260520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2" tooltip="https://iptubarao.wordpress.com/tag/cordeiro-de-deu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3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pt-BR" sz="700">
              <a:solidFill>
                <a:srgbClr val="FFFFFF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BD7AAEA-9BAC-4E39-9D2E-98E0AE63B134}"/>
              </a:ext>
            </a:extLst>
          </p:cNvPr>
          <p:cNvSpPr txBox="1"/>
          <p:nvPr/>
        </p:nvSpPr>
        <p:spPr>
          <a:xfrm>
            <a:off x="288347" y="442308"/>
            <a:ext cx="6991351" cy="1397644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 – Vivendo o Melhor de Deus</a:t>
            </a:r>
          </a:p>
          <a:p>
            <a:pPr marL="6350" indent="-6350">
              <a:lnSpc>
                <a:spcPct val="103000"/>
              </a:lnSpc>
              <a:spcAft>
                <a:spcPts val="850"/>
              </a:spcAft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 anel que Hama tanto cobiçou agora estava no dedo daquele que ele intentou matar [Et 8.2]. Essa história mostra que Deus abençoe aquele que se coloca em Sua presença. Mardoqueu praticou o que era certo.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884EB3F-166A-4DC4-89AA-1480F0E8F4A7}"/>
              </a:ext>
            </a:extLst>
          </p:cNvPr>
          <p:cNvSpPr txBox="1"/>
          <p:nvPr/>
        </p:nvSpPr>
        <p:spPr>
          <a:xfrm>
            <a:off x="288346" y="2535150"/>
            <a:ext cx="6991351" cy="16953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2.2 – Desfrutando as bênçãos do Senhor.</a:t>
            </a:r>
          </a:p>
          <a:p>
            <a:pPr marL="6350" indent="-6350" algn="just">
              <a:lnSpc>
                <a:spcPct val="103000"/>
              </a:lnSpc>
              <a:spcAft>
                <a:spcPts val="850"/>
              </a:spcAft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“Quando tudo parece perdido aos nossos olhos, e nossos inimigos se levantam, perguntando onde esta  o teu Deus? [S1115.2]. Então ai que Deus se eleva para </a:t>
            </a:r>
            <a:r>
              <a:rPr lang="pt-BR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</a:t>
            </a: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exaltar diante de teus oponentes...”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A8F35AA-BC4D-4592-AFE6-5D070CA19DA3}"/>
              </a:ext>
            </a:extLst>
          </p:cNvPr>
          <p:cNvSpPr txBox="1"/>
          <p:nvPr/>
        </p:nvSpPr>
        <p:spPr>
          <a:xfrm>
            <a:off x="288346" y="4594763"/>
            <a:ext cx="6991351" cy="18990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2.3 – Com Deus a vitória e certa.</a:t>
            </a:r>
          </a:p>
          <a:p>
            <a:pPr marL="6350" indent="-6350">
              <a:lnSpc>
                <a:spcPct val="103000"/>
              </a:lnSpc>
              <a:spcAft>
                <a:spcPts val="790"/>
              </a:spcAft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estratégia arquitetada por Mardoqueu e por Ester ao selarem as cartas com o anel do rei era bem simples. O povo judeu tinha permissão para lutar, e para defender sua vida e propriedades, e poderiam matar quem os quisesse fazer mal [Et. 8.11]. A confiança na vitória era grande [Et 8.17]. 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10E9BEF-7151-4C54-A72D-5E4D8391D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61" y="741288"/>
            <a:ext cx="4573816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52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mo funciona o programa de membros do YouTube">
            <a:extLst>
              <a:ext uri="{FF2B5EF4-FFF2-40B4-BE49-F238E27FC236}">
                <a16:creationId xmlns:a16="http://schemas.microsoft.com/office/drawing/2014/main" id="{8D98CF4A-6FB7-403C-B722-20BC3088A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5" r="421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F3188F-CE55-41A9-AD8D-9DB4C1EAE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53" y="5390015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SEJA MEMBRO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32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5DFE99-DBBE-45E9-B8BD-A763DBC4B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28" y="640082"/>
            <a:ext cx="6274591" cy="33516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3. OS PLANOS DE DEUS SÃO PERFEITOS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5BE36DA-C516-4C9D-B9CE-A17E46551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7327" y="4156276"/>
            <a:ext cx="6274592" cy="2061645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r>
              <a:rPr lang="pt-BR" dirty="0">
                <a:solidFill>
                  <a:schemeClr val="bg1"/>
                </a:solidFill>
              </a:rPr>
              <a:t>Hamã foi julgado e condenado pelo fato de odiar o povo de Deus e querer destruí-lo. Assim como o astuto</a:t>
            </a:r>
          </a:p>
          <a:p>
            <a:r>
              <a:rPr lang="pt-BR" dirty="0">
                <a:solidFill>
                  <a:schemeClr val="bg1"/>
                </a:solidFill>
              </a:rPr>
              <a:t>Hamã, o diabo também </a:t>
            </a:r>
            <a:r>
              <a:rPr lang="pt-BR" dirty="0" err="1">
                <a:solidFill>
                  <a:schemeClr val="bg1"/>
                </a:solidFill>
              </a:rPr>
              <a:t>arquita</a:t>
            </a:r>
            <a:r>
              <a:rPr lang="pt-BR" dirty="0">
                <a:solidFill>
                  <a:schemeClr val="bg1"/>
                </a:solidFill>
              </a:rPr>
              <a:t> nos destruir. No entanto, a Palavra de Deus narra a grande obra de Jesus</a:t>
            </a:r>
          </a:p>
          <a:p>
            <a:r>
              <a:rPr lang="pt-BR" dirty="0">
                <a:solidFill>
                  <a:schemeClr val="bg1"/>
                </a:solidFill>
              </a:rPr>
              <a:t>Cristo na cruz do Calvário: “...Para isto o Filho de Deus se manifestou: para desfazer as obras do diabo” [1Jo</a:t>
            </a:r>
          </a:p>
          <a:p>
            <a:r>
              <a:rPr lang="pt-BR" dirty="0">
                <a:solidFill>
                  <a:schemeClr val="bg1"/>
                </a:solidFill>
              </a:rPr>
              <a:t>3.8].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BB39E52-43E7-4B78-BA79-9FEC8FF0DF0F}"/>
              </a:ext>
            </a:extLst>
          </p:cNvPr>
          <p:cNvSpPr txBox="1"/>
          <p:nvPr/>
        </p:nvSpPr>
        <p:spPr>
          <a:xfrm>
            <a:off x="214661" y="2701724"/>
            <a:ext cx="4145466" cy="1754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/>
              <a:t>“A réplica do rei Assuero nos remete ao grande plano que Jesus realizou por cada um de nos. O rei declara: ‘Eis que dei a Ester a casa de Hama, e a ele enforcaram numa forca, porquanto quisera por as mãos nos judeus’ [Et 8.7].”</a:t>
            </a:r>
          </a:p>
        </p:txBody>
      </p:sp>
    </p:spTree>
    <p:extLst>
      <p:ext uri="{BB962C8B-B14F-4D97-AF65-F5344CB8AC3E}">
        <p14:creationId xmlns:p14="http://schemas.microsoft.com/office/powerpoint/2010/main" val="185117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ECD5D95-5434-4423-9AAE-1AC3C3B3345A}"/>
              </a:ext>
            </a:extLst>
          </p:cNvPr>
          <p:cNvSpPr txBox="1"/>
          <p:nvPr/>
        </p:nvSpPr>
        <p:spPr>
          <a:xfrm>
            <a:off x="642938" y="642938"/>
            <a:ext cx="10904538" cy="20653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t">
            <a:normAutofit fontScale="92500" lnSpcReduction="10000"/>
          </a:bodyPr>
          <a:lstStyle/>
          <a:p>
            <a:r>
              <a:rPr lang="pt-BR" b="1" dirty="0"/>
              <a:t>3.1. </a:t>
            </a:r>
            <a:r>
              <a:rPr lang="pt-BR" dirty="0"/>
              <a:t>A justiça de Deus prevalece neste mundo de maldades.</a:t>
            </a:r>
          </a:p>
          <a:p>
            <a:r>
              <a:rPr lang="pt-BR" dirty="0"/>
              <a:t> </a:t>
            </a:r>
          </a:p>
          <a:p>
            <a:r>
              <a:rPr lang="pt-BR" dirty="0"/>
              <a:t>“A maldade do homem depois da queda [</a:t>
            </a:r>
            <a:r>
              <a:rPr lang="pt-BR" dirty="0" err="1"/>
              <a:t>Gn</a:t>
            </a:r>
            <a:r>
              <a:rPr lang="pt-BR" dirty="0"/>
              <a:t> 3.22], sempre esteve presente no mundo [</a:t>
            </a:r>
            <a:r>
              <a:rPr lang="pt-BR" dirty="0" err="1"/>
              <a:t>Gn</a:t>
            </a:r>
            <a:r>
              <a:rPr lang="pt-BR" dirty="0"/>
              <a:t> 6.5].”</a:t>
            </a:r>
          </a:p>
          <a:p>
            <a:r>
              <a:rPr lang="pt-BR" dirty="0"/>
              <a:t> </a:t>
            </a:r>
          </a:p>
          <a:p>
            <a:r>
              <a:rPr lang="pt-BR" b="1" dirty="0">
                <a:highlight>
                  <a:srgbClr val="FFFF00"/>
                </a:highlight>
              </a:rPr>
              <a:t> </a:t>
            </a:r>
            <a:r>
              <a:rPr lang="pt-BR" dirty="0">
                <a:highlight>
                  <a:srgbClr val="FFFF00"/>
                </a:highlight>
              </a:rPr>
              <a:t>Ponto Chave: </a:t>
            </a:r>
            <a:r>
              <a:rPr lang="pt-BR" dirty="0"/>
              <a:t>O homem é naturalmente mal, mas a bondade de Deus sempre triunfa</a:t>
            </a:r>
          </a:p>
          <a:p>
            <a:r>
              <a:rPr lang="pt-BR" dirty="0"/>
              <a:t> </a:t>
            </a:r>
          </a:p>
          <a:p>
            <a:r>
              <a:rPr lang="pt-BR" dirty="0"/>
              <a:t>Veja como o maligno em: 1 </a:t>
            </a:r>
            <a:r>
              <a:rPr lang="pt-BR" dirty="0" err="1"/>
              <a:t>Jo</a:t>
            </a:r>
            <a:r>
              <a:rPr lang="pt-BR" dirty="0"/>
              <a:t>, 2:12-14</a:t>
            </a:r>
          </a:p>
          <a:p>
            <a:r>
              <a:rPr lang="pt-BR" b="1" dirty="0"/>
              <a:t> 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CCCD3A0-C75C-452A-9AD4-D882D5DADB80}"/>
              </a:ext>
            </a:extLst>
          </p:cNvPr>
          <p:cNvSpPr txBox="1"/>
          <p:nvPr/>
        </p:nvSpPr>
        <p:spPr>
          <a:xfrm>
            <a:off x="642938" y="2776538"/>
            <a:ext cx="5918200" cy="343852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r>
              <a:rPr lang="pt-BR" b="1" dirty="0"/>
              <a:t>3.2- Aprendendo com Ester e Mardoqueu.</a:t>
            </a:r>
          </a:p>
          <a:p>
            <a:r>
              <a:rPr lang="pt-BR" dirty="0"/>
              <a:t> </a:t>
            </a:r>
          </a:p>
          <a:p>
            <a:r>
              <a:rPr lang="pt-BR" dirty="0"/>
              <a:t>“A história de Mardoqueu e Ester nos ensina a sermos cristãos em meio desumanidade estabelecida no mundo. Ester chorava por seu povo [Et 8.6], Mardoqueu estava disposto a servir a Deus onde quer que estivesse.”</a:t>
            </a: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BDFD3E7-BE27-49F6-99B2-B7D0BBC75923}"/>
              </a:ext>
            </a:extLst>
          </p:cNvPr>
          <p:cNvSpPr txBox="1"/>
          <p:nvPr/>
        </p:nvSpPr>
        <p:spPr>
          <a:xfrm>
            <a:off x="6635751" y="2776537"/>
            <a:ext cx="4911725" cy="343852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r>
              <a:rPr lang="pt-BR" b="1" dirty="0"/>
              <a:t>3.3 – O céu é o único lugar em que não haverá pessoas perversas.</a:t>
            </a:r>
          </a:p>
          <a:p>
            <a:r>
              <a:rPr lang="pt-BR" b="1" dirty="0"/>
              <a:t> </a:t>
            </a:r>
          </a:p>
          <a:p>
            <a:r>
              <a:rPr lang="pt-BR" dirty="0"/>
              <a:t>“O Em algum momento de sua vida, você possivelmente já fez esta pergunta: Por que há tanta maldade entre os homens? Desde a queda o homem vem passando por guerras, injustiças, doenças, fome, perseguições e morte. Nunca existiu tanta consternação como nos dias atuais. Contudo chegara um dia em que não haverá mais maldade, não haver doenças, não haverá guerras ou assassinatos”</a:t>
            </a:r>
          </a:p>
        </p:txBody>
      </p:sp>
    </p:spTree>
    <p:extLst>
      <p:ext uri="{BB962C8B-B14F-4D97-AF65-F5344CB8AC3E}">
        <p14:creationId xmlns:p14="http://schemas.microsoft.com/office/powerpoint/2010/main" val="249724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0A1C8-571F-4E3B-97B5-92C2D18E1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422400"/>
            <a:ext cx="450555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>
                <a:solidFill>
                  <a:schemeClr val="bg1"/>
                </a:solidFill>
              </a:rPr>
              <a:t>Para ajudar o canal Boa Semente, seja membro ou apoiador e receba conteúdos exclusivos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277405F-0B4F-4418-B773-1B3881412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0421" y="226893"/>
            <a:ext cx="5968658" cy="6085007"/>
          </a:xfrm>
          <a:custGeom>
            <a:avLst/>
            <a:gdLst>
              <a:gd name="connsiteX0" fmla="*/ 0 w 5968658"/>
              <a:gd name="connsiteY0" fmla="*/ 0 h 6085007"/>
              <a:gd name="connsiteX1" fmla="*/ 3557919 w 5968658"/>
              <a:gd name="connsiteY1" fmla="*/ 0 h 6085007"/>
              <a:gd name="connsiteX2" fmla="*/ 3557919 w 5968658"/>
              <a:gd name="connsiteY2" fmla="*/ 2195749 h 6085007"/>
              <a:gd name="connsiteX3" fmla="*/ 5968658 w 5968658"/>
              <a:gd name="connsiteY3" fmla="*/ 2195749 h 6085007"/>
              <a:gd name="connsiteX4" fmla="*/ 5968658 w 5968658"/>
              <a:gd name="connsiteY4" fmla="*/ 6085007 h 6085007"/>
              <a:gd name="connsiteX5" fmla="*/ 2058230 w 5968658"/>
              <a:gd name="connsiteY5" fmla="*/ 6085007 h 6085007"/>
              <a:gd name="connsiteX6" fmla="*/ 2058230 w 5968658"/>
              <a:gd name="connsiteY6" fmla="*/ 3538657 h 6085007"/>
              <a:gd name="connsiteX7" fmla="*/ 0 w 5968658"/>
              <a:gd name="connsiteY7" fmla="*/ 3538657 h 608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8658" h="6085007">
                <a:moveTo>
                  <a:pt x="0" y="0"/>
                </a:moveTo>
                <a:lnTo>
                  <a:pt x="3557919" y="0"/>
                </a:lnTo>
                <a:lnTo>
                  <a:pt x="3557919" y="2195749"/>
                </a:lnTo>
                <a:lnTo>
                  <a:pt x="5968658" y="2195749"/>
                </a:lnTo>
                <a:lnTo>
                  <a:pt x="5968658" y="6085007"/>
                </a:lnTo>
                <a:lnTo>
                  <a:pt x="2058230" y="6085007"/>
                </a:lnTo>
                <a:lnTo>
                  <a:pt x="2058230" y="3538657"/>
                </a:lnTo>
                <a:lnTo>
                  <a:pt x="0" y="353865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m 5" descr="Homem sentado ao lado de placa&#10;&#10;Descrição gerada automaticamente">
            <a:hlinkClick r:id="rId2"/>
            <a:extLst>
              <a:ext uri="{FF2B5EF4-FFF2-40B4-BE49-F238E27FC236}">
                <a16:creationId xmlns:a16="http://schemas.microsoft.com/office/drawing/2014/main" id="{9FD47B01-0C4B-47DF-80EF-9573BB79F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805" y="2663211"/>
            <a:ext cx="3408121" cy="3408121"/>
          </a:xfrm>
          <a:prstGeom prst="rect">
            <a:avLst/>
          </a:prstGeom>
        </p:spPr>
      </p:pic>
      <p:pic>
        <p:nvPicPr>
          <p:cNvPr id="4" name="Imagem 3" descr="Uma imagem contendo Forma&#10;&#10;Descrição gerada automaticamente">
            <a:hlinkClick r:id="rId4"/>
            <a:extLst>
              <a:ext uri="{FF2B5EF4-FFF2-40B4-BE49-F238E27FC236}">
                <a16:creationId xmlns:a16="http://schemas.microsoft.com/office/drawing/2014/main" id="{CC579452-864C-4D5F-8B5A-1078A3D454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123" y="496673"/>
            <a:ext cx="3052515" cy="299909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06F8274-7FB2-4DAD-8BFC-F4932923FE4B}"/>
              </a:ext>
            </a:extLst>
          </p:cNvPr>
          <p:cNvSpPr txBox="1"/>
          <p:nvPr/>
        </p:nvSpPr>
        <p:spPr>
          <a:xfrm>
            <a:off x="517016" y="4367271"/>
            <a:ext cx="58600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2400" dirty="0">
                <a:solidFill>
                  <a:schemeClr val="bg1"/>
                </a:solidFill>
              </a:rPr>
              <a:t>Para saber como, clique no ícone desejado e veja todas as informações </a:t>
            </a:r>
          </a:p>
        </p:txBody>
      </p:sp>
    </p:spTree>
    <p:extLst>
      <p:ext uri="{BB962C8B-B14F-4D97-AF65-F5344CB8AC3E}">
        <p14:creationId xmlns:p14="http://schemas.microsoft.com/office/powerpoint/2010/main" val="115953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3AC1BDF-4D23-46AE-B927-BE0F65A21BB1}"/>
              </a:ext>
            </a:extLst>
          </p:cNvPr>
          <p:cNvSpPr txBox="1"/>
          <p:nvPr/>
        </p:nvSpPr>
        <p:spPr>
          <a:xfrm>
            <a:off x="546351" y="433545"/>
            <a:ext cx="11139854" cy="93044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www.juliocesarmedeiros.org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4ECF1FB2-20D6-451E-93A1-25C5635E3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795" y="2124630"/>
            <a:ext cx="3408728" cy="441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2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2BB9477-E490-423C-9EA3-0069C842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Conclusão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5">
            <a:extLst>
              <a:ext uri="{FF2B5EF4-FFF2-40B4-BE49-F238E27FC236}">
                <a16:creationId xmlns:a16="http://schemas.microsoft.com/office/drawing/2014/main" id="{C3B926B1-00D5-479E-8AD3-88C8DC1C5BED}"/>
              </a:ext>
            </a:extLst>
          </p:cNvPr>
          <p:cNvSpPr txBox="1"/>
          <p:nvPr/>
        </p:nvSpPr>
        <p:spPr>
          <a:xfrm>
            <a:off x="640080" y="2872899"/>
            <a:ext cx="4243589" cy="2704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800" b="0" i="0" u="none" strike="noStrike" baseline="0" dirty="0">
                <a:latin typeface="Calibri" panose="020F0502020204030204" pitchFamily="34" charset="0"/>
              </a:rPr>
              <a:t>Constatamos nesta lição que Deus honra aquele que persevera e é provado nas batalhas do dia a dia, como foi o caso de Mardoqueu. Aprendemos que não devemos desistir, pois Deus está sempre conosco, fortalecendo-nos e nos preparando para recebermos a vitória que certamente na hora certa virá!</a:t>
            </a:r>
            <a:endParaRPr lang="pt-B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Imagem 4" descr="Quebra-cabeça branco com uma peça vermelha">
            <a:extLst>
              <a:ext uri="{FF2B5EF4-FFF2-40B4-BE49-F238E27FC236}">
                <a16:creationId xmlns:a16="http://schemas.microsoft.com/office/drawing/2014/main" id="{92F7B995-5A02-4D4C-A7E0-274B943FDF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2" r="21008"/>
          <a:stretch/>
        </p:blipFill>
        <p:spPr>
          <a:xfrm>
            <a:off x="5313225" y="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906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CFA1E4C-B952-4FA3-A779-B7631B54BE23}"/>
              </a:ext>
            </a:extLst>
          </p:cNvPr>
          <p:cNvSpPr txBox="1"/>
          <p:nvPr/>
        </p:nvSpPr>
        <p:spPr>
          <a:xfrm>
            <a:off x="2562554" y="3257922"/>
            <a:ext cx="9346947" cy="3279078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pt-BR" sz="2800" dirty="0"/>
              <a:t>Bíblia de estudo pentecostal, Almeida revista e corrigida, Rio de Janeiro, CPAD  </a:t>
            </a:r>
          </a:p>
          <a:p>
            <a:pPr>
              <a:spcAft>
                <a:spcPts val="600"/>
              </a:spcAft>
            </a:pPr>
            <a:r>
              <a:rPr lang="pt-BR" sz="2800" dirty="0"/>
              <a:t>Bíblia do Culto - Editora Betel. </a:t>
            </a:r>
          </a:p>
          <a:p>
            <a:pPr>
              <a:spcAft>
                <a:spcPts val="600"/>
              </a:spcAft>
            </a:pPr>
            <a:r>
              <a:rPr lang="pt-BR" sz="2800" dirty="0"/>
              <a:t>Revista BETEL - Lições Bíblicas Adultos. Tema: A Família Natural Segundo os Valores e Princípios Cristãos. Comentarista Bispo Abner Ferreira, 1 Trimestre 2020 - Ano 20 - ano. 114.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1176DE-FAEF-4F36-86A4-34AA8422A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BIBLIOGRAFIA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E7BA35C-0C94-4C43-8C50-34D367A5C312}"/>
              </a:ext>
            </a:extLst>
          </p:cNvPr>
          <p:cNvSpPr txBox="1"/>
          <p:nvPr/>
        </p:nvSpPr>
        <p:spPr>
          <a:xfrm>
            <a:off x="4086225" y="787984"/>
            <a:ext cx="78232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  <a:hlinkClick r:id="rId2"/>
              </a:rPr>
              <a:t>https://g.co/kgs/C5omuu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endParaRPr lang="pt-BR" dirty="0">
              <a:hlinkClick r:id="rId3"/>
            </a:endParaRPr>
          </a:p>
          <a:p>
            <a:r>
              <a:rPr lang="pt-BR" dirty="0">
                <a:hlinkClick r:id="rId3"/>
              </a:rPr>
              <a:t>https://juliocesarmedeiros.org/2021/01/02/quem-foi-ester/</a:t>
            </a:r>
          </a:p>
          <a:p>
            <a:r>
              <a:rPr lang="pt-BR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https://juliocesarmedeiros.org/2020/12/30/quem-foi-mardoqueu/</a:t>
            </a:r>
            <a:endParaRPr lang="pt-BR" sz="1800" u="sng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B6F8615-F9CD-4A37-B00A-5E7B64381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73" y="5409223"/>
            <a:ext cx="124369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9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1542</Words>
  <Application>Microsoft Office PowerPoint</Application>
  <PresentationFormat>Widescreen</PresentationFormat>
  <Paragraphs>87</Paragraphs>
  <Slides>20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8" baseType="lpstr">
      <vt:lpstr>Arial</vt:lpstr>
      <vt:lpstr>Arial</vt:lpstr>
      <vt:lpstr>Calibri</vt:lpstr>
      <vt:lpstr>Calibri Light</vt:lpstr>
      <vt:lpstr>Georgia</vt:lpstr>
      <vt:lpstr>Times New Roman</vt:lpstr>
      <vt:lpstr>Titillium Web</vt:lpstr>
      <vt:lpstr>Tema do Office</vt:lpstr>
      <vt:lpstr>LIÇÃO 11 Deus apresenta salvação ao cristão</vt:lpstr>
      <vt:lpstr>Assista a vídeo aula do Pr. Júlio César aqui</vt:lpstr>
      <vt:lpstr>Pré-textual</vt:lpstr>
      <vt:lpstr>Verdade Aplicada</vt:lpstr>
      <vt:lpstr>Objetivos da lição: </vt:lpstr>
      <vt:lpstr>Apresentação do PowerPoint</vt:lpstr>
      <vt:lpstr>Introdução</vt:lpstr>
      <vt:lpstr>Subsidio ao professor</vt:lpstr>
      <vt:lpstr>Apresentação do PowerPoint</vt:lpstr>
      <vt:lpstr>1. A bondade de Deus é iminente</vt:lpstr>
      <vt:lpstr>Apresentação do PowerPoint</vt:lpstr>
      <vt:lpstr>Apresentação do PowerPoint</vt:lpstr>
      <vt:lpstr>Apresentação do PowerPoint</vt:lpstr>
      <vt:lpstr>SEJA MEMBRO</vt:lpstr>
      <vt:lpstr>3. OS PLANOS DE DEUS SÃO PERFEITOS</vt:lpstr>
      <vt:lpstr>Apresentação do PowerPoint</vt:lpstr>
      <vt:lpstr>Para ajudar o canal Boa Semente, seja membro ou apoiador e receba conteúdos exclusivos</vt:lpstr>
      <vt:lpstr>Apresentação do PowerPoint</vt:lpstr>
      <vt:lpstr>Conclusão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5. O bem contra o mal: Conflitos na caminhada</dc:title>
  <dc:creator>Julio César Pereira</dc:creator>
  <cp:lastModifiedBy>Julio César Pereira</cp:lastModifiedBy>
  <cp:revision>28</cp:revision>
  <dcterms:created xsi:type="dcterms:W3CDTF">2021-01-27T14:59:39Z</dcterms:created>
  <dcterms:modified xsi:type="dcterms:W3CDTF">2021-03-13T13:16:59Z</dcterms:modified>
</cp:coreProperties>
</file>