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312" r:id="rId3"/>
    <p:sldId id="315" r:id="rId4"/>
    <p:sldId id="322" r:id="rId5"/>
    <p:sldId id="259" r:id="rId6"/>
    <p:sldId id="260" r:id="rId7"/>
    <p:sldId id="261" r:id="rId8"/>
    <p:sldId id="316" r:id="rId9"/>
    <p:sldId id="262" r:id="rId10"/>
    <p:sldId id="263" r:id="rId11"/>
    <p:sldId id="265" r:id="rId12"/>
    <p:sldId id="266" r:id="rId13"/>
    <p:sldId id="321" r:id="rId14"/>
    <p:sldId id="311" r:id="rId15"/>
    <p:sldId id="268" r:id="rId16"/>
    <p:sldId id="267" r:id="rId17"/>
    <p:sldId id="320" r:id="rId18"/>
    <p:sldId id="270" r:id="rId19"/>
    <p:sldId id="289" r:id="rId20"/>
    <p:sldId id="273" r:id="rId2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DA381740-063A-41A4-836D-85D14980EEF0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Autofit/>
          </a:bodyPr>
          <a:lstStyle>
            <a:lvl1pPr algn="l">
              <a:defRPr sz="9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CD474-E5E1-4D01-97F6-0C9FC0933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5/21/2021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6BBC7-EB9B-4B36-88E9-DBF65D27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786C7-DD8D-492F-9A9A-A7B3EBE2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377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5/21/2021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961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218C0-6540-400C-BB51-353D5FD5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1CD69-43B3-4FF7-AA41-30C36C957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F300D-5CBE-47E9-A193-E23C8314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5/21/2021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7DF3F-C51A-4DB1-9FCE-E3E0D8E9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69CF4-FAAB-44EF-A2A5-8352B4AA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417A8947-4521-4FE1-8E44-27363435CE1B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9037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9384"/>
            <a:ext cx="5181600" cy="42519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5/21/2021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  <p:sp>
        <p:nvSpPr>
          <p:cNvPr id="9" name="Rectangle 8" descr="Tag=AccentColor&#10;Flavor=Light&#10;Target=FillAndLine">
            <a:extLst>
              <a:ext uri="{FF2B5EF4-FFF2-40B4-BE49-F238E27FC236}">
                <a16:creationId xmlns:a16="http://schemas.microsoft.com/office/drawing/2014/main" id="{2FAAC677-2D37-4F63-9C4B-711A2988EE0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4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3852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26080"/>
            <a:ext cx="5157787" cy="32644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852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26080"/>
            <a:ext cx="5183188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5/21/2021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  <p:sp>
        <p:nvSpPr>
          <p:cNvPr id="11" name="Rectangle 10" descr="Tag=AccentColor&#10;Flavor=Light&#10;Target=FillAndLine">
            <a:extLst>
              <a:ext uri="{FF2B5EF4-FFF2-40B4-BE49-F238E27FC236}">
                <a16:creationId xmlns:a16="http://schemas.microsoft.com/office/drawing/2014/main" id="{F634C457-AEBF-47D7-9200-BAD05D138B1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387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9AC0-40CD-4451-BF00-5E2FC7B7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704" y="1728216"/>
            <a:ext cx="7781544" cy="3392424"/>
          </a:xfrm>
        </p:spPr>
        <p:txBody>
          <a:bodyPr>
            <a:normAutofit/>
          </a:bodyPr>
          <a:lstStyle>
            <a:lvl1pPr algn="ctr">
              <a:defRPr sz="7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D9A32-9C83-452B-BC69-CC6E95D3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5/21/2021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87B83E-E23E-42DE-876D-F55908A9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C03A8-D428-4010-B413-13B1E992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  <p:sp>
        <p:nvSpPr>
          <p:cNvPr id="6" name="Rectangle 6" descr="Tag=AccentColor&#10;Flavor=Light&#10;Target=FillAndLine">
            <a:extLst>
              <a:ext uri="{FF2B5EF4-FFF2-40B4-BE49-F238E27FC236}">
                <a16:creationId xmlns:a16="http://schemas.microsoft.com/office/drawing/2014/main" id="{17F03060-85EC-4182-8C18-C6EE0D373E4B}"/>
              </a:ext>
            </a:extLst>
          </p:cNvPr>
          <p:cNvSpPr/>
          <p:nvPr/>
        </p:nvSpPr>
        <p:spPr>
          <a:xfrm>
            <a:off x="3974206" y="5126892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9852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5/21/2021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410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548640"/>
            <a:ext cx="6053328" cy="5431536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2237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5/21/2021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2797492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908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03520" y="548640"/>
            <a:ext cx="6053328" cy="543153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5/21/2021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2798064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320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CF8D-FF51-4FD8-B968-A2C850734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61A953-02EA-491B-A215-AF8420D74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84D1E-BC98-44E4-8D2C-89CCDC29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5/21/2021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019EB-9C2B-4833-B72A-147694159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6E764-5688-45F5-94ED-A7357D2F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394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0E3CB6-3025-40BF-A04B-A7B0CB4C0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D5CB3-8B24-48C7-89D3-8DCAD36A4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BC931-E2BF-4C1D-91AA-89F82F82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5/21/2021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8A135-AEE9-4483-957E-3D143318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EFD4-A052-46B3-B2AE-F3091D8A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144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5/21/2021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3432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gif"/><Relationship Id="rId4" Type="http://schemas.openxmlformats.org/officeDocument/2006/relationships/image" Target="../media/image27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scolabiblicadominical.org/licoes-biblicas-adulto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7" name="Rectangle 136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1901A76-3E45-4D7B-85F2-45AB14A5F4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57345" y="1411223"/>
            <a:ext cx="7211568" cy="2532517"/>
          </a:xfrm>
        </p:spPr>
        <p:txBody>
          <a:bodyPr anchor="b">
            <a:noAutofit/>
          </a:bodyPr>
          <a:lstStyle/>
          <a:p>
            <a:r>
              <a:rPr lang="pt-BR" sz="7200" dirty="0"/>
              <a:t>Lição 08:Marcos e os Milagres de Jesus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D4E47E2-B889-425A-B4E8-72F0086FEF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97760" y="4636008"/>
            <a:ext cx="6251111" cy="1572768"/>
          </a:xfrm>
        </p:spPr>
        <p:txBody>
          <a:bodyPr>
            <a:normAutofit/>
          </a:bodyPr>
          <a:lstStyle/>
          <a:p>
            <a:r>
              <a:rPr lang="pt-BR" b="1" dirty="0"/>
              <a:t>Revista Escola Dominical Betel Jovens Conectar+</a:t>
            </a:r>
          </a:p>
        </p:txBody>
      </p:sp>
      <p:sp>
        <p:nvSpPr>
          <p:cNvPr id="139" name="Rectangle 6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4409267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DB9321"/>
          </a:solidFill>
          <a:ln w="38100" cap="rnd">
            <a:solidFill>
              <a:srgbClr val="DB932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 descr="Escola Dominical | Editora Betel - Livraria Evangélica - Edificando a Casa  de Deus">
            <a:extLst>
              <a:ext uri="{FF2B5EF4-FFF2-40B4-BE49-F238E27FC236}">
                <a16:creationId xmlns:a16="http://schemas.microsoft.com/office/drawing/2014/main" id="{3D4C4B7C-11E4-429C-871C-D68F9B6969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" r="1" b="2024"/>
          <a:stretch/>
        </p:blipFill>
        <p:spPr bwMode="auto"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 descr="Texto&#10;&#10;Descrição gerada automaticamente com confiança baixa">
            <a:extLst>
              <a:ext uri="{FF2B5EF4-FFF2-40B4-BE49-F238E27FC236}">
                <a16:creationId xmlns:a16="http://schemas.microsoft.com/office/drawing/2014/main" id="{7CF11A98-9A40-4301-8BB8-CDF916FD08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672" y="5565913"/>
            <a:ext cx="4413240" cy="82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54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Diagrama&#10;&#10;Descrição gerada automaticamente">
            <a:extLst>
              <a:ext uri="{FF2B5EF4-FFF2-40B4-BE49-F238E27FC236}">
                <a16:creationId xmlns:a16="http://schemas.microsoft.com/office/drawing/2014/main" id="{C7A36417-C583-493C-93AB-78D0FB77C5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90396"/>
            <a:ext cx="12192000" cy="685800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DDEC6C1D-CD84-461F-95EA-C114EF290937}"/>
              </a:ext>
            </a:extLst>
          </p:cNvPr>
          <p:cNvSpPr/>
          <p:nvPr/>
        </p:nvSpPr>
        <p:spPr>
          <a:xfrm>
            <a:off x="7830367" y="290396"/>
            <a:ext cx="35019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Subsídio ao Professor</a:t>
            </a:r>
          </a:p>
        </p:txBody>
      </p:sp>
      <p:pic>
        <p:nvPicPr>
          <p:cNvPr id="8194" name="Picture 2" descr="jesus Logo | Free Logo Design Tool from Flaming Text">
            <a:extLst>
              <a:ext uri="{FF2B5EF4-FFF2-40B4-BE49-F238E27FC236}">
                <a16:creationId xmlns:a16="http://schemas.microsoft.com/office/drawing/2014/main" id="{9DC23309-CE6D-4F93-A32E-567A40B04C8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1327" y="4996055"/>
            <a:ext cx="2402781" cy="1571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3636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Pessoa escrevendo operação matemática em um quadro de giz">
            <a:extLst>
              <a:ext uri="{FF2B5EF4-FFF2-40B4-BE49-F238E27FC236}">
                <a16:creationId xmlns:a16="http://schemas.microsoft.com/office/drawing/2014/main" id="{690CA4F4-A0E4-44EA-8BFC-A2F7245E65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1028" name="Picture 4" descr="18 Milagres de Jesus no evangelho de Marcos by Dimar Santos - issuu">
            <a:extLst>
              <a:ext uri="{FF2B5EF4-FFF2-40B4-BE49-F238E27FC236}">
                <a16:creationId xmlns:a16="http://schemas.microsoft.com/office/drawing/2014/main" id="{596DBCEA-38FF-411F-BCEF-9EA9A2273A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350" y="0"/>
            <a:ext cx="88757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24B8DCCA-CB90-4505-9F1E-2C1E031E1F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1900" y="957160"/>
            <a:ext cx="7594600" cy="5900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03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6EE0B6E2-7CE8-4D86-87FC-4B58A7D8E7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EBD - Evangelho de Marcos - aula 01">
            <a:extLst>
              <a:ext uri="{FF2B5EF4-FFF2-40B4-BE49-F238E27FC236}">
                <a16:creationId xmlns:a16="http://schemas.microsoft.com/office/drawing/2014/main" id="{9FE16D60-A7B9-4727-B265-7164DF73CF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9" r="1" b="2827"/>
          <a:stretch/>
        </p:blipFill>
        <p:spPr bwMode="auto">
          <a:xfrm>
            <a:off x="577637" y="424330"/>
            <a:ext cx="11036726" cy="5869478"/>
          </a:xfrm>
          <a:custGeom>
            <a:avLst/>
            <a:gdLst/>
            <a:ahLst/>
            <a:cxnLst/>
            <a:rect l="l" t="t" r="r" b="b"/>
            <a:pathLst>
              <a:path w="10630858" h="5869478">
                <a:moveTo>
                  <a:pt x="5791061" y="218"/>
                </a:moveTo>
                <a:cubicBezTo>
                  <a:pt x="5877327" y="-560"/>
                  <a:pt x="5971399" y="626"/>
                  <a:pt x="6073275" y="5793"/>
                </a:cubicBezTo>
                <a:cubicBezTo>
                  <a:pt x="6098744" y="7086"/>
                  <a:pt x="6121786" y="8165"/>
                  <a:pt x="6142651" y="9057"/>
                </a:cubicBezTo>
                <a:lnTo>
                  <a:pt x="6164185" y="9874"/>
                </a:lnTo>
                <a:lnTo>
                  <a:pt x="6258731" y="5793"/>
                </a:lnTo>
                <a:lnTo>
                  <a:pt x="6319194" y="2002"/>
                </a:lnTo>
                <a:lnTo>
                  <a:pt x="6413049" y="11772"/>
                </a:lnTo>
                <a:cubicBezTo>
                  <a:pt x="6592720" y="42783"/>
                  <a:pt x="6774188" y="66100"/>
                  <a:pt x="6956654" y="46745"/>
                </a:cubicBezTo>
                <a:cubicBezTo>
                  <a:pt x="7082424" y="33223"/>
                  <a:pt x="7207994" y="25294"/>
                  <a:pt x="7334364" y="25763"/>
                </a:cubicBezTo>
                <a:cubicBezTo>
                  <a:pt x="7624835" y="25763"/>
                  <a:pt x="7915502" y="28559"/>
                  <a:pt x="8205974" y="22730"/>
                </a:cubicBezTo>
                <a:cubicBezTo>
                  <a:pt x="8464499" y="17601"/>
                  <a:pt x="8722029" y="6412"/>
                  <a:pt x="8980756" y="34620"/>
                </a:cubicBezTo>
                <a:cubicBezTo>
                  <a:pt x="9362658" y="76124"/>
                  <a:pt x="9746556" y="62832"/>
                  <a:pt x="10129655" y="57937"/>
                </a:cubicBezTo>
                <a:lnTo>
                  <a:pt x="10163726" y="56766"/>
                </a:lnTo>
                <a:lnTo>
                  <a:pt x="10254950" y="73131"/>
                </a:lnTo>
                <a:lnTo>
                  <a:pt x="10311819" y="101928"/>
                </a:lnTo>
                <a:cubicBezTo>
                  <a:pt x="10479504" y="200737"/>
                  <a:pt x="10591476" y="367254"/>
                  <a:pt x="10625532" y="561669"/>
                </a:cubicBezTo>
                <a:lnTo>
                  <a:pt x="10626834" y="578090"/>
                </a:lnTo>
                <a:lnTo>
                  <a:pt x="10611964" y="734537"/>
                </a:lnTo>
                <a:cubicBezTo>
                  <a:pt x="10602387" y="823467"/>
                  <a:pt x="10587763" y="913306"/>
                  <a:pt x="10611964" y="1001326"/>
                </a:cubicBezTo>
                <a:cubicBezTo>
                  <a:pt x="10628543" y="1062669"/>
                  <a:pt x="10632231" y="1127783"/>
                  <a:pt x="10622705" y="1191154"/>
                </a:cubicBezTo>
                <a:cubicBezTo>
                  <a:pt x="10606645" y="1303627"/>
                  <a:pt x="10603293" y="1418084"/>
                  <a:pt x="10612740" y="1531572"/>
                </a:cubicBezTo>
                <a:cubicBezTo>
                  <a:pt x="10618978" y="1606398"/>
                  <a:pt x="10618020" y="1681815"/>
                  <a:pt x="10609893" y="1756397"/>
                </a:cubicBezTo>
                <a:cubicBezTo>
                  <a:pt x="10599152" y="1856690"/>
                  <a:pt x="10582457" y="1958800"/>
                  <a:pt x="10602776" y="2059394"/>
                </a:cubicBezTo>
                <a:cubicBezTo>
                  <a:pt x="10635130" y="2219226"/>
                  <a:pt x="10628659" y="2378906"/>
                  <a:pt x="10615717" y="2539949"/>
                </a:cubicBezTo>
                <a:cubicBezTo>
                  <a:pt x="10606011" y="2659785"/>
                  <a:pt x="10595269" y="2780984"/>
                  <a:pt x="10614682" y="2902183"/>
                </a:cubicBezTo>
                <a:cubicBezTo>
                  <a:pt x="10623029" y="2958418"/>
                  <a:pt x="10623029" y="3015928"/>
                  <a:pt x="10614682" y="3072165"/>
                </a:cubicBezTo>
                <a:cubicBezTo>
                  <a:pt x="10604587" y="3147914"/>
                  <a:pt x="10595010" y="3222907"/>
                  <a:pt x="10607952" y="3299413"/>
                </a:cubicBezTo>
                <a:cubicBezTo>
                  <a:pt x="10613646" y="3332743"/>
                  <a:pt x="10617917" y="3366376"/>
                  <a:pt x="10620894" y="3400009"/>
                </a:cubicBezTo>
                <a:cubicBezTo>
                  <a:pt x="10626822" y="3485877"/>
                  <a:pt x="10624699" y="3572233"/>
                  <a:pt x="10614553" y="3657556"/>
                </a:cubicBezTo>
                <a:cubicBezTo>
                  <a:pt x="10604846" y="3756637"/>
                  <a:pt x="10620635" y="3856323"/>
                  <a:pt x="10607694" y="3955100"/>
                </a:cubicBezTo>
                <a:cubicBezTo>
                  <a:pt x="10598504" y="4034653"/>
                  <a:pt x="10598155" y="4115265"/>
                  <a:pt x="10606658" y="4194923"/>
                </a:cubicBezTo>
                <a:cubicBezTo>
                  <a:pt x="10621954" y="4345512"/>
                  <a:pt x="10620998" y="4497755"/>
                  <a:pt x="10603811" y="4648057"/>
                </a:cubicBezTo>
                <a:cubicBezTo>
                  <a:pt x="10593198" y="4735775"/>
                  <a:pt x="10587116" y="4826067"/>
                  <a:pt x="10606140" y="4912119"/>
                </a:cubicBezTo>
                <a:cubicBezTo>
                  <a:pt x="10628530" y="5013245"/>
                  <a:pt x="10633189" y="5114446"/>
                  <a:pt x="10629921" y="5215515"/>
                </a:cubicBezTo>
                <a:lnTo>
                  <a:pt x="10625356" y="5273604"/>
                </a:lnTo>
                <a:lnTo>
                  <a:pt x="10624284" y="5284086"/>
                </a:lnTo>
                <a:cubicBezTo>
                  <a:pt x="10601148" y="5404993"/>
                  <a:pt x="10545219" y="5529874"/>
                  <a:pt x="10458692" y="5632218"/>
                </a:cubicBezTo>
                <a:lnTo>
                  <a:pt x="10418904" y="5670857"/>
                </a:lnTo>
                <a:lnTo>
                  <a:pt x="10417064" y="5673484"/>
                </a:lnTo>
                <a:cubicBezTo>
                  <a:pt x="10307992" y="5802550"/>
                  <a:pt x="10158402" y="5877799"/>
                  <a:pt x="9954609" y="5858572"/>
                </a:cubicBezTo>
                <a:cubicBezTo>
                  <a:pt x="9860355" y="5870096"/>
                  <a:pt x="9750551" y="5855439"/>
                  <a:pt x="9657171" y="5854061"/>
                </a:cubicBezTo>
                <a:lnTo>
                  <a:pt x="9612467" y="5856387"/>
                </a:lnTo>
                <a:lnTo>
                  <a:pt x="9279984" y="5838331"/>
                </a:lnTo>
                <a:cubicBezTo>
                  <a:pt x="9153141" y="5834280"/>
                  <a:pt x="9026273" y="5834164"/>
                  <a:pt x="8899305" y="5841275"/>
                </a:cubicBezTo>
                <a:cubicBezTo>
                  <a:pt x="8761407" y="5850940"/>
                  <a:pt x="8623304" y="5854733"/>
                  <a:pt x="8485266" y="5852671"/>
                </a:cubicBezTo>
                <a:lnTo>
                  <a:pt x="8314842" y="5842884"/>
                </a:lnTo>
                <a:lnTo>
                  <a:pt x="8193631" y="5825368"/>
                </a:lnTo>
                <a:lnTo>
                  <a:pt x="8029897" y="5818284"/>
                </a:lnTo>
                <a:lnTo>
                  <a:pt x="8028296" y="5817260"/>
                </a:lnTo>
                <a:lnTo>
                  <a:pt x="8008332" y="5817260"/>
                </a:lnTo>
                <a:lnTo>
                  <a:pt x="8006732" y="5818114"/>
                </a:lnTo>
                <a:lnTo>
                  <a:pt x="7839115" y="5825368"/>
                </a:lnTo>
                <a:lnTo>
                  <a:pt x="7801585" y="5830791"/>
                </a:lnTo>
                <a:lnTo>
                  <a:pt x="7734233" y="5834980"/>
                </a:lnTo>
                <a:lnTo>
                  <a:pt x="7482820" y="5855530"/>
                </a:lnTo>
                <a:lnTo>
                  <a:pt x="7445741" y="5854102"/>
                </a:lnTo>
                <a:lnTo>
                  <a:pt x="7403701" y="5858035"/>
                </a:lnTo>
                <a:lnTo>
                  <a:pt x="7155292" y="5854564"/>
                </a:lnTo>
                <a:cubicBezTo>
                  <a:pt x="6874805" y="5835913"/>
                  <a:pt x="6593917" y="5824488"/>
                  <a:pt x="6312830" y="5849900"/>
                </a:cubicBezTo>
                <a:lnTo>
                  <a:pt x="6232577" y="5855788"/>
                </a:lnTo>
                <a:lnTo>
                  <a:pt x="6231985" y="5855764"/>
                </a:lnTo>
                <a:lnTo>
                  <a:pt x="6166003" y="5858572"/>
                </a:lnTo>
                <a:cubicBezTo>
                  <a:pt x="6100624" y="5861901"/>
                  <a:pt x="6043822" y="5864887"/>
                  <a:pt x="5993271" y="5866513"/>
                </a:cubicBezTo>
                <a:lnTo>
                  <a:pt x="5925657" y="5866398"/>
                </a:lnTo>
                <a:lnTo>
                  <a:pt x="5833706" y="5859695"/>
                </a:lnTo>
                <a:cubicBezTo>
                  <a:pt x="5697214" y="5841788"/>
                  <a:pt x="5559607" y="5838897"/>
                  <a:pt x="5422657" y="5851067"/>
                </a:cubicBezTo>
                <a:lnTo>
                  <a:pt x="5250035" y="5858044"/>
                </a:lnTo>
                <a:lnTo>
                  <a:pt x="5151093" y="5858278"/>
                </a:lnTo>
                <a:lnTo>
                  <a:pt x="4972680" y="5851067"/>
                </a:lnTo>
                <a:cubicBezTo>
                  <a:pt x="4829141" y="5841741"/>
                  <a:pt x="4685204" y="5826120"/>
                  <a:pt x="4542066" y="5842905"/>
                </a:cubicBezTo>
                <a:cubicBezTo>
                  <a:pt x="4491758" y="5848734"/>
                  <a:pt x="4441488" y="5852626"/>
                  <a:pt x="4391242" y="5854962"/>
                </a:cubicBezTo>
                <a:lnTo>
                  <a:pt x="4246482" y="5857576"/>
                </a:lnTo>
                <a:lnTo>
                  <a:pt x="4221030" y="5856572"/>
                </a:lnTo>
                <a:lnTo>
                  <a:pt x="4218005" y="5856681"/>
                </a:lnTo>
                <a:lnTo>
                  <a:pt x="3939367" y="5844305"/>
                </a:lnTo>
                <a:cubicBezTo>
                  <a:pt x="3773470" y="5832648"/>
                  <a:pt x="3606974" y="5815626"/>
                  <a:pt x="3441875" y="5843140"/>
                </a:cubicBezTo>
                <a:cubicBezTo>
                  <a:pt x="3386806" y="5851400"/>
                  <a:pt x="3331601" y="5858126"/>
                  <a:pt x="3276306" y="5863318"/>
                </a:cubicBezTo>
                <a:lnTo>
                  <a:pt x="3225006" y="5866706"/>
                </a:lnTo>
                <a:lnTo>
                  <a:pt x="3194056" y="5866407"/>
                </a:lnTo>
                <a:lnTo>
                  <a:pt x="3082891" y="5863061"/>
                </a:lnTo>
                <a:lnTo>
                  <a:pt x="3013959" y="5869302"/>
                </a:lnTo>
                <a:cubicBezTo>
                  <a:pt x="2910698" y="5871464"/>
                  <a:pt x="2845426" y="5852913"/>
                  <a:pt x="2748311" y="5858572"/>
                </a:cubicBezTo>
                <a:cubicBezTo>
                  <a:pt x="2736171" y="5859279"/>
                  <a:pt x="2721419" y="5860082"/>
                  <a:pt x="2704411" y="5860936"/>
                </a:cubicBezTo>
                <a:lnTo>
                  <a:pt x="2650475" y="5863440"/>
                </a:lnTo>
                <a:lnTo>
                  <a:pt x="2436349" y="5854816"/>
                </a:lnTo>
                <a:cubicBezTo>
                  <a:pt x="2095150" y="5845165"/>
                  <a:pt x="1753811" y="5845122"/>
                  <a:pt x="1412584" y="5830782"/>
                </a:cubicBezTo>
                <a:cubicBezTo>
                  <a:pt x="1262458" y="5824256"/>
                  <a:pt x="1113131" y="5859227"/>
                  <a:pt x="963404" y="5861093"/>
                </a:cubicBezTo>
                <a:cubicBezTo>
                  <a:pt x="896140" y="5861967"/>
                  <a:pt x="828812" y="5861342"/>
                  <a:pt x="761431" y="5859896"/>
                </a:cubicBezTo>
                <a:lnTo>
                  <a:pt x="637698" y="5856158"/>
                </a:lnTo>
                <a:lnTo>
                  <a:pt x="592997" y="5853711"/>
                </a:lnTo>
                <a:cubicBezTo>
                  <a:pt x="391136" y="5830428"/>
                  <a:pt x="227663" y="5724844"/>
                  <a:pt x="123577" y="5564333"/>
                </a:cubicBezTo>
                <a:lnTo>
                  <a:pt x="99502" y="5518240"/>
                </a:lnTo>
                <a:lnTo>
                  <a:pt x="95609" y="5512764"/>
                </a:lnTo>
                <a:lnTo>
                  <a:pt x="86221" y="5492812"/>
                </a:lnTo>
                <a:lnTo>
                  <a:pt x="61763" y="5445986"/>
                </a:lnTo>
                <a:lnTo>
                  <a:pt x="56991" y="5430695"/>
                </a:lnTo>
                <a:lnTo>
                  <a:pt x="41922" y="5398673"/>
                </a:lnTo>
                <a:lnTo>
                  <a:pt x="25760" y="5339273"/>
                </a:lnTo>
                <a:lnTo>
                  <a:pt x="16811" y="5271956"/>
                </a:lnTo>
                <a:cubicBezTo>
                  <a:pt x="9305" y="5238090"/>
                  <a:pt x="4710" y="5203585"/>
                  <a:pt x="3092" y="5168860"/>
                </a:cubicBezTo>
                <a:cubicBezTo>
                  <a:pt x="-7132" y="5042101"/>
                  <a:pt x="10081" y="4917108"/>
                  <a:pt x="24446" y="4791844"/>
                </a:cubicBezTo>
                <a:cubicBezTo>
                  <a:pt x="34023" y="4712006"/>
                  <a:pt x="48647" y="4631352"/>
                  <a:pt x="24446" y="4552331"/>
                </a:cubicBezTo>
                <a:cubicBezTo>
                  <a:pt x="7867" y="4497261"/>
                  <a:pt x="4180" y="4438805"/>
                  <a:pt x="13705" y="4381912"/>
                </a:cubicBezTo>
                <a:cubicBezTo>
                  <a:pt x="29766" y="4280940"/>
                  <a:pt x="33117" y="4178184"/>
                  <a:pt x="23670" y="4076300"/>
                </a:cubicBezTo>
                <a:cubicBezTo>
                  <a:pt x="17432" y="4009125"/>
                  <a:pt x="18390" y="3941419"/>
                  <a:pt x="26517" y="3874462"/>
                </a:cubicBezTo>
                <a:cubicBezTo>
                  <a:pt x="37258" y="3784423"/>
                  <a:pt x="53954" y="3692752"/>
                  <a:pt x="33635" y="3602444"/>
                </a:cubicBezTo>
                <a:cubicBezTo>
                  <a:pt x="1280" y="3458954"/>
                  <a:pt x="7751" y="3315599"/>
                  <a:pt x="20694" y="3171022"/>
                </a:cubicBezTo>
                <a:cubicBezTo>
                  <a:pt x="30400" y="3063439"/>
                  <a:pt x="41141" y="2954632"/>
                  <a:pt x="21728" y="2845824"/>
                </a:cubicBezTo>
                <a:cubicBezTo>
                  <a:pt x="13381" y="2795337"/>
                  <a:pt x="13381" y="2743709"/>
                  <a:pt x="21728" y="2693221"/>
                </a:cubicBezTo>
                <a:cubicBezTo>
                  <a:pt x="31823" y="2625218"/>
                  <a:pt x="41400" y="2557892"/>
                  <a:pt x="28458" y="2489208"/>
                </a:cubicBezTo>
                <a:cubicBezTo>
                  <a:pt x="22764" y="2459285"/>
                  <a:pt x="18493" y="2429092"/>
                  <a:pt x="15516" y="2398898"/>
                </a:cubicBezTo>
                <a:cubicBezTo>
                  <a:pt x="9589" y="2321809"/>
                  <a:pt x="11711" y="2244283"/>
                  <a:pt x="21857" y="2167683"/>
                </a:cubicBezTo>
                <a:cubicBezTo>
                  <a:pt x="31564" y="2078733"/>
                  <a:pt x="15776" y="1989238"/>
                  <a:pt x="28717" y="1900560"/>
                </a:cubicBezTo>
                <a:cubicBezTo>
                  <a:pt x="37907" y="1829142"/>
                  <a:pt x="38255" y="1756772"/>
                  <a:pt x="29752" y="1685258"/>
                </a:cubicBezTo>
                <a:cubicBezTo>
                  <a:pt x="14456" y="1550065"/>
                  <a:pt x="15412" y="1413389"/>
                  <a:pt x="32599" y="1278454"/>
                </a:cubicBezTo>
                <a:cubicBezTo>
                  <a:pt x="43212" y="1199704"/>
                  <a:pt x="49294" y="1118644"/>
                  <a:pt x="30270" y="1041390"/>
                </a:cubicBezTo>
                <a:cubicBezTo>
                  <a:pt x="-14509" y="859818"/>
                  <a:pt x="11634" y="677973"/>
                  <a:pt x="30270" y="497354"/>
                </a:cubicBezTo>
                <a:lnTo>
                  <a:pt x="31725" y="472895"/>
                </a:lnTo>
                <a:lnTo>
                  <a:pt x="43781" y="427827"/>
                </a:lnTo>
                <a:lnTo>
                  <a:pt x="50994" y="413476"/>
                </a:lnTo>
                <a:lnTo>
                  <a:pt x="58372" y="387895"/>
                </a:lnTo>
                <a:cubicBezTo>
                  <a:pt x="111660" y="254431"/>
                  <a:pt x="198390" y="154469"/>
                  <a:pt x="306361" y="90092"/>
                </a:cubicBezTo>
                <a:lnTo>
                  <a:pt x="343340" y="71955"/>
                </a:lnTo>
                <a:lnTo>
                  <a:pt x="451947" y="55771"/>
                </a:lnTo>
                <a:lnTo>
                  <a:pt x="480681" y="50638"/>
                </a:lnTo>
                <a:lnTo>
                  <a:pt x="500476" y="51097"/>
                </a:lnTo>
                <a:cubicBezTo>
                  <a:pt x="614729" y="49684"/>
                  <a:pt x="728933" y="43772"/>
                  <a:pt x="843024" y="32056"/>
                </a:cubicBezTo>
                <a:cubicBezTo>
                  <a:pt x="1123212" y="7156"/>
                  <a:pt x="1404499" y="3566"/>
                  <a:pt x="1685086" y="21332"/>
                </a:cubicBezTo>
                <a:cubicBezTo>
                  <a:pt x="1938623" y="33688"/>
                  <a:pt x="2191759" y="64000"/>
                  <a:pt x="2445896" y="38121"/>
                </a:cubicBezTo>
                <a:cubicBezTo>
                  <a:pt x="2489616" y="33690"/>
                  <a:pt x="2532937" y="26111"/>
                  <a:pt x="2576333" y="19030"/>
                </a:cubicBezTo>
                <a:lnTo>
                  <a:pt x="2696353" y="4251"/>
                </a:lnTo>
                <a:lnTo>
                  <a:pt x="2745536" y="5232"/>
                </a:lnTo>
                <a:cubicBezTo>
                  <a:pt x="2818993" y="6452"/>
                  <a:pt x="2887864" y="7004"/>
                  <a:pt x="2947014" y="5793"/>
                </a:cubicBezTo>
                <a:cubicBezTo>
                  <a:pt x="3006163" y="4584"/>
                  <a:pt x="3060036" y="3178"/>
                  <a:pt x="3110399" y="1949"/>
                </a:cubicBezTo>
                <a:lnTo>
                  <a:pt x="3199002" y="221"/>
                </a:lnTo>
                <a:lnTo>
                  <a:pt x="3325015" y="3583"/>
                </a:lnTo>
                <a:cubicBezTo>
                  <a:pt x="3530714" y="12997"/>
                  <a:pt x="3736239" y="28910"/>
                  <a:pt x="3941762" y="43248"/>
                </a:cubicBezTo>
                <a:cubicBezTo>
                  <a:pt x="4091489" y="53739"/>
                  <a:pt x="4241215" y="66563"/>
                  <a:pt x="4390942" y="37886"/>
                </a:cubicBezTo>
                <a:cubicBezTo>
                  <a:pt x="4517292" y="15154"/>
                  <a:pt x="4645537" y="10467"/>
                  <a:pt x="4772844" y="23896"/>
                </a:cubicBezTo>
                <a:cubicBezTo>
                  <a:pt x="4885597" y="37327"/>
                  <a:pt x="4999052" y="40520"/>
                  <a:pt x="5112224" y="33456"/>
                </a:cubicBezTo>
                <a:lnTo>
                  <a:pt x="5477482" y="6922"/>
                </a:lnTo>
                <a:lnTo>
                  <a:pt x="5517883" y="7607"/>
                </a:lnTo>
                <a:lnTo>
                  <a:pt x="5555683" y="6426"/>
                </a:lnTo>
                <a:cubicBezTo>
                  <a:pt x="5626335" y="3737"/>
                  <a:pt x="5704795" y="995"/>
                  <a:pt x="5791061" y="218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5467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832AF6-6A73-45E6-9904-F4BCE6003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882" y="342900"/>
            <a:ext cx="4014724" cy="1271502"/>
          </a:xfrm>
        </p:spPr>
        <p:txBody>
          <a:bodyPr>
            <a:normAutofit fontScale="90000"/>
          </a:bodyPr>
          <a:lstStyle/>
          <a:p>
            <a:r>
              <a:rPr lang="pt-BR" sz="6000" dirty="0" err="1"/>
              <a:t>Pré</a:t>
            </a:r>
            <a:r>
              <a:rPr lang="pt-BR" sz="6000" dirty="0"/>
              <a:t> Textual</a:t>
            </a:r>
          </a:p>
        </p:txBody>
      </p:sp>
      <p:sp>
        <p:nvSpPr>
          <p:cNvPr id="15" name="object 2">
            <a:extLst>
              <a:ext uri="{FF2B5EF4-FFF2-40B4-BE49-F238E27FC236}">
                <a16:creationId xmlns:a16="http://schemas.microsoft.com/office/drawing/2014/main" id="{C814EA9F-D837-47A0-9276-7C514BF08C96}"/>
              </a:ext>
            </a:extLst>
          </p:cNvPr>
          <p:cNvSpPr txBox="1">
            <a:spLocks/>
          </p:cNvSpPr>
          <p:nvPr/>
        </p:nvSpPr>
        <p:spPr>
          <a:xfrm>
            <a:off x="437802" y="3688981"/>
            <a:ext cx="2914187" cy="184563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0" tIns="11430" rIns="0" bIns="0" rtlCol="0">
            <a:spAutoFit/>
          </a:bodyPr>
          <a:lstStyle>
            <a:lvl1pPr>
              <a:defRPr sz="1900" b="0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700" marR="5080" lvl="0">
              <a:lnSpc>
                <a:spcPts val="2390"/>
              </a:lnSpc>
              <a:spcBef>
                <a:spcPts val="90"/>
              </a:spcBef>
              <a:defRPr/>
            </a:pPr>
            <a:r>
              <a:rPr lang="pt-BR" b="1" dirty="0"/>
              <a:t>“E sentiram um grande temor e diziam uns aos outros: Mas quem é este que até o vento e o mar lhe obedecem?” Mc 4.41</a:t>
            </a:r>
            <a:br>
              <a:rPr lang="pt-BR" b="1" dirty="0"/>
            </a:br>
            <a:endParaRPr kumimoji="0" lang="pt-BR" sz="1900" b="0" i="0" u="none" strike="noStrike" kern="0" cap="none" spc="-15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j-ea"/>
              <a:cs typeface="Calibri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8EA9BD9-407C-46D1-BB1B-9AD8AB4B9F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802" y="2911844"/>
            <a:ext cx="1990725" cy="514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C64B633C-7828-4F97-A06C-8417EECB2CF1}"/>
              </a:ext>
            </a:extLst>
          </p:cNvPr>
          <p:cNvSpPr txBox="1"/>
          <p:nvPr/>
        </p:nvSpPr>
        <p:spPr>
          <a:xfrm>
            <a:off x="4680796" y="284356"/>
            <a:ext cx="6813322" cy="230832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OBJETIVOS DA LIÇÃO</a:t>
            </a:r>
          </a:p>
          <a:p>
            <a:r>
              <a:rPr lang="pt-BR" sz="2400" b="1" dirty="0">
                <a:solidFill>
                  <a:srgbClr val="FFFF00"/>
                </a:solidFill>
                <a:latin typeface="Source Sans Pro" panose="020B0503030403020204" pitchFamily="34" charset="0"/>
              </a:rPr>
              <a:t>Demonstrar </a:t>
            </a:r>
            <a:r>
              <a:rPr lang="pt-BR" sz="2400" dirty="0">
                <a:solidFill>
                  <a:srgbClr val="FFFF00"/>
                </a:solidFill>
                <a:latin typeface="Source Sans Pro" panose="020B0503030403020204" pitchFamily="34" charset="0"/>
              </a:rPr>
              <a:t>o poder e autoridade de Jesus;</a:t>
            </a:r>
          </a:p>
          <a:p>
            <a:r>
              <a:rPr lang="pt-BR" sz="2400" b="1" dirty="0">
                <a:solidFill>
                  <a:srgbClr val="FFFF00"/>
                </a:solidFill>
                <a:latin typeface="Source Sans Pro" panose="020B0503030403020204" pitchFamily="34" charset="0"/>
              </a:rPr>
              <a:t>Ensinar </a:t>
            </a:r>
            <a:r>
              <a:rPr lang="pt-BR" sz="2400" dirty="0">
                <a:solidFill>
                  <a:srgbClr val="FFFF00"/>
                </a:solidFill>
                <a:latin typeface="Source Sans Pro" panose="020B0503030403020204" pitchFamily="34" charset="0"/>
              </a:rPr>
              <a:t>que o </a:t>
            </a:r>
            <a:r>
              <a:rPr lang="pt-BR" sz="2400" dirty="0" err="1">
                <a:solidFill>
                  <a:srgbClr val="FFFF00"/>
                </a:solidFill>
                <a:latin typeface="Source Sans Pro" panose="020B0503030403020204" pitchFamily="34" charset="0"/>
              </a:rPr>
              <a:t>Jesu</a:t>
            </a:r>
            <a:r>
              <a:rPr lang="pt-BR" sz="2400" dirty="0">
                <a:solidFill>
                  <a:srgbClr val="FFFF00"/>
                </a:solidFill>
                <a:latin typeface="Source Sans Pro" panose="020B0503030403020204" pitchFamily="34" charset="0"/>
              </a:rPr>
              <a:t> da Bíblia é o mesmo dos nossos dias;</a:t>
            </a:r>
          </a:p>
          <a:p>
            <a:r>
              <a:rPr lang="pt-BR" sz="2400" b="1" dirty="0">
                <a:solidFill>
                  <a:srgbClr val="FFFF00"/>
                </a:solidFill>
                <a:latin typeface="Source Sans Pro" panose="020B0503030403020204" pitchFamily="34" charset="0"/>
              </a:rPr>
              <a:t>Compreender </a:t>
            </a:r>
            <a:r>
              <a:rPr lang="pt-BR" sz="2400" dirty="0">
                <a:solidFill>
                  <a:srgbClr val="FFFF00"/>
                </a:solidFill>
                <a:latin typeface="Source Sans Pro" panose="020B0503030403020204" pitchFamily="34" charset="0"/>
              </a:rPr>
              <a:t>que Cristo deu poder aos seus discípulos</a:t>
            </a:r>
          </a:p>
        </p:txBody>
      </p:sp>
      <p:pic>
        <p:nvPicPr>
          <p:cNvPr id="13" name="Gráfico 12" descr="Na mosca com preenchimento sólido">
            <a:extLst>
              <a:ext uri="{FF2B5EF4-FFF2-40B4-BE49-F238E27FC236}">
                <a16:creationId xmlns:a16="http://schemas.microsoft.com/office/drawing/2014/main" id="{6122AA22-D3F2-4AA6-B213-2A5BC2DDDD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14123" y="1178294"/>
            <a:ext cx="1990725" cy="1990725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386492D9-F138-47E3-A0AD-DCFC2136E5E9}"/>
              </a:ext>
            </a:extLst>
          </p:cNvPr>
          <p:cNvSpPr txBox="1"/>
          <p:nvPr/>
        </p:nvSpPr>
        <p:spPr>
          <a:xfrm>
            <a:off x="524107" y="5729929"/>
            <a:ext cx="61331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Texto de Referência:</a:t>
            </a:r>
            <a:br>
              <a:rPr lang="pt-BR" dirty="0"/>
            </a:br>
            <a:r>
              <a:rPr lang="pt-BR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Marcos: 1.27-28; Marcos: 3.10-12</a:t>
            </a:r>
            <a:endParaRPr lang="pt-BR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12C2D18E-1C1E-4525-86B9-BD189C34AE26}"/>
              </a:ext>
            </a:extLst>
          </p:cNvPr>
          <p:cNvSpPr txBox="1"/>
          <p:nvPr/>
        </p:nvSpPr>
        <p:spPr>
          <a:xfrm>
            <a:off x="4527394" y="2610175"/>
            <a:ext cx="722680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rgbClr val="008080"/>
                </a:solidFill>
                <a:latin typeface="Georgia" panose="02040502050405020303" pitchFamily="18" charset="0"/>
              </a:rPr>
              <a:t>Marcos 1:27-28</a:t>
            </a:r>
            <a:endParaRPr lang="pt-BR" sz="2000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r>
              <a:rPr lang="pt-BR" sz="2000" dirty="0">
                <a:solidFill>
                  <a:srgbClr val="008080"/>
                </a:solidFill>
                <a:latin typeface="Georgia" panose="02040502050405020303" pitchFamily="18" charset="0"/>
              </a:rPr>
              <a:t>(27)</a:t>
            </a:r>
            <a:r>
              <a:rPr lang="pt-BR" sz="2000" dirty="0">
                <a:solidFill>
                  <a:prstClr val="black"/>
                </a:solidFill>
                <a:latin typeface="Georgia" panose="02040502050405020303" pitchFamily="18" charset="0"/>
              </a:rPr>
              <a:t>  E todos se admiraram, a ponto de perguntarem entre si, dizendo: Que é isto? Que nova doutrina é esta? Pois com autoridade ordena aos espíritos imundos, e eles lhe obedecem!</a:t>
            </a:r>
          </a:p>
          <a:p>
            <a:r>
              <a:rPr lang="pt-BR" sz="2000" dirty="0">
                <a:solidFill>
                  <a:srgbClr val="008080"/>
                </a:solidFill>
                <a:latin typeface="Georgia" panose="02040502050405020303" pitchFamily="18" charset="0"/>
              </a:rPr>
              <a:t>(28)</a:t>
            </a:r>
            <a:r>
              <a:rPr lang="pt-BR" sz="2000" dirty="0">
                <a:solidFill>
                  <a:prstClr val="black"/>
                </a:solidFill>
                <a:latin typeface="Georgia" panose="02040502050405020303" pitchFamily="18" charset="0"/>
              </a:rPr>
              <a:t>  E logo correu a sua fama por toda a província da </a:t>
            </a:r>
            <a:r>
              <a:rPr lang="pt-BR" sz="2000" dirty="0" err="1">
                <a:solidFill>
                  <a:prstClr val="black"/>
                </a:solidFill>
                <a:latin typeface="Georgia" panose="02040502050405020303" pitchFamily="18" charset="0"/>
              </a:rPr>
              <a:t>Galiléia</a:t>
            </a:r>
            <a:r>
              <a:rPr lang="pt-BR" sz="2000" dirty="0">
                <a:solidFill>
                  <a:prstClr val="black"/>
                </a:solidFill>
                <a:latin typeface="Georgia" panose="02040502050405020303" pitchFamily="18" charset="0"/>
              </a:rPr>
              <a:t>.</a:t>
            </a:r>
            <a:r>
              <a:rPr lang="pt-BR" sz="2000" dirty="0">
                <a:solidFill>
                  <a:srgbClr val="008080"/>
                </a:solidFill>
                <a:latin typeface="Georgia" panose="02040502050405020303" pitchFamily="18" charset="0"/>
              </a:rPr>
              <a:t> Marcos 3:10-12</a:t>
            </a:r>
            <a:endParaRPr lang="pt-BR" sz="2000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r>
              <a:rPr lang="pt-BR" sz="2000" dirty="0">
                <a:solidFill>
                  <a:srgbClr val="008080"/>
                </a:solidFill>
                <a:latin typeface="Georgia" panose="02040502050405020303" pitchFamily="18" charset="0"/>
              </a:rPr>
              <a:t>(10)</a:t>
            </a:r>
            <a:r>
              <a:rPr lang="pt-BR" sz="2000" dirty="0">
                <a:solidFill>
                  <a:prstClr val="black"/>
                </a:solidFill>
                <a:latin typeface="Georgia" panose="02040502050405020303" pitchFamily="18" charset="0"/>
              </a:rPr>
              <a:t>  Porque tinha curado a muitos, de tal maneira que todos quantos tinham algum mal se arrojavam sobre ele, para lhe tocarem.</a:t>
            </a:r>
          </a:p>
          <a:p>
            <a:r>
              <a:rPr lang="pt-BR" sz="2000" dirty="0">
                <a:solidFill>
                  <a:srgbClr val="008080"/>
                </a:solidFill>
                <a:latin typeface="Georgia" panose="02040502050405020303" pitchFamily="18" charset="0"/>
              </a:rPr>
              <a:t>(11)</a:t>
            </a:r>
            <a:r>
              <a:rPr lang="pt-BR" sz="2000" dirty="0">
                <a:solidFill>
                  <a:prstClr val="black"/>
                </a:solidFill>
                <a:latin typeface="Georgia" panose="02040502050405020303" pitchFamily="18" charset="0"/>
              </a:rPr>
              <a:t>  E os espíritos imundos vendo-o, prostravam-se diante dele, e clamavam, dizendo: Tu és o Filho de Deus.</a:t>
            </a:r>
          </a:p>
          <a:p>
            <a:r>
              <a:rPr lang="pt-BR" sz="2000" dirty="0">
                <a:solidFill>
                  <a:srgbClr val="008080"/>
                </a:solidFill>
                <a:latin typeface="Georgia" panose="02040502050405020303" pitchFamily="18" charset="0"/>
              </a:rPr>
              <a:t>(12)</a:t>
            </a:r>
            <a:r>
              <a:rPr lang="pt-BR" sz="2000" dirty="0">
                <a:solidFill>
                  <a:prstClr val="black"/>
                </a:solidFill>
                <a:latin typeface="Georgia" panose="02040502050405020303" pitchFamily="18" charset="0"/>
              </a:rPr>
              <a:t>  E ele os ameaçava muito, para que não o manifestassem.</a:t>
            </a:r>
          </a:p>
        </p:txBody>
      </p:sp>
    </p:spTree>
    <p:extLst>
      <p:ext uri="{BB962C8B-B14F-4D97-AF65-F5344CB8AC3E}">
        <p14:creationId xmlns:p14="http://schemas.microsoft.com/office/powerpoint/2010/main" val="589041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2CD8918-96B9-4AF1-B838-7BEC3112E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5600" dirty="0"/>
              <a:t>📘 LEITURA SEMANAL</a:t>
            </a:r>
          </a:p>
        </p:txBody>
      </p:sp>
      <p:sp>
        <p:nvSpPr>
          <p:cNvPr id="28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093" y="2563839"/>
            <a:ext cx="3931920" cy="27432"/>
          </a:xfrm>
          <a:custGeom>
            <a:avLst/>
            <a:gdLst>
              <a:gd name="connsiteX0" fmla="*/ 0 w 3931920"/>
              <a:gd name="connsiteY0" fmla="*/ 0 h 27432"/>
              <a:gd name="connsiteX1" fmla="*/ 733958 w 3931920"/>
              <a:gd name="connsiteY1" fmla="*/ 0 h 27432"/>
              <a:gd name="connsiteX2" fmla="*/ 1428598 w 3931920"/>
              <a:gd name="connsiteY2" fmla="*/ 0 h 27432"/>
              <a:gd name="connsiteX3" fmla="*/ 2123237 w 3931920"/>
              <a:gd name="connsiteY3" fmla="*/ 0 h 27432"/>
              <a:gd name="connsiteX4" fmla="*/ 2660599 w 3931920"/>
              <a:gd name="connsiteY4" fmla="*/ 0 h 27432"/>
              <a:gd name="connsiteX5" fmla="*/ 3237281 w 3931920"/>
              <a:gd name="connsiteY5" fmla="*/ 0 h 27432"/>
              <a:gd name="connsiteX6" fmla="*/ 3931920 w 3931920"/>
              <a:gd name="connsiteY6" fmla="*/ 0 h 27432"/>
              <a:gd name="connsiteX7" fmla="*/ 3931920 w 3931920"/>
              <a:gd name="connsiteY7" fmla="*/ 27432 h 27432"/>
              <a:gd name="connsiteX8" fmla="*/ 3276600 w 3931920"/>
              <a:gd name="connsiteY8" fmla="*/ 27432 h 27432"/>
              <a:gd name="connsiteX9" fmla="*/ 2739238 w 3931920"/>
              <a:gd name="connsiteY9" fmla="*/ 27432 h 27432"/>
              <a:gd name="connsiteX10" fmla="*/ 2201875 w 3931920"/>
              <a:gd name="connsiteY10" fmla="*/ 27432 h 27432"/>
              <a:gd name="connsiteX11" fmla="*/ 1507236 w 3931920"/>
              <a:gd name="connsiteY11" fmla="*/ 27432 h 27432"/>
              <a:gd name="connsiteX12" fmla="*/ 930554 w 3931920"/>
              <a:gd name="connsiteY12" fmla="*/ 27432 h 27432"/>
              <a:gd name="connsiteX13" fmla="*/ 0 w 3931920"/>
              <a:gd name="connsiteY13" fmla="*/ 27432 h 27432"/>
              <a:gd name="connsiteX14" fmla="*/ 0 w 3931920"/>
              <a:gd name="connsiteY14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931920" h="27432" fill="none" extrusionOk="0">
                <a:moveTo>
                  <a:pt x="0" y="0"/>
                </a:moveTo>
                <a:cubicBezTo>
                  <a:pt x="245351" y="16874"/>
                  <a:pt x="509174" y="13736"/>
                  <a:pt x="733958" y="0"/>
                </a:cubicBezTo>
                <a:cubicBezTo>
                  <a:pt x="958742" y="-13736"/>
                  <a:pt x="1245406" y="-17215"/>
                  <a:pt x="1428598" y="0"/>
                </a:cubicBezTo>
                <a:cubicBezTo>
                  <a:pt x="1611790" y="17215"/>
                  <a:pt x="1930525" y="20562"/>
                  <a:pt x="2123237" y="0"/>
                </a:cubicBezTo>
                <a:cubicBezTo>
                  <a:pt x="2315949" y="-20562"/>
                  <a:pt x="2485508" y="11332"/>
                  <a:pt x="2660599" y="0"/>
                </a:cubicBezTo>
                <a:cubicBezTo>
                  <a:pt x="2835690" y="-11332"/>
                  <a:pt x="3075198" y="-14809"/>
                  <a:pt x="3237281" y="0"/>
                </a:cubicBezTo>
                <a:cubicBezTo>
                  <a:pt x="3399364" y="14809"/>
                  <a:pt x="3745084" y="-4992"/>
                  <a:pt x="3931920" y="0"/>
                </a:cubicBezTo>
                <a:cubicBezTo>
                  <a:pt x="3930963" y="8431"/>
                  <a:pt x="3931571" y="14612"/>
                  <a:pt x="3931920" y="27432"/>
                </a:cubicBezTo>
                <a:cubicBezTo>
                  <a:pt x="3765435" y="40792"/>
                  <a:pt x="3452398" y="38703"/>
                  <a:pt x="3276600" y="27432"/>
                </a:cubicBezTo>
                <a:cubicBezTo>
                  <a:pt x="3100802" y="16161"/>
                  <a:pt x="2914889" y="26998"/>
                  <a:pt x="2739238" y="27432"/>
                </a:cubicBezTo>
                <a:cubicBezTo>
                  <a:pt x="2563587" y="27866"/>
                  <a:pt x="2395484" y="39154"/>
                  <a:pt x="2201875" y="27432"/>
                </a:cubicBezTo>
                <a:cubicBezTo>
                  <a:pt x="2008266" y="15710"/>
                  <a:pt x="1781367" y="4899"/>
                  <a:pt x="1507236" y="27432"/>
                </a:cubicBezTo>
                <a:cubicBezTo>
                  <a:pt x="1233105" y="49965"/>
                  <a:pt x="1075495" y="47542"/>
                  <a:pt x="930554" y="27432"/>
                </a:cubicBezTo>
                <a:cubicBezTo>
                  <a:pt x="785613" y="7322"/>
                  <a:pt x="268930" y="30433"/>
                  <a:pt x="0" y="27432"/>
                </a:cubicBezTo>
                <a:cubicBezTo>
                  <a:pt x="226" y="18208"/>
                  <a:pt x="-648" y="12891"/>
                  <a:pt x="0" y="0"/>
                </a:cubicBezTo>
                <a:close/>
              </a:path>
              <a:path w="3931920" h="27432" stroke="0" extrusionOk="0">
                <a:moveTo>
                  <a:pt x="0" y="0"/>
                </a:moveTo>
                <a:cubicBezTo>
                  <a:pt x="278269" y="4786"/>
                  <a:pt x="349028" y="-10422"/>
                  <a:pt x="616001" y="0"/>
                </a:cubicBezTo>
                <a:cubicBezTo>
                  <a:pt x="882974" y="10422"/>
                  <a:pt x="931617" y="-15515"/>
                  <a:pt x="1153363" y="0"/>
                </a:cubicBezTo>
                <a:cubicBezTo>
                  <a:pt x="1375109" y="15515"/>
                  <a:pt x="1704089" y="-3631"/>
                  <a:pt x="1887322" y="0"/>
                </a:cubicBezTo>
                <a:cubicBezTo>
                  <a:pt x="2070555" y="3631"/>
                  <a:pt x="2344155" y="2213"/>
                  <a:pt x="2503322" y="0"/>
                </a:cubicBezTo>
                <a:cubicBezTo>
                  <a:pt x="2662489" y="-2213"/>
                  <a:pt x="2976859" y="26691"/>
                  <a:pt x="3119323" y="0"/>
                </a:cubicBezTo>
                <a:cubicBezTo>
                  <a:pt x="3261787" y="-26691"/>
                  <a:pt x="3588171" y="-28651"/>
                  <a:pt x="3931920" y="0"/>
                </a:cubicBezTo>
                <a:cubicBezTo>
                  <a:pt x="3930565" y="9524"/>
                  <a:pt x="3930718" y="13975"/>
                  <a:pt x="3931920" y="27432"/>
                </a:cubicBezTo>
                <a:cubicBezTo>
                  <a:pt x="3664329" y="4021"/>
                  <a:pt x="3437686" y="14511"/>
                  <a:pt x="3276600" y="27432"/>
                </a:cubicBezTo>
                <a:cubicBezTo>
                  <a:pt x="3115514" y="40353"/>
                  <a:pt x="2913592" y="48967"/>
                  <a:pt x="2739238" y="27432"/>
                </a:cubicBezTo>
                <a:cubicBezTo>
                  <a:pt x="2564884" y="5897"/>
                  <a:pt x="2294049" y="39820"/>
                  <a:pt x="2083918" y="27432"/>
                </a:cubicBezTo>
                <a:cubicBezTo>
                  <a:pt x="1873787" y="15044"/>
                  <a:pt x="1718903" y="21388"/>
                  <a:pt x="1428598" y="27432"/>
                </a:cubicBezTo>
                <a:cubicBezTo>
                  <a:pt x="1138293" y="33476"/>
                  <a:pt x="952209" y="50441"/>
                  <a:pt x="812597" y="27432"/>
                </a:cubicBezTo>
                <a:cubicBezTo>
                  <a:pt x="672985" y="4423"/>
                  <a:pt x="305800" y="28240"/>
                  <a:pt x="0" y="27432"/>
                </a:cubicBezTo>
                <a:cubicBezTo>
                  <a:pt x="-800" y="16780"/>
                  <a:pt x="-583" y="12910"/>
                  <a:pt x="0" y="0"/>
                </a:cubicBezTo>
                <a:close/>
              </a:path>
            </a:pathLst>
          </a:custGeom>
          <a:solidFill>
            <a:srgbClr val="639CD5"/>
          </a:solidFill>
          <a:ln w="38100" cap="rnd">
            <a:solidFill>
              <a:srgbClr val="639CD5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m 5" descr="Empresária escrevendo em um bloco de notas">
            <a:extLst>
              <a:ext uri="{FF2B5EF4-FFF2-40B4-BE49-F238E27FC236}">
                <a16:creationId xmlns:a16="http://schemas.microsoft.com/office/drawing/2014/main" id="{73B4F9AD-0E43-4127-87ED-364E75431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6457" y="106046"/>
            <a:ext cx="2022689" cy="6858000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3D888315-B400-45DD-836B-CF3F41F01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093" y="2986824"/>
            <a:ext cx="6331169" cy="28932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65315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accel="44000" decel="46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2" name="Rectangle 191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6D2A5BC-D0F1-4AB5-92A6-61F27CDA9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pt-BR" sz="7200"/>
              <a:t>Introdução</a:t>
            </a:r>
            <a:r>
              <a:rPr lang="pt-BR" sz="7200" dirty="0"/>
              <a:t>:</a:t>
            </a:r>
          </a:p>
        </p:txBody>
      </p:sp>
      <p:pic>
        <p:nvPicPr>
          <p:cNvPr id="1026" name="Picture 2" descr="Evangelho de São Marcos - Paróquia Nossa Senhora de Lourdes">
            <a:extLst>
              <a:ext uri="{FF2B5EF4-FFF2-40B4-BE49-F238E27FC236}">
                <a16:creationId xmlns:a16="http://schemas.microsoft.com/office/drawing/2014/main" id="{6EE741C4-2398-4375-B360-0AEBEB6DCD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66" r="1522" b="2"/>
          <a:stretch/>
        </p:blipFill>
        <p:spPr bwMode="auto"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3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FFF35E"/>
          </a:solidFill>
          <a:ln w="38100" cap="rnd">
            <a:solidFill>
              <a:srgbClr val="FFF35E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C33D4CF-EDD0-4B17-A199-9E092CF6D4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marL="12700" marR="5080">
              <a:spcBef>
                <a:spcPts val="1285"/>
              </a:spcBef>
            </a:pPr>
            <a:r>
              <a:rPr lang="pt-BR" b="0" i="0">
                <a:effectLst/>
                <a:latin typeface="Georgia" panose="02040502050405020303" pitchFamily="18" charset="0"/>
              </a:rPr>
              <a:t>O Evangelho de Marcos enumera aproximadamente dezoito milagres que evidenciam a missão do Filho de Deus. Seu registro não tinha por objetivo informar mas, transformar vidas. Na operação de sinais, Jesus revela um Deus mais próximo do homem.</a:t>
            </a:r>
            <a:endParaRPr lang="pt-BR">
              <a:highlight>
                <a:srgbClr val="FFFF00"/>
              </a:highlight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94027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093" y="2563839"/>
            <a:ext cx="3931920" cy="27432"/>
          </a:xfrm>
          <a:custGeom>
            <a:avLst/>
            <a:gdLst>
              <a:gd name="connsiteX0" fmla="*/ 0 w 3931920"/>
              <a:gd name="connsiteY0" fmla="*/ 0 h 27432"/>
              <a:gd name="connsiteX1" fmla="*/ 733958 w 3931920"/>
              <a:gd name="connsiteY1" fmla="*/ 0 h 27432"/>
              <a:gd name="connsiteX2" fmla="*/ 1428598 w 3931920"/>
              <a:gd name="connsiteY2" fmla="*/ 0 h 27432"/>
              <a:gd name="connsiteX3" fmla="*/ 2123237 w 3931920"/>
              <a:gd name="connsiteY3" fmla="*/ 0 h 27432"/>
              <a:gd name="connsiteX4" fmla="*/ 2660599 w 3931920"/>
              <a:gd name="connsiteY4" fmla="*/ 0 h 27432"/>
              <a:gd name="connsiteX5" fmla="*/ 3237281 w 3931920"/>
              <a:gd name="connsiteY5" fmla="*/ 0 h 27432"/>
              <a:gd name="connsiteX6" fmla="*/ 3931920 w 3931920"/>
              <a:gd name="connsiteY6" fmla="*/ 0 h 27432"/>
              <a:gd name="connsiteX7" fmla="*/ 3931920 w 3931920"/>
              <a:gd name="connsiteY7" fmla="*/ 27432 h 27432"/>
              <a:gd name="connsiteX8" fmla="*/ 3276600 w 3931920"/>
              <a:gd name="connsiteY8" fmla="*/ 27432 h 27432"/>
              <a:gd name="connsiteX9" fmla="*/ 2739238 w 3931920"/>
              <a:gd name="connsiteY9" fmla="*/ 27432 h 27432"/>
              <a:gd name="connsiteX10" fmla="*/ 2201875 w 3931920"/>
              <a:gd name="connsiteY10" fmla="*/ 27432 h 27432"/>
              <a:gd name="connsiteX11" fmla="*/ 1507236 w 3931920"/>
              <a:gd name="connsiteY11" fmla="*/ 27432 h 27432"/>
              <a:gd name="connsiteX12" fmla="*/ 930554 w 3931920"/>
              <a:gd name="connsiteY12" fmla="*/ 27432 h 27432"/>
              <a:gd name="connsiteX13" fmla="*/ 0 w 3931920"/>
              <a:gd name="connsiteY13" fmla="*/ 27432 h 27432"/>
              <a:gd name="connsiteX14" fmla="*/ 0 w 3931920"/>
              <a:gd name="connsiteY14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931920" h="27432" fill="none" extrusionOk="0">
                <a:moveTo>
                  <a:pt x="0" y="0"/>
                </a:moveTo>
                <a:cubicBezTo>
                  <a:pt x="245351" y="16874"/>
                  <a:pt x="509174" y="13736"/>
                  <a:pt x="733958" y="0"/>
                </a:cubicBezTo>
                <a:cubicBezTo>
                  <a:pt x="958742" y="-13736"/>
                  <a:pt x="1245406" y="-17215"/>
                  <a:pt x="1428598" y="0"/>
                </a:cubicBezTo>
                <a:cubicBezTo>
                  <a:pt x="1611790" y="17215"/>
                  <a:pt x="1930525" y="20562"/>
                  <a:pt x="2123237" y="0"/>
                </a:cubicBezTo>
                <a:cubicBezTo>
                  <a:pt x="2315949" y="-20562"/>
                  <a:pt x="2485508" y="11332"/>
                  <a:pt x="2660599" y="0"/>
                </a:cubicBezTo>
                <a:cubicBezTo>
                  <a:pt x="2835690" y="-11332"/>
                  <a:pt x="3075198" y="-14809"/>
                  <a:pt x="3237281" y="0"/>
                </a:cubicBezTo>
                <a:cubicBezTo>
                  <a:pt x="3399364" y="14809"/>
                  <a:pt x="3745084" y="-4992"/>
                  <a:pt x="3931920" y="0"/>
                </a:cubicBezTo>
                <a:cubicBezTo>
                  <a:pt x="3930963" y="8431"/>
                  <a:pt x="3931571" y="14612"/>
                  <a:pt x="3931920" y="27432"/>
                </a:cubicBezTo>
                <a:cubicBezTo>
                  <a:pt x="3765435" y="40792"/>
                  <a:pt x="3452398" y="38703"/>
                  <a:pt x="3276600" y="27432"/>
                </a:cubicBezTo>
                <a:cubicBezTo>
                  <a:pt x="3100802" y="16161"/>
                  <a:pt x="2914889" y="26998"/>
                  <a:pt x="2739238" y="27432"/>
                </a:cubicBezTo>
                <a:cubicBezTo>
                  <a:pt x="2563587" y="27866"/>
                  <a:pt x="2395484" y="39154"/>
                  <a:pt x="2201875" y="27432"/>
                </a:cubicBezTo>
                <a:cubicBezTo>
                  <a:pt x="2008266" y="15710"/>
                  <a:pt x="1781367" y="4899"/>
                  <a:pt x="1507236" y="27432"/>
                </a:cubicBezTo>
                <a:cubicBezTo>
                  <a:pt x="1233105" y="49965"/>
                  <a:pt x="1075495" y="47542"/>
                  <a:pt x="930554" y="27432"/>
                </a:cubicBezTo>
                <a:cubicBezTo>
                  <a:pt x="785613" y="7322"/>
                  <a:pt x="268930" y="30433"/>
                  <a:pt x="0" y="27432"/>
                </a:cubicBezTo>
                <a:cubicBezTo>
                  <a:pt x="226" y="18208"/>
                  <a:pt x="-648" y="12891"/>
                  <a:pt x="0" y="0"/>
                </a:cubicBezTo>
                <a:close/>
              </a:path>
              <a:path w="3931920" h="27432" stroke="0" extrusionOk="0">
                <a:moveTo>
                  <a:pt x="0" y="0"/>
                </a:moveTo>
                <a:cubicBezTo>
                  <a:pt x="278269" y="4786"/>
                  <a:pt x="349028" y="-10422"/>
                  <a:pt x="616001" y="0"/>
                </a:cubicBezTo>
                <a:cubicBezTo>
                  <a:pt x="882974" y="10422"/>
                  <a:pt x="931617" y="-15515"/>
                  <a:pt x="1153363" y="0"/>
                </a:cubicBezTo>
                <a:cubicBezTo>
                  <a:pt x="1375109" y="15515"/>
                  <a:pt x="1704089" y="-3631"/>
                  <a:pt x="1887322" y="0"/>
                </a:cubicBezTo>
                <a:cubicBezTo>
                  <a:pt x="2070555" y="3631"/>
                  <a:pt x="2344155" y="2213"/>
                  <a:pt x="2503322" y="0"/>
                </a:cubicBezTo>
                <a:cubicBezTo>
                  <a:pt x="2662489" y="-2213"/>
                  <a:pt x="2976859" y="26691"/>
                  <a:pt x="3119323" y="0"/>
                </a:cubicBezTo>
                <a:cubicBezTo>
                  <a:pt x="3261787" y="-26691"/>
                  <a:pt x="3588171" y="-28651"/>
                  <a:pt x="3931920" y="0"/>
                </a:cubicBezTo>
                <a:cubicBezTo>
                  <a:pt x="3930565" y="9524"/>
                  <a:pt x="3930718" y="13975"/>
                  <a:pt x="3931920" y="27432"/>
                </a:cubicBezTo>
                <a:cubicBezTo>
                  <a:pt x="3664329" y="4021"/>
                  <a:pt x="3437686" y="14511"/>
                  <a:pt x="3276600" y="27432"/>
                </a:cubicBezTo>
                <a:cubicBezTo>
                  <a:pt x="3115514" y="40353"/>
                  <a:pt x="2913592" y="48967"/>
                  <a:pt x="2739238" y="27432"/>
                </a:cubicBezTo>
                <a:cubicBezTo>
                  <a:pt x="2564884" y="5897"/>
                  <a:pt x="2294049" y="39820"/>
                  <a:pt x="2083918" y="27432"/>
                </a:cubicBezTo>
                <a:cubicBezTo>
                  <a:pt x="1873787" y="15044"/>
                  <a:pt x="1718903" y="21388"/>
                  <a:pt x="1428598" y="27432"/>
                </a:cubicBezTo>
                <a:cubicBezTo>
                  <a:pt x="1138293" y="33476"/>
                  <a:pt x="952209" y="50441"/>
                  <a:pt x="812597" y="27432"/>
                </a:cubicBezTo>
                <a:cubicBezTo>
                  <a:pt x="672985" y="4423"/>
                  <a:pt x="305800" y="28240"/>
                  <a:pt x="0" y="27432"/>
                </a:cubicBezTo>
                <a:cubicBezTo>
                  <a:pt x="-800" y="16780"/>
                  <a:pt x="-583" y="12910"/>
                  <a:pt x="0" y="0"/>
                </a:cubicBezTo>
                <a:close/>
              </a:path>
            </a:pathLst>
          </a:custGeom>
          <a:solidFill>
            <a:srgbClr val="C5715C"/>
          </a:solidFill>
          <a:ln w="38100" cap="rnd">
            <a:solidFill>
              <a:srgbClr val="C5715C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Vista da Suíte Céu – foto de Céu Palmas Hotel - Tripadvisor">
            <a:extLst>
              <a:ext uri="{FF2B5EF4-FFF2-40B4-BE49-F238E27FC236}">
                <a16:creationId xmlns:a16="http://schemas.microsoft.com/office/drawing/2014/main" id="{6AF72310-07DC-4FCC-9414-D2133A7704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0197"/>
            <a:ext cx="12188953" cy="6888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4C2C91F7-3788-4DF0-9740-4269F7A2C6B8}"/>
              </a:ext>
            </a:extLst>
          </p:cNvPr>
          <p:cNvSpPr txBox="1"/>
          <p:nvPr/>
        </p:nvSpPr>
        <p:spPr>
          <a:xfrm>
            <a:off x="3314090" y="1929384"/>
            <a:ext cx="5110089" cy="341254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92500" lnSpcReduction="20000"/>
          </a:bodyPr>
          <a:lstStyle/>
          <a:p>
            <a:pPr marL="228600" indent="-228600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kumimoji="0" lang="en-US" sz="4800" b="1" i="0" u="none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🔑 #pontochave</a:t>
            </a:r>
            <a:br>
              <a:rPr kumimoji="0" lang="en-US" sz="4800" b="0" i="0" u="none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4800" dirty="0">
                <a:solidFill>
                  <a:srgbClr val="222222"/>
                </a:solidFill>
                <a:latin typeface="Georgia" panose="02040502050405020303" pitchFamily="18" charset="0"/>
              </a:rPr>
              <a:t>“A autoridade de Jesus revela a grandeza de Sua missão”.</a:t>
            </a:r>
            <a:endParaRPr lang="en-US" sz="4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7591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A4C6FE-81AE-4163-86ED-2806E0E34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174" y="564588"/>
            <a:ext cx="10967000" cy="13255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pt-BR" sz="4100" dirty="0"/>
              <a:t>1 - </a:t>
            </a:r>
            <a:r>
              <a:rPr lang="pt-BR" b="1" dirty="0"/>
              <a:t>  DEUS UNGIU A JESUS DE NAZARÉ</a:t>
            </a:r>
            <a:endParaRPr lang="pt-BR" sz="6100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5487DD9-5B87-49F2-8C82-B383A2419B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1105" y="2359834"/>
            <a:ext cx="8933895" cy="3710766"/>
          </a:xfr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pt-BR" sz="3600" dirty="0">
                <a:solidFill>
                  <a:srgbClr val="000000"/>
                </a:solidFill>
                <a:latin typeface="Open Sans" panose="020B0606030504020204" pitchFamily="34" charset="0"/>
              </a:rPr>
              <a:t>É notório através das profecias messiânicas que a unção de Deus estava sobre Seu Filho para operar milagres de forma extraordinária.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6572863-50FB-42C2-95F6-9A7F32F5F7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000" y="4730932"/>
            <a:ext cx="3473174" cy="1714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303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36000" decel="64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47FE078-015C-467A-9812-EDA31222C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365125"/>
            <a:ext cx="10802085" cy="1325563"/>
          </a:xfrm>
        </p:spPr>
        <p:txBody>
          <a:bodyPr>
            <a:normAutofit/>
          </a:bodyPr>
          <a:lstStyle/>
          <a:p>
            <a:r>
              <a:rPr lang="pt-BR" sz="4100" dirty="0"/>
              <a:t>1 - </a:t>
            </a:r>
            <a:r>
              <a:rPr lang="pt-BR" b="1" dirty="0"/>
              <a:t>  DEUS UNGIU A JESUS DE NAZARÉ</a:t>
            </a:r>
            <a:endParaRPr lang="pt-BR" dirty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33C44DF-FF99-42EA-9B58-CC3604DB64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pt-BR" dirty="0">
                <a:solidFill>
                  <a:srgbClr val="222222"/>
                </a:solidFill>
                <a:latin typeface="Georgia" panose="02040502050405020303" pitchFamily="18" charset="0"/>
              </a:rPr>
              <a:t>1.1. Autoridade sobre espíritos imundos</a:t>
            </a:r>
            <a:endParaRPr lang="pt-BR" b="1" i="0" dirty="0">
              <a:solidFill>
                <a:srgbClr val="2B2B2B"/>
              </a:solidFill>
              <a:effectLst/>
              <a:latin typeface="Open Sans" panose="020B0806030504020204" pitchFamily="34" charset="0"/>
            </a:endParaRPr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CF50570B-E1EE-4654-A962-DB54863439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70000" lnSpcReduction="20000"/>
          </a:bodyPr>
          <a:lstStyle/>
          <a:p>
            <a:r>
              <a:rPr lang="pt-BR" dirty="0">
                <a:solidFill>
                  <a:srgbClr val="222222"/>
                </a:solidFill>
                <a:latin typeface="Georgia" panose="02040502050405020303" pitchFamily="18" charset="0"/>
              </a:rPr>
              <a:t>1.2. Autoridade sobre as enfermidades</a:t>
            </a:r>
            <a:endParaRPr lang="pt-BR" b="1" i="0" dirty="0">
              <a:solidFill>
                <a:srgbClr val="2B2B2B"/>
              </a:solidFill>
              <a:effectLst/>
              <a:latin typeface="Open Sans" panose="020B0806030504020204" pitchFamily="34" charset="0"/>
            </a:endParaRPr>
          </a:p>
        </p:txBody>
      </p:sp>
      <p:sp>
        <p:nvSpPr>
          <p:cNvPr id="8" name="Espaço Reservado para Conteúdo 7">
            <a:extLst>
              <a:ext uri="{FF2B5EF4-FFF2-40B4-BE49-F238E27FC236}">
                <a16:creationId xmlns:a16="http://schemas.microsoft.com/office/drawing/2014/main" id="{1C3E39EC-9875-4786-9550-2CFFE30AFB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26079"/>
            <a:ext cx="5469672" cy="3566795"/>
          </a:xfrm>
        </p:spPr>
        <p:txBody>
          <a:bodyPr>
            <a:noAutofit/>
          </a:bodyPr>
          <a:lstStyle/>
          <a:p>
            <a:r>
              <a:rPr lang="pt-BR" sz="2400" dirty="0">
                <a:solidFill>
                  <a:srgbClr val="222222"/>
                </a:solidFill>
                <a:latin typeface="Georgia" panose="02040502050405020303" pitchFamily="18" charset="0"/>
              </a:rPr>
              <a:t>O homem natural não consegue explicar as coisas do Espírito. Marcos traz o relato da cura de um leproso, em que o milagre acontece de forma imediata. Bastou um toque e uma palavra de Jesus para fazer a lepra desaparecer e o homem ficar limpo. enfermidades.</a:t>
            </a:r>
            <a:endParaRPr lang="pt-BR" sz="1600" dirty="0"/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AAA693C-6D87-4434-A851-B3B99B17DA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26079"/>
            <a:ext cx="5157787" cy="3310947"/>
          </a:xfrm>
        </p:spPr>
        <p:txBody>
          <a:bodyPr>
            <a:normAutofit fontScale="92500"/>
          </a:bodyPr>
          <a:lstStyle/>
          <a:p>
            <a:pPr marL="0" marR="125095" lvl="1" indent="0">
              <a:lnSpc>
                <a:spcPct val="104800"/>
              </a:lnSpc>
              <a:spcBef>
                <a:spcPts val="1295"/>
              </a:spcBef>
              <a:buNone/>
              <a:tabLst>
                <a:tab pos="460375" algn="l"/>
              </a:tabLst>
            </a:pPr>
            <a:r>
              <a:rPr lang="pt-BR" sz="1800" spc="-65" dirty="0">
                <a:latin typeface="Calibri"/>
                <a:cs typeface="Calibri"/>
              </a:rPr>
              <a:t>Nos registros do Evangelho de Marcos, logo no início, encontramos Jesus sendo interrompido em Seu discurso na Sinagoga por um homem possesso. É interessante que o próprio demônio O reconhece como Filho de Deus.</a:t>
            </a:r>
          </a:p>
          <a:p>
            <a:pPr marL="0" marR="125095" lvl="1" indent="0">
              <a:lnSpc>
                <a:spcPct val="104800"/>
              </a:lnSpc>
              <a:spcBef>
                <a:spcPts val="1295"/>
              </a:spcBef>
              <a:buNone/>
              <a:tabLst>
                <a:tab pos="460375" algn="l"/>
              </a:tabLst>
            </a:pPr>
            <a:r>
              <a:rPr lang="pt-BR" sz="1800" spc="-65" dirty="0">
                <a:latin typeface="Calibri"/>
                <a:cs typeface="Calibri"/>
              </a:rPr>
              <a:t>A autoridade de Jesus é tanta que apenas uma ordem foi suficiente para a libertação daquele homem. Os ensinos de Jesus são chancelados por:</a:t>
            </a:r>
          </a:p>
          <a:p>
            <a:pPr marL="0" marR="125095" lvl="1" indent="0">
              <a:lnSpc>
                <a:spcPct val="104800"/>
              </a:lnSpc>
              <a:spcBef>
                <a:spcPts val="1295"/>
              </a:spcBef>
              <a:buNone/>
              <a:tabLst>
                <a:tab pos="460375" algn="l"/>
              </a:tabLst>
            </a:pPr>
            <a:r>
              <a:rPr lang="pt-BR" sz="1800" spc="-65" dirty="0">
                <a:latin typeface="Calibri"/>
                <a:cs typeface="Calibri"/>
              </a:rPr>
              <a:t> libertação;</a:t>
            </a:r>
          </a:p>
          <a:p>
            <a:pPr marL="0" marR="125095" lvl="1" indent="0">
              <a:lnSpc>
                <a:spcPct val="104800"/>
              </a:lnSpc>
              <a:spcBef>
                <a:spcPts val="1295"/>
              </a:spcBef>
              <a:buNone/>
              <a:tabLst>
                <a:tab pos="460375" algn="l"/>
              </a:tabLst>
            </a:pPr>
            <a:r>
              <a:rPr lang="pt-BR" sz="1800" spc="-65" dirty="0">
                <a:latin typeface="Calibri"/>
                <a:cs typeface="Calibri"/>
              </a:rPr>
              <a:t>autoridade : castas de demônios saem com jejum e oração (</a:t>
            </a:r>
            <a:r>
              <a:rPr lang="pt-BR" sz="1800" spc="-65" dirty="0" err="1">
                <a:latin typeface="Calibri"/>
                <a:cs typeface="Calibri"/>
              </a:rPr>
              <a:t>Mt</a:t>
            </a:r>
            <a:r>
              <a:rPr lang="pt-BR" sz="1800" spc="-65" dirty="0">
                <a:latin typeface="Calibri"/>
                <a:cs typeface="Calibri"/>
              </a:rPr>
              <a:t> 17. 21). </a:t>
            </a:r>
            <a:endParaRPr lang="pt-BR" sz="1400" dirty="0"/>
          </a:p>
        </p:txBody>
      </p:sp>
    </p:spTree>
    <p:extLst>
      <p:ext uri="{BB962C8B-B14F-4D97-AF65-F5344CB8AC3E}">
        <p14:creationId xmlns:p14="http://schemas.microsoft.com/office/powerpoint/2010/main" val="1534034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90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2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3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3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  <p:bldP spid="7" grpId="0" build="p"/>
      <p:bldP spid="8" grpId="0" build="p"/>
      <p:bldP spid="6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0" name="Rectangle 6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1812259-CB31-4690-B9F1-7CA4951A9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3100" b="1" dirty="0"/>
              <a:t>2- JESUS OPEROU GRANDES MARAVILHAS</a:t>
            </a:r>
            <a:br>
              <a:rPr lang="pt-BR" sz="3100" dirty="0"/>
            </a:br>
            <a:endParaRPr lang="pt-BR" sz="3100" dirty="0"/>
          </a:p>
        </p:txBody>
      </p:sp>
      <p:sp>
        <p:nvSpPr>
          <p:cNvPr id="72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093" y="2563839"/>
            <a:ext cx="3931920" cy="27432"/>
          </a:xfrm>
          <a:custGeom>
            <a:avLst/>
            <a:gdLst>
              <a:gd name="connsiteX0" fmla="*/ 0 w 3931920"/>
              <a:gd name="connsiteY0" fmla="*/ 0 h 27432"/>
              <a:gd name="connsiteX1" fmla="*/ 733958 w 3931920"/>
              <a:gd name="connsiteY1" fmla="*/ 0 h 27432"/>
              <a:gd name="connsiteX2" fmla="*/ 1428598 w 3931920"/>
              <a:gd name="connsiteY2" fmla="*/ 0 h 27432"/>
              <a:gd name="connsiteX3" fmla="*/ 2123237 w 3931920"/>
              <a:gd name="connsiteY3" fmla="*/ 0 h 27432"/>
              <a:gd name="connsiteX4" fmla="*/ 2660599 w 3931920"/>
              <a:gd name="connsiteY4" fmla="*/ 0 h 27432"/>
              <a:gd name="connsiteX5" fmla="*/ 3237281 w 3931920"/>
              <a:gd name="connsiteY5" fmla="*/ 0 h 27432"/>
              <a:gd name="connsiteX6" fmla="*/ 3931920 w 3931920"/>
              <a:gd name="connsiteY6" fmla="*/ 0 h 27432"/>
              <a:gd name="connsiteX7" fmla="*/ 3931920 w 3931920"/>
              <a:gd name="connsiteY7" fmla="*/ 27432 h 27432"/>
              <a:gd name="connsiteX8" fmla="*/ 3276600 w 3931920"/>
              <a:gd name="connsiteY8" fmla="*/ 27432 h 27432"/>
              <a:gd name="connsiteX9" fmla="*/ 2739238 w 3931920"/>
              <a:gd name="connsiteY9" fmla="*/ 27432 h 27432"/>
              <a:gd name="connsiteX10" fmla="*/ 2201875 w 3931920"/>
              <a:gd name="connsiteY10" fmla="*/ 27432 h 27432"/>
              <a:gd name="connsiteX11" fmla="*/ 1507236 w 3931920"/>
              <a:gd name="connsiteY11" fmla="*/ 27432 h 27432"/>
              <a:gd name="connsiteX12" fmla="*/ 930554 w 3931920"/>
              <a:gd name="connsiteY12" fmla="*/ 27432 h 27432"/>
              <a:gd name="connsiteX13" fmla="*/ 0 w 3931920"/>
              <a:gd name="connsiteY13" fmla="*/ 27432 h 27432"/>
              <a:gd name="connsiteX14" fmla="*/ 0 w 3931920"/>
              <a:gd name="connsiteY14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931920" h="27432" fill="none" extrusionOk="0">
                <a:moveTo>
                  <a:pt x="0" y="0"/>
                </a:moveTo>
                <a:cubicBezTo>
                  <a:pt x="245351" y="16874"/>
                  <a:pt x="509174" y="13736"/>
                  <a:pt x="733958" y="0"/>
                </a:cubicBezTo>
                <a:cubicBezTo>
                  <a:pt x="958742" y="-13736"/>
                  <a:pt x="1245406" y="-17215"/>
                  <a:pt x="1428598" y="0"/>
                </a:cubicBezTo>
                <a:cubicBezTo>
                  <a:pt x="1611790" y="17215"/>
                  <a:pt x="1930525" y="20562"/>
                  <a:pt x="2123237" y="0"/>
                </a:cubicBezTo>
                <a:cubicBezTo>
                  <a:pt x="2315949" y="-20562"/>
                  <a:pt x="2485508" y="11332"/>
                  <a:pt x="2660599" y="0"/>
                </a:cubicBezTo>
                <a:cubicBezTo>
                  <a:pt x="2835690" y="-11332"/>
                  <a:pt x="3075198" y="-14809"/>
                  <a:pt x="3237281" y="0"/>
                </a:cubicBezTo>
                <a:cubicBezTo>
                  <a:pt x="3399364" y="14809"/>
                  <a:pt x="3745084" y="-4992"/>
                  <a:pt x="3931920" y="0"/>
                </a:cubicBezTo>
                <a:cubicBezTo>
                  <a:pt x="3930963" y="8431"/>
                  <a:pt x="3931571" y="14612"/>
                  <a:pt x="3931920" y="27432"/>
                </a:cubicBezTo>
                <a:cubicBezTo>
                  <a:pt x="3765435" y="40792"/>
                  <a:pt x="3452398" y="38703"/>
                  <a:pt x="3276600" y="27432"/>
                </a:cubicBezTo>
                <a:cubicBezTo>
                  <a:pt x="3100802" y="16161"/>
                  <a:pt x="2914889" y="26998"/>
                  <a:pt x="2739238" y="27432"/>
                </a:cubicBezTo>
                <a:cubicBezTo>
                  <a:pt x="2563587" y="27866"/>
                  <a:pt x="2395484" y="39154"/>
                  <a:pt x="2201875" y="27432"/>
                </a:cubicBezTo>
                <a:cubicBezTo>
                  <a:pt x="2008266" y="15710"/>
                  <a:pt x="1781367" y="4899"/>
                  <a:pt x="1507236" y="27432"/>
                </a:cubicBezTo>
                <a:cubicBezTo>
                  <a:pt x="1233105" y="49965"/>
                  <a:pt x="1075495" y="47542"/>
                  <a:pt x="930554" y="27432"/>
                </a:cubicBezTo>
                <a:cubicBezTo>
                  <a:pt x="785613" y="7322"/>
                  <a:pt x="268930" y="30433"/>
                  <a:pt x="0" y="27432"/>
                </a:cubicBezTo>
                <a:cubicBezTo>
                  <a:pt x="226" y="18208"/>
                  <a:pt x="-648" y="12891"/>
                  <a:pt x="0" y="0"/>
                </a:cubicBezTo>
                <a:close/>
              </a:path>
              <a:path w="3931920" h="27432" stroke="0" extrusionOk="0">
                <a:moveTo>
                  <a:pt x="0" y="0"/>
                </a:moveTo>
                <a:cubicBezTo>
                  <a:pt x="278269" y="4786"/>
                  <a:pt x="349028" y="-10422"/>
                  <a:pt x="616001" y="0"/>
                </a:cubicBezTo>
                <a:cubicBezTo>
                  <a:pt x="882974" y="10422"/>
                  <a:pt x="931617" y="-15515"/>
                  <a:pt x="1153363" y="0"/>
                </a:cubicBezTo>
                <a:cubicBezTo>
                  <a:pt x="1375109" y="15515"/>
                  <a:pt x="1704089" y="-3631"/>
                  <a:pt x="1887322" y="0"/>
                </a:cubicBezTo>
                <a:cubicBezTo>
                  <a:pt x="2070555" y="3631"/>
                  <a:pt x="2344155" y="2213"/>
                  <a:pt x="2503322" y="0"/>
                </a:cubicBezTo>
                <a:cubicBezTo>
                  <a:pt x="2662489" y="-2213"/>
                  <a:pt x="2976859" y="26691"/>
                  <a:pt x="3119323" y="0"/>
                </a:cubicBezTo>
                <a:cubicBezTo>
                  <a:pt x="3261787" y="-26691"/>
                  <a:pt x="3588171" y="-28651"/>
                  <a:pt x="3931920" y="0"/>
                </a:cubicBezTo>
                <a:cubicBezTo>
                  <a:pt x="3930565" y="9524"/>
                  <a:pt x="3930718" y="13975"/>
                  <a:pt x="3931920" y="27432"/>
                </a:cubicBezTo>
                <a:cubicBezTo>
                  <a:pt x="3664329" y="4021"/>
                  <a:pt x="3437686" y="14511"/>
                  <a:pt x="3276600" y="27432"/>
                </a:cubicBezTo>
                <a:cubicBezTo>
                  <a:pt x="3115514" y="40353"/>
                  <a:pt x="2913592" y="48967"/>
                  <a:pt x="2739238" y="27432"/>
                </a:cubicBezTo>
                <a:cubicBezTo>
                  <a:pt x="2564884" y="5897"/>
                  <a:pt x="2294049" y="39820"/>
                  <a:pt x="2083918" y="27432"/>
                </a:cubicBezTo>
                <a:cubicBezTo>
                  <a:pt x="1873787" y="15044"/>
                  <a:pt x="1718903" y="21388"/>
                  <a:pt x="1428598" y="27432"/>
                </a:cubicBezTo>
                <a:cubicBezTo>
                  <a:pt x="1138293" y="33476"/>
                  <a:pt x="952209" y="50441"/>
                  <a:pt x="812597" y="27432"/>
                </a:cubicBezTo>
                <a:cubicBezTo>
                  <a:pt x="672985" y="4423"/>
                  <a:pt x="305800" y="28240"/>
                  <a:pt x="0" y="27432"/>
                </a:cubicBezTo>
                <a:cubicBezTo>
                  <a:pt x="-800" y="16780"/>
                  <a:pt x="-583" y="12910"/>
                  <a:pt x="0" y="0"/>
                </a:cubicBezTo>
                <a:close/>
              </a:path>
            </a:pathLst>
          </a:custGeom>
          <a:solidFill>
            <a:srgbClr val="ADAE5E"/>
          </a:solidFill>
          <a:ln w="38100" cap="rnd">
            <a:solidFill>
              <a:srgbClr val="ADAE5E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B4D49F4-AE8D-41EE-B7EE-7FB8CA1578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pt-BR" sz="2200">
                <a:latin typeface="Source Sans Pro" panose="020B0503030403020204" pitchFamily="34" charset="0"/>
              </a:rPr>
              <a:t>Durante os três anos e meio de Ministério, os habitantes da Palestina tiveram a oportunidade de contemplar as maravilhas , intervenção divina nas leis da natureza; contrariando a razão e a lógica humanas.</a:t>
            </a:r>
            <a:br>
              <a:rPr lang="pt-BR" sz="2200"/>
            </a:br>
            <a:endParaRPr lang="pt-BR" sz="220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CFB912F-53AC-402B-8169-C48ABE09719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905" r="18398" b="2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23476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E68A18-C010-4BEC-BA4D-5FA947140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371551" cy="1325563"/>
          </a:xfrm>
        </p:spPr>
        <p:txBody>
          <a:bodyPr>
            <a:normAutofit fontScale="90000"/>
          </a:bodyPr>
          <a:lstStyle/>
          <a:p>
            <a:r>
              <a:rPr lang="pt-BR" sz="4800" b="1" dirty="0"/>
              <a:t>2. JESUS OPEROU GRANDES MARAVILHAS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0F3C91A-CAE8-48A5-83BD-53646E6007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5176" y="1835369"/>
            <a:ext cx="5157787" cy="495758"/>
          </a:xfrm>
        </p:spPr>
        <p:txBody>
          <a:bodyPr>
            <a:normAutofit fontScale="47500" lnSpcReduction="20000"/>
          </a:bodyPr>
          <a:lstStyle/>
          <a:p>
            <a:pPr algn="just"/>
            <a:r>
              <a:rPr lang="pt-BR" b="1" i="0" dirty="0">
                <a:solidFill>
                  <a:srgbClr val="2B2B2B"/>
                </a:solidFill>
                <a:effectLst/>
                <a:latin typeface="Open Sans" panose="020B0806030504020204" pitchFamily="34" charset="0"/>
              </a:rPr>
              <a:t>2.1.</a:t>
            </a:r>
            <a:r>
              <a:rPr lang="pt-BR" dirty="0">
                <a:solidFill>
                  <a:srgbClr val="777777"/>
                </a:solidFill>
                <a:latin typeface="Source Sans Pro" panose="020B0503030403020204" pitchFamily="34" charset="0"/>
              </a:rPr>
              <a:t> Os ventos e o mar obedecem ao Seu comando</a:t>
            </a:r>
            <a:endParaRPr lang="pt-BR" b="1" i="0" dirty="0">
              <a:solidFill>
                <a:srgbClr val="2B2B2B"/>
              </a:solidFill>
              <a:effectLst/>
              <a:latin typeface="Open Sans" panose="020B0806030504020204" pitchFamily="34" charset="0"/>
            </a:endParaRP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1B58810-C84D-42EC-81F5-C6907DBCCA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4807" y="2331126"/>
            <a:ext cx="5778523" cy="4161749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Jesus acalma a tempestade</a:t>
            </a:r>
          </a:p>
          <a:p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Algumas verdades podem ser extraídas deste livramento: a primeira é que, se Jesus está conosco, podemos descansar em Sua vontade; a segunda lição é que não existe impedimento para o poder de Deus. (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121.2).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2E0A231-2DFB-45B3-91E1-75BED9183C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4873" y="1784306"/>
            <a:ext cx="5183188" cy="495759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47500" lnSpcReduction="20000"/>
          </a:bodyPr>
          <a:lstStyle/>
          <a:p>
            <a:pPr algn="just"/>
            <a:r>
              <a:rPr lang="pt-BR" b="1" i="0" dirty="0">
                <a:solidFill>
                  <a:srgbClr val="2B2B2B"/>
                </a:solidFill>
                <a:effectLst/>
                <a:latin typeface="Open Sans" panose="020B0806030504020204" pitchFamily="34" charset="0"/>
              </a:rPr>
              <a:t>2.2. </a:t>
            </a:r>
            <a:r>
              <a:rPr lang="pt-BR" dirty="0">
                <a:solidFill>
                  <a:srgbClr val="777777"/>
                </a:solidFill>
                <a:latin typeface="Source Sans Pro" panose="020B0503030403020204" pitchFamily="34" charset="0"/>
              </a:rPr>
              <a:t>A multiplicação de alimentos</a:t>
            </a:r>
            <a:endParaRPr lang="pt-BR" b="1" i="0" dirty="0">
              <a:solidFill>
                <a:srgbClr val="2B2B2B"/>
              </a:solidFill>
              <a:effectLst/>
              <a:latin typeface="Open Sans" panose="020B0806030504020204" pitchFamily="34" charset="0"/>
            </a:endParaRP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373F8841-C654-4B9C-80EE-E2212A7FD8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84084" y="2437819"/>
            <a:ext cx="5183188" cy="3953087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r>
              <a:rPr lang="pt-BR" dirty="0">
                <a:latin typeface="Source Sans Pro" panose="020B0503030403020204" pitchFamily="34" charset="0"/>
              </a:rPr>
              <a:t>O relato nos mostra que Jesus teve compaixão da multidão; um dos sentimentos mais nobres que deve existir no ser humano. Movido deste sentimento, Jesus pegou os cinco pães e os dois peixinhos e os abençoou; então o milagre aconteceu. É maravilhoso ter um Deus cujo poder não tem limite. Jesus está atento às necessidades básicas do ser humano, por isso não precisa se desesperar; precisamos apenas confiar, pois temos um Deus que faz além daquilo que pedimos ou pensamos segundo o poder que em nós opera (Ef 3.20)</a:t>
            </a:r>
            <a:endParaRPr lang="pt-BR" b="0" i="0" dirty="0">
              <a:effectLst/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2518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5" grpId="0" uiExpand="1" build="p" animBg="1"/>
      <p:bldP spid="6" grpId="0" uiExpand="1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ítulo 7">
            <a:extLst>
              <a:ext uri="{FF2B5EF4-FFF2-40B4-BE49-F238E27FC236}">
                <a16:creationId xmlns:a16="http://schemas.microsoft.com/office/drawing/2014/main" id="{5F0ECACB-1398-471C-A340-7F844E9A0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38" y="640080"/>
            <a:ext cx="3734014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Dica de leitura</a:t>
            </a:r>
          </a:p>
        </p:txBody>
      </p:sp>
      <p:sp>
        <p:nvSpPr>
          <p:cNvPr id="9" name="Espaço Reservado para Texto 8">
            <a:extLst>
              <a:ext uri="{FF2B5EF4-FFF2-40B4-BE49-F238E27FC236}">
                <a16:creationId xmlns:a16="http://schemas.microsoft.com/office/drawing/2014/main" id="{A57A2E27-5CAF-477F-A83A-A66ABC0175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0339" y="4636008"/>
            <a:ext cx="3734014" cy="1572768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9" name="Rectangle 6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27432"/>
          </a:xfrm>
          <a:custGeom>
            <a:avLst/>
            <a:gdLst>
              <a:gd name="connsiteX0" fmla="*/ 0 w 3474720"/>
              <a:gd name="connsiteY0" fmla="*/ 0 h 27432"/>
              <a:gd name="connsiteX1" fmla="*/ 660197 w 3474720"/>
              <a:gd name="connsiteY1" fmla="*/ 0 h 27432"/>
              <a:gd name="connsiteX2" fmla="*/ 1355141 w 3474720"/>
              <a:gd name="connsiteY2" fmla="*/ 0 h 27432"/>
              <a:gd name="connsiteX3" fmla="*/ 2084832 w 3474720"/>
              <a:gd name="connsiteY3" fmla="*/ 0 h 27432"/>
              <a:gd name="connsiteX4" fmla="*/ 2814523 w 3474720"/>
              <a:gd name="connsiteY4" fmla="*/ 0 h 27432"/>
              <a:gd name="connsiteX5" fmla="*/ 3474720 w 3474720"/>
              <a:gd name="connsiteY5" fmla="*/ 0 h 27432"/>
              <a:gd name="connsiteX6" fmla="*/ 3474720 w 3474720"/>
              <a:gd name="connsiteY6" fmla="*/ 27432 h 27432"/>
              <a:gd name="connsiteX7" fmla="*/ 2710282 w 3474720"/>
              <a:gd name="connsiteY7" fmla="*/ 27432 h 27432"/>
              <a:gd name="connsiteX8" fmla="*/ 1945843 w 3474720"/>
              <a:gd name="connsiteY8" fmla="*/ 27432 h 27432"/>
              <a:gd name="connsiteX9" fmla="*/ 1250899 w 3474720"/>
              <a:gd name="connsiteY9" fmla="*/ 27432 h 27432"/>
              <a:gd name="connsiteX10" fmla="*/ 0 w 3474720"/>
              <a:gd name="connsiteY10" fmla="*/ 27432 h 27432"/>
              <a:gd name="connsiteX11" fmla="*/ 0 w 3474720"/>
              <a:gd name="connsiteY11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74720" h="27432" fill="none" extrusionOk="0">
                <a:moveTo>
                  <a:pt x="0" y="0"/>
                </a:moveTo>
                <a:cubicBezTo>
                  <a:pt x="307185" y="-8713"/>
                  <a:pt x="392307" y="-13121"/>
                  <a:pt x="660197" y="0"/>
                </a:cubicBezTo>
                <a:cubicBezTo>
                  <a:pt x="928087" y="13121"/>
                  <a:pt x="1167029" y="-2668"/>
                  <a:pt x="1355141" y="0"/>
                </a:cubicBezTo>
                <a:cubicBezTo>
                  <a:pt x="1543253" y="2668"/>
                  <a:pt x="1739408" y="-6709"/>
                  <a:pt x="2084832" y="0"/>
                </a:cubicBezTo>
                <a:cubicBezTo>
                  <a:pt x="2430256" y="6709"/>
                  <a:pt x="2538889" y="29706"/>
                  <a:pt x="2814523" y="0"/>
                </a:cubicBezTo>
                <a:cubicBezTo>
                  <a:pt x="3090157" y="-29706"/>
                  <a:pt x="3152920" y="-15446"/>
                  <a:pt x="3474720" y="0"/>
                </a:cubicBezTo>
                <a:cubicBezTo>
                  <a:pt x="3473554" y="7395"/>
                  <a:pt x="3474765" y="21864"/>
                  <a:pt x="3474720" y="27432"/>
                </a:cubicBezTo>
                <a:cubicBezTo>
                  <a:pt x="3275380" y="12730"/>
                  <a:pt x="2958934" y="10130"/>
                  <a:pt x="2710282" y="27432"/>
                </a:cubicBezTo>
                <a:cubicBezTo>
                  <a:pt x="2461630" y="44734"/>
                  <a:pt x="2131168" y="43757"/>
                  <a:pt x="1945843" y="27432"/>
                </a:cubicBezTo>
                <a:cubicBezTo>
                  <a:pt x="1760518" y="11107"/>
                  <a:pt x="1444829" y="-3738"/>
                  <a:pt x="1250899" y="27432"/>
                </a:cubicBezTo>
                <a:cubicBezTo>
                  <a:pt x="1056969" y="58602"/>
                  <a:pt x="444992" y="52761"/>
                  <a:pt x="0" y="27432"/>
                </a:cubicBezTo>
                <a:cubicBezTo>
                  <a:pt x="-503" y="20663"/>
                  <a:pt x="1168" y="5855"/>
                  <a:pt x="0" y="0"/>
                </a:cubicBezTo>
                <a:close/>
              </a:path>
              <a:path w="3474720" h="27432" stroke="0" extrusionOk="0">
                <a:moveTo>
                  <a:pt x="0" y="0"/>
                </a:moveTo>
                <a:cubicBezTo>
                  <a:pt x="300114" y="-5103"/>
                  <a:pt x="525093" y="-25284"/>
                  <a:pt x="660197" y="0"/>
                </a:cubicBezTo>
                <a:cubicBezTo>
                  <a:pt x="795301" y="25284"/>
                  <a:pt x="1023172" y="17955"/>
                  <a:pt x="1250899" y="0"/>
                </a:cubicBezTo>
                <a:cubicBezTo>
                  <a:pt x="1478626" y="-17955"/>
                  <a:pt x="1782079" y="-27844"/>
                  <a:pt x="2015338" y="0"/>
                </a:cubicBezTo>
                <a:cubicBezTo>
                  <a:pt x="2248597" y="27844"/>
                  <a:pt x="2491007" y="27648"/>
                  <a:pt x="2675534" y="0"/>
                </a:cubicBezTo>
                <a:cubicBezTo>
                  <a:pt x="2860061" y="-27648"/>
                  <a:pt x="3088679" y="-3661"/>
                  <a:pt x="3474720" y="0"/>
                </a:cubicBezTo>
                <a:cubicBezTo>
                  <a:pt x="3474913" y="12649"/>
                  <a:pt x="3473732" y="17989"/>
                  <a:pt x="3474720" y="27432"/>
                </a:cubicBezTo>
                <a:cubicBezTo>
                  <a:pt x="3317198" y="15714"/>
                  <a:pt x="2959205" y="52182"/>
                  <a:pt x="2779776" y="27432"/>
                </a:cubicBezTo>
                <a:cubicBezTo>
                  <a:pt x="2600347" y="2682"/>
                  <a:pt x="2382660" y="-684"/>
                  <a:pt x="2015338" y="27432"/>
                </a:cubicBezTo>
                <a:cubicBezTo>
                  <a:pt x="1648016" y="55548"/>
                  <a:pt x="1641073" y="39646"/>
                  <a:pt x="1424635" y="27432"/>
                </a:cubicBezTo>
                <a:cubicBezTo>
                  <a:pt x="1208197" y="15218"/>
                  <a:pt x="1021559" y="15893"/>
                  <a:pt x="729691" y="27432"/>
                </a:cubicBezTo>
                <a:cubicBezTo>
                  <a:pt x="437823" y="38971"/>
                  <a:pt x="153856" y="-2647"/>
                  <a:pt x="0" y="27432"/>
                </a:cubicBezTo>
                <a:cubicBezTo>
                  <a:pt x="1300" y="19678"/>
                  <a:pt x="-86" y="12044"/>
                  <a:pt x="0" y="0"/>
                </a:cubicBezTo>
                <a:close/>
              </a:path>
            </a:pathLst>
          </a:custGeom>
          <a:solidFill>
            <a:srgbClr val="BD8E41"/>
          </a:solidFill>
          <a:ln w="38100" cap="rnd">
            <a:solidFill>
              <a:srgbClr val="BD8E4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C42DD5F4-D0A8-4F5F-99A0-45D59432F9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02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10831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 descr="Uma imagem contendo pessoa, mulher, segurando, frente&#10;&#10;Descrição gerada automaticamente">
            <a:extLst>
              <a:ext uri="{FF2B5EF4-FFF2-40B4-BE49-F238E27FC236}">
                <a16:creationId xmlns:a16="http://schemas.microsoft.com/office/drawing/2014/main" id="{7195910B-10B0-46EC-87BF-E2C1FDFDA4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7297" y="409587"/>
            <a:ext cx="6718913" cy="50391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m 6" descr="Homem de terno azul&#10;&#10;Descrição gerada automaticamente">
            <a:extLst>
              <a:ext uri="{FF2B5EF4-FFF2-40B4-BE49-F238E27FC236}">
                <a16:creationId xmlns:a16="http://schemas.microsoft.com/office/drawing/2014/main" id="{C91BA2FA-4866-433D-9E8E-76E7E8AC04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0214" cy="6858000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506C6A0B-6E45-488A-A1C5-5659EA8E23DE}"/>
              </a:ext>
            </a:extLst>
          </p:cNvPr>
          <p:cNvSpPr txBox="1"/>
          <p:nvPr/>
        </p:nvSpPr>
        <p:spPr>
          <a:xfrm>
            <a:off x="5362414" y="5858359"/>
            <a:ext cx="2479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/>
              <a:t>Pr. Júlio César Medeiros</a:t>
            </a:r>
            <a:endParaRPr lang="pt-BR" dirty="0"/>
          </a:p>
        </p:txBody>
      </p:sp>
      <p:pic>
        <p:nvPicPr>
          <p:cNvPr id="10" name="Gráfico 9" descr="Bolas de Harvey 100% com preenchimento sólido">
            <a:extLst>
              <a:ext uri="{FF2B5EF4-FFF2-40B4-BE49-F238E27FC236}">
                <a16:creationId xmlns:a16="http://schemas.microsoft.com/office/drawing/2014/main" id="{97E0EC46-731B-47A5-A9E3-A3868A3A8F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89717" y="5670046"/>
            <a:ext cx="914400" cy="914400"/>
          </a:xfrm>
          <a:prstGeom prst="rect">
            <a:avLst/>
          </a:prstGeom>
        </p:spPr>
      </p:pic>
      <p:pic>
        <p:nvPicPr>
          <p:cNvPr id="18" name="Gráfico 17" descr="Bolas de Harvey 100% com preenchimento sólido">
            <a:extLst>
              <a:ext uri="{FF2B5EF4-FFF2-40B4-BE49-F238E27FC236}">
                <a16:creationId xmlns:a16="http://schemas.microsoft.com/office/drawing/2014/main" id="{B816CE7D-B5E6-4048-BDFC-8A8C1ECBB6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14742" y="5670046"/>
            <a:ext cx="914400" cy="914400"/>
          </a:xfrm>
          <a:prstGeom prst="rect">
            <a:avLst/>
          </a:prstGeom>
        </p:spPr>
      </p:pic>
      <p:pic>
        <p:nvPicPr>
          <p:cNvPr id="20" name="Gráfico 19" descr="Bolas de Harvey 100% com preenchimento sólido">
            <a:extLst>
              <a:ext uri="{FF2B5EF4-FFF2-40B4-BE49-F238E27FC236}">
                <a16:creationId xmlns:a16="http://schemas.microsoft.com/office/drawing/2014/main" id="{5DB010EE-43C8-4970-841A-5A5A30E536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280630" y="567004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803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5" name="Rectangle 134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2D81D31B-D45C-4BFE-8219-53D8D34228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4100" dirty="0"/>
              <a:t>3. O PODER FOI DELEGADO AOS DISCÍPULOS</a:t>
            </a:r>
          </a:p>
        </p:txBody>
      </p:sp>
      <p:sp>
        <p:nvSpPr>
          <p:cNvPr id="137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093" y="2563839"/>
            <a:ext cx="3931920" cy="27432"/>
          </a:xfrm>
          <a:custGeom>
            <a:avLst/>
            <a:gdLst>
              <a:gd name="connsiteX0" fmla="*/ 0 w 3931920"/>
              <a:gd name="connsiteY0" fmla="*/ 0 h 27432"/>
              <a:gd name="connsiteX1" fmla="*/ 733958 w 3931920"/>
              <a:gd name="connsiteY1" fmla="*/ 0 h 27432"/>
              <a:gd name="connsiteX2" fmla="*/ 1428598 w 3931920"/>
              <a:gd name="connsiteY2" fmla="*/ 0 h 27432"/>
              <a:gd name="connsiteX3" fmla="*/ 2123237 w 3931920"/>
              <a:gd name="connsiteY3" fmla="*/ 0 h 27432"/>
              <a:gd name="connsiteX4" fmla="*/ 2660599 w 3931920"/>
              <a:gd name="connsiteY4" fmla="*/ 0 h 27432"/>
              <a:gd name="connsiteX5" fmla="*/ 3237281 w 3931920"/>
              <a:gd name="connsiteY5" fmla="*/ 0 h 27432"/>
              <a:gd name="connsiteX6" fmla="*/ 3931920 w 3931920"/>
              <a:gd name="connsiteY6" fmla="*/ 0 h 27432"/>
              <a:gd name="connsiteX7" fmla="*/ 3931920 w 3931920"/>
              <a:gd name="connsiteY7" fmla="*/ 27432 h 27432"/>
              <a:gd name="connsiteX8" fmla="*/ 3276600 w 3931920"/>
              <a:gd name="connsiteY8" fmla="*/ 27432 h 27432"/>
              <a:gd name="connsiteX9" fmla="*/ 2739238 w 3931920"/>
              <a:gd name="connsiteY9" fmla="*/ 27432 h 27432"/>
              <a:gd name="connsiteX10" fmla="*/ 2201875 w 3931920"/>
              <a:gd name="connsiteY10" fmla="*/ 27432 h 27432"/>
              <a:gd name="connsiteX11" fmla="*/ 1507236 w 3931920"/>
              <a:gd name="connsiteY11" fmla="*/ 27432 h 27432"/>
              <a:gd name="connsiteX12" fmla="*/ 930554 w 3931920"/>
              <a:gd name="connsiteY12" fmla="*/ 27432 h 27432"/>
              <a:gd name="connsiteX13" fmla="*/ 0 w 3931920"/>
              <a:gd name="connsiteY13" fmla="*/ 27432 h 27432"/>
              <a:gd name="connsiteX14" fmla="*/ 0 w 3931920"/>
              <a:gd name="connsiteY14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931920" h="27432" fill="none" extrusionOk="0">
                <a:moveTo>
                  <a:pt x="0" y="0"/>
                </a:moveTo>
                <a:cubicBezTo>
                  <a:pt x="245351" y="16874"/>
                  <a:pt x="509174" y="13736"/>
                  <a:pt x="733958" y="0"/>
                </a:cubicBezTo>
                <a:cubicBezTo>
                  <a:pt x="958742" y="-13736"/>
                  <a:pt x="1245406" y="-17215"/>
                  <a:pt x="1428598" y="0"/>
                </a:cubicBezTo>
                <a:cubicBezTo>
                  <a:pt x="1611790" y="17215"/>
                  <a:pt x="1930525" y="20562"/>
                  <a:pt x="2123237" y="0"/>
                </a:cubicBezTo>
                <a:cubicBezTo>
                  <a:pt x="2315949" y="-20562"/>
                  <a:pt x="2485508" y="11332"/>
                  <a:pt x="2660599" y="0"/>
                </a:cubicBezTo>
                <a:cubicBezTo>
                  <a:pt x="2835690" y="-11332"/>
                  <a:pt x="3075198" y="-14809"/>
                  <a:pt x="3237281" y="0"/>
                </a:cubicBezTo>
                <a:cubicBezTo>
                  <a:pt x="3399364" y="14809"/>
                  <a:pt x="3745084" y="-4992"/>
                  <a:pt x="3931920" y="0"/>
                </a:cubicBezTo>
                <a:cubicBezTo>
                  <a:pt x="3930963" y="8431"/>
                  <a:pt x="3931571" y="14612"/>
                  <a:pt x="3931920" y="27432"/>
                </a:cubicBezTo>
                <a:cubicBezTo>
                  <a:pt x="3765435" y="40792"/>
                  <a:pt x="3452398" y="38703"/>
                  <a:pt x="3276600" y="27432"/>
                </a:cubicBezTo>
                <a:cubicBezTo>
                  <a:pt x="3100802" y="16161"/>
                  <a:pt x="2914889" y="26998"/>
                  <a:pt x="2739238" y="27432"/>
                </a:cubicBezTo>
                <a:cubicBezTo>
                  <a:pt x="2563587" y="27866"/>
                  <a:pt x="2395484" y="39154"/>
                  <a:pt x="2201875" y="27432"/>
                </a:cubicBezTo>
                <a:cubicBezTo>
                  <a:pt x="2008266" y="15710"/>
                  <a:pt x="1781367" y="4899"/>
                  <a:pt x="1507236" y="27432"/>
                </a:cubicBezTo>
                <a:cubicBezTo>
                  <a:pt x="1233105" y="49965"/>
                  <a:pt x="1075495" y="47542"/>
                  <a:pt x="930554" y="27432"/>
                </a:cubicBezTo>
                <a:cubicBezTo>
                  <a:pt x="785613" y="7322"/>
                  <a:pt x="268930" y="30433"/>
                  <a:pt x="0" y="27432"/>
                </a:cubicBezTo>
                <a:cubicBezTo>
                  <a:pt x="226" y="18208"/>
                  <a:pt x="-648" y="12891"/>
                  <a:pt x="0" y="0"/>
                </a:cubicBezTo>
                <a:close/>
              </a:path>
              <a:path w="3931920" h="27432" stroke="0" extrusionOk="0">
                <a:moveTo>
                  <a:pt x="0" y="0"/>
                </a:moveTo>
                <a:cubicBezTo>
                  <a:pt x="278269" y="4786"/>
                  <a:pt x="349028" y="-10422"/>
                  <a:pt x="616001" y="0"/>
                </a:cubicBezTo>
                <a:cubicBezTo>
                  <a:pt x="882974" y="10422"/>
                  <a:pt x="931617" y="-15515"/>
                  <a:pt x="1153363" y="0"/>
                </a:cubicBezTo>
                <a:cubicBezTo>
                  <a:pt x="1375109" y="15515"/>
                  <a:pt x="1704089" y="-3631"/>
                  <a:pt x="1887322" y="0"/>
                </a:cubicBezTo>
                <a:cubicBezTo>
                  <a:pt x="2070555" y="3631"/>
                  <a:pt x="2344155" y="2213"/>
                  <a:pt x="2503322" y="0"/>
                </a:cubicBezTo>
                <a:cubicBezTo>
                  <a:pt x="2662489" y="-2213"/>
                  <a:pt x="2976859" y="26691"/>
                  <a:pt x="3119323" y="0"/>
                </a:cubicBezTo>
                <a:cubicBezTo>
                  <a:pt x="3261787" y="-26691"/>
                  <a:pt x="3588171" y="-28651"/>
                  <a:pt x="3931920" y="0"/>
                </a:cubicBezTo>
                <a:cubicBezTo>
                  <a:pt x="3930565" y="9524"/>
                  <a:pt x="3930718" y="13975"/>
                  <a:pt x="3931920" y="27432"/>
                </a:cubicBezTo>
                <a:cubicBezTo>
                  <a:pt x="3664329" y="4021"/>
                  <a:pt x="3437686" y="14511"/>
                  <a:pt x="3276600" y="27432"/>
                </a:cubicBezTo>
                <a:cubicBezTo>
                  <a:pt x="3115514" y="40353"/>
                  <a:pt x="2913592" y="48967"/>
                  <a:pt x="2739238" y="27432"/>
                </a:cubicBezTo>
                <a:cubicBezTo>
                  <a:pt x="2564884" y="5897"/>
                  <a:pt x="2294049" y="39820"/>
                  <a:pt x="2083918" y="27432"/>
                </a:cubicBezTo>
                <a:cubicBezTo>
                  <a:pt x="1873787" y="15044"/>
                  <a:pt x="1718903" y="21388"/>
                  <a:pt x="1428598" y="27432"/>
                </a:cubicBezTo>
                <a:cubicBezTo>
                  <a:pt x="1138293" y="33476"/>
                  <a:pt x="952209" y="50441"/>
                  <a:pt x="812597" y="27432"/>
                </a:cubicBezTo>
                <a:cubicBezTo>
                  <a:pt x="672985" y="4423"/>
                  <a:pt x="305800" y="28240"/>
                  <a:pt x="0" y="27432"/>
                </a:cubicBezTo>
                <a:cubicBezTo>
                  <a:pt x="-800" y="16780"/>
                  <a:pt x="-583" y="12910"/>
                  <a:pt x="0" y="0"/>
                </a:cubicBezTo>
                <a:close/>
              </a:path>
            </a:pathLst>
          </a:custGeom>
          <a:solidFill>
            <a:srgbClr val="B85935"/>
          </a:solidFill>
          <a:ln w="38100" cap="rnd">
            <a:solidFill>
              <a:srgbClr val="B85935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Espaço Reservado para Conteúdo 7">
            <a:extLst>
              <a:ext uri="{FF2B5EF4-FFF2-40B4-BE49-F238E27FC236}">
                <a16:creationId xmlns:a16="http://schemas.microsoft.com/office/drawing/2014/main" id="{2383D46F-7E29-4112-A321-0DBD6D9621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00000"/>
              </a:lnSpc>
            </a:pPr>
            <a:r>
              <a:rPr lang="pt-BR" sz="2400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Jesus deixou bem claro que Ele iria para o Pai, e aqueles que tivessem fé fariam obras maiores do que as </a:t>
            </a:r>
            <a:r>
              <a:rPr lang="pt-BR" sz="2400" b="0" i="0" dirty="0" err="1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dEle</a:t>
            </a:r>
            <a:r>
              <a:rPr lang="pt-BR" sz="2400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 (</a:t>
            </a:r>
            <a:r>
              <a:rPr lang="pt-BR" sz="2400" b="0" i="0" dirty="0" err="1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Jo</a:t>
            </a:r>
            <a:r>
              <a:rPr lang="pt-BR" sz="2400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 14.12). Como discípulos de Jesus, é necessário continuar a pregação do Evangelho com autoridade e poder que nos foram concedidos por Ele (</a:t>
            </a:r>
            <a:r>
              <a:rPr lang="pt-BR" sz="2400" b="0" i="0" dirty="0" err="1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Lc</a:t>
            </a:r>
            <a:r>
              <a:rPr lang="pt-BR" sz="2400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 10.19).</a:t>
            </a:r>
            <a:br>
              <a:rPr lang="pt-BR" sz="2200" dirty="0"/>
            </a:br>
            <a:endParaRPr lang="pt-BR" sz="2200" dirty="0"/>
          </a:p>
        </p:txBody>
      </p:sp>
    </p:spTree>
    <p:extLst>
      <p:ext uri="{BB962C8B-B14F-4D97-AF65-F5344CB8AC3E}">
        <p14:creationId xmlns:p14="http://schemas.microsoft.com/office/powerpoint/2010/main" val="3071376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C2E9C7-501B-4A0C-843E-03D989A94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4000" dirty="0"/>
              <a:t>3 O PODER FOI DELEGADO AOS DISCÍPULOS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56DA336-B285-439A-AA20-816198E22F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pt-BR" b="1" i="0" dirty="0">
                <a:solidFill>
                  <a:srgbClr val="000000"/>
                </a:solidFill>
                <a:effectLst/>
                <a:latin typeface="Open Sans" panose="020B0806030504020204" pitchFamily="34" charset="0"/>
              </a:rPr>
              <a:t>3.1</a:t>
            </a:r>
            <a:r>
              <a:rPr lang="pt-BR" b="1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 A Igreja primitiva tomou posse deste poder</a:t>
            </a:r>
            <a:endParaRPr lang="pt-BR" b="1" i="0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033FAA4-90EF-4CD9-8F01-0719B5F50A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6612" y="2926079"/>
            <a:ext cx="5157787" cy="3566795"/>
          </a:xfrm>
        </p:spPr>
        <p:txBody>
          <a:bodyPr>
            <a:normAutofit fontScale="55000" lnSpcReduction="20000"/>
          </a:bodyPr>
          <a:lstStyle/>
          <a:p>
            <a:r>
              <a:rPr lang="pt-BR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O evangelista Marcos registra as derradeiras palavras de Jesus: “E estes sinais seguiriam aos que crerem…”. Os apóstolos, no exercício do ministério recebido de Jesus, viveram uma vida de poder e autoridade. Em Atos diz que muitos sinais e maravilhas se faziam por meio dos Apóstolos (2.43). Atos 5.15 relata que a sombra de Pedro curava as pessoas; Em Atos 19.12 está escrito que os lenços e os aventais de Paulo curavam as pessoas. A Igreja primitiva tomou posse das palavras de Jesus e viveu uma vida sobrenatural. Jesus confirmava a palavra pregada pelos Apóstolos com sinais e prodígios.</a:t>
            </a:r>
            <a:endParaRPr lang="pt-BR" dirty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F7B113E0-D9FC-4B55-8CB7-894C9B4AEE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pt-BR" dirty="0">
                <a:solidFill>
                  <a:srgbClr val="000000"/>
                </a:solidFill>
                <a:latin typeface="Open Sans" panose="020B0806030504020204" pitchFamily="34" charset="0"/>
              </a:rPr>
              <a:t>3.2. </a:t>
            </a:r>
            <a:r>
              <a:rPr lang="pt-BR" dirty="0">
                <a:solidFill>
                  <a:srgbClr val="222222"/>
                </a:solidFill>
                <a:latin typeface="Georgia" panose="02040502050405020303" pitchFamily="18" charset="0"/>
              </a:rPr>
              <a:t>A necessidade dos dons espirituais hoje</a:t>
            </a:r>
            <a:endParaRPr lang="pt-BR" b="1" i="0" dirty="0">
              <a:solidFill>
                <a:srgbClr val="000000"/>
              </a:solidFill>
              <a:effectLst/>
              <a:latin typeface="Open Sans" panose="020B0806030504020204" pitchFamily="34" charset="0"/>
            </a:endParaRP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6EB556A-BA55-4555-AC31-5C1E6192DC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26079"/>
            <a:ext cx="5183188" cy="3664291"/>
          </a:xfrm>
        </p:spPr>
        <p:txBody>
          <a:bodyPr>
            <a:noAutofit/>
          </a:bodyPr>
          <a:lstStyle/>
          <a:p>
            <a:pPr lvl="0"/>
            <a:r>
              <a:rPr lang="pt-BR" sz="1800" dirty="0">
                <a:solidFill>
                  <a:srgbClr val="000000"/>
                </a:solidFill>
                <a:latin typeface="Open Sans" panose="020B0606030504020204" pitchFamily="34" charset="0"/>
              </a:rPr>
              <a:t>Temos plena convicção de que as promessas de Cristo não foram apenas para os irmãos do primeiro século da era cristã, mas para todos aqueles que buscarem e tomarem posse de Suas promessas. O apóstolo Paulo, em sua primeira missiva à igreja de Corinto, fala sobre os dons espirituais que Deus presenteou a igreja. Dentre os dons, estão o dom da fé, dons de curar e dom de operação de maravilha, que é de fundamental importância no desempenho da obra de Deus.</a:t>
            </a:r>
            <a:endParaRPr lang="pt-BR" sz="1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044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>
            <a:extLst>
              <a:ext uri="{FF2B5EF4-FFF2-40B4-BE49-F238E27FC236}">
                <a16:creationId xmlns:a16="http://schemas.microsoft.com/office/drawing/2014/main" id="{EBDD1931-9E86-4402-9A68-33A2D9EF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9874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8ACDCB03-C6C8-4F67-B5FA-F8B4DB85EF61}"/>
              </a:ext>
            </a:extLst>
          </p:cNvPr>
          <p:cNvSpPr txBox="1"/>
          <p:nvPr/>
        </p:nvSpPr>
        <p:spPr>
          <a:xfrm>
            <a:off x="4654296" y="2706624"/>
            <a:ext cx="6894576" cy="3483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3" name="Imagem 2" descr="Empresário com as mãos na boca">
            <a:extLst>
              <a:ext uri="{FF2B5EF4-FFF2-40B4-BE49-F238E27FC236}">
                <a16:creationId xmlns:a16="http://schemas.microsoft.com/office/drawing/2014/main" id="{A422C586-84C7-43B5-ACAD-EEC7ACEB14E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42478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  <p:sp>
        <p:nvSpPr>
          <p:cNvPr id="14" name="Retângulo 13">
            <a:extLst>
              <a:ext uri="{FF2B5EF4-FFF2-40B4-BE49-F238E27FC236}">
                <a16:creationId xmlns:a16="http://schemas.microsoft.com/office/drawing/2014/main" id="{1113ABBE-F551-4577-9DAA-FF24CB0A9FF3}"/>
              </a:ext>
            </a:extLst>
          </p:cNvPr>
          <p:cNvSpPr/>
          <p:nvPr/>
        </p:nvSpPr>
        <p:spPr>
          <a:xfrm>
            <a:off x="5263111" y="421658"/>
            <a:ext cx="3025958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spcAft>
                <a:spcPts val="600"/>
              </a:spcAft>
            </a:pPr>
            <a:r>
              <a:rPr lang="pt-BR" sz="11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Reflexão!</a:t>
            </a:r>
            <a:endParaRPr lang="pt-BR" sz="11500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F749BBC0-37B4-4F79-8C9B-359EDBDB929B}"/>
              </a:ext>
            </a:extLst>
          </p:cNvPr>
          <p:cNvSpPr txBox="1"/>
          <p:nvPr/>
        </p:nvSpPr>
        <p:spPr>
          <a:xfrm>
            <a:off x="4337967" y="2705364"/>
            <a:ext cx="7341704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dirty="0">
                <a:latin typeface="Abadi" panose="020B0604020104020204" pitchFamily="34" charset="0"/>
              </a:rPr>
              <a:t>Os milagres servem para produzir fé e sempre acompanham e confirmam a pregação do Evangelho, credenciando seus operadores como sendo enviados de Deus. É necessário ressaltar que os milagres não constituem um fim em si mesmo, pois o maior milagre realizado por Deus é a transformação dos pecadores</a:t>
            </a:r>
            <a:r>
              <a:rPr lang="pt-BR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714806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A9D2268A-D939-4E78-91B6-6C7E46406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m 3" descr="Óculos de leitura em um livro">
            <a:extLst>
              <a:ext uri="{FF2B5EF4-FFF2-40B4-BE49-F238E27FC236}">
                <a16:creationId xmlns:a16="http://schemas.microsoft.com/office/drawing/2014/main" id="{EAC932DA-6F4C-4E00-AA32-0C4B3DD3A15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30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156D6A5-6EA2-4EF6-B097-6395FA8B2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853673"/>
            <a:ext cx="4023360" cy="500479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000"/>
              <a:t>CONCLUSÃO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04F3D415-D075-4DC2-8A82-174E8FBF5583}"/>
              </a:ext>
            </a:extLst>
          </p:cNvPr>
          <p:cNvSpPr txBox="1"/>
          <p:nvPr/>
        </p:nvSpPr>
        <p:spPr>
          <a:xfrm>
            <a:off x="5599083" y="853673"/>
            <a:ext cx="5715000" cy="500479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5400" dirty="0">
                <a:solidFill>
                  <a:schemeClr val="bg1"/>
                </a:solidFill>
              </a:rPr>
              <a:t>Os Milagres de Jesus ratificam a Sua mensagem e também inspiram os Seus discípulos a tomarem posse das promessas de Deus.</a:t>
            </a:r>
            <a:r>
              <a:rPr lang="en-US" sz="5400" dirty="0">
                <a:solidFill>
                  <a:schemeClr val="bg1"/>
                </a:solidFill>
              </a:rPr>
              <a:t>.</a:t>
            </a:r>
            <a:endParaRPr lang="en-US" sz="5400" b="1" dirty="0">
              <a:solidFill>
                <a:schemeClr val="bg1"/>
              </a:solidFill>
            </a:endParaRPr>
          </a:p>
        </p:txBody>
      </p:sp>
      <p:sp>
        <p:nvSpPr>
          <p:cNvPr id="21" name="sketchy content container">
            <a:extLst>
              <a:ext uri="{FF2B5EF4-FFF2-40B4-BE49-F238E27FC236}">
                <a16:creationId xmlns:a16="http://schemas.microsoft.com/office/drawing/2014/main" id="{E0C43A58-225D-452D-8185-0D89D1EED8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18921" y="493776"/>
            <a:ext cx="6229604" cy="5722227"/>
          </a:xfrm>
          <a:custGeom>
            <a:avLst/>
            <a:gdLst>
              <a:gd name="connsiteX0" fmla="*/ 0 w 6229604"/>
              <a:gd name="connsiteY0" fmla="*/ 0 h 5722227"/>
              <a:gd name="connsiteX1" fmla="*/ 629882 w 6229604"/>
              <a:gd name="connsiteY1" fmla="*/ 0 h 5722227"/>
              <a:gd name="connsiteX2" fmla="*/ 1135172 w 6229604"/>
              <a:gd name="connsiteY2" fmla="*/ 0 h 5722227"/>
              <a:gd name="connsiteX3" fmla="*/ 1951943 w 6229604"/>
              <a:gd name="connsiteY3" fmla="*/ 0 h 5722227"/>
              <a:gd name="connsiteX4" fmla="*/ 2581825 w 6229604"/>
              <a:gd name="connsiteY4" fmla="*/ 0 h 5722227"/>
              <a:gd name="connsiteX5" fmla="*/ 3211707 w 6229604"/>
              <a:gd name="connsiteY5" fmla="*/ 0 h 5722227"/>
              <a:gd name="connsiteX6" fmla="*/ 4028477 w 6229604"/>
              <a:gd name="connsiteY6" fmla="*/ 0 h 5722227"/>
              <a:gd name="connsiteX7" fmla="*/ 4596063 w 6229604"/>
              <a:gd name="connsiteY7" fmla="*/ 0 h 5722227"/>
              <a:gd name="connsiteX8" fmla="*/ 5412834 w 6229604"/>
              <a:gd name="connsiteY8" fmla="*/ 0 h 5722227"/>
              <a:gd name="connsiteX9" fmla="*/ 6229604 w 6229604"/>
              <a:gd name="connsiteY9" fmla="*/ 0 h 5722227"/>
              <a:gd name="connsiteX10" fmla="*/ 6229604 w 6229604"/>
              <a:gd name="connsiteY10" fmla="*/ 635803 h 5722227"/>
              <a:gd name="connsiteX11" fmla="*/ 6229604 w 6229604"/>
              <a:gd name="connsiteY11" fmla="*/ 1271606 h 5722227"/>
              <a:gd name="connsiteX12" fmla="*/ 6229604 w 6229604"/>
              <a:gd name="connsiteY12" fmla="*/ 1964631 h 5722227"/>
              <a:gd name="connsiteX13" fmla="*/ 6229604 w 6229604"/>
              <a:gd name="connsiteY13" fmla="*/ 2428767 h 5722227"/>
              <a:gd name="connsiteX14" fmla="*/ 6229604 w 6229604"/>
              <a:gd name="connsiteY14" fmla="*/ 3064570 h 5722227"/>
              <a:gd name="connsiteX15" fmla="*/ 6229604 w 6229604"/>
              <a:gd name="connsiteY15" fmla="*/ 3700373 h 5722227"/>
              <a:gd name="connsiteX16" fmla="*/ 6229604 w 6229604"/>
              <a:gd name="connsiteY16" fmla="*/ 4336176 h 5722227"/>
              <a:gd name="connsiteX17" fmla="*/ 6229604 w 6229604"/>
              <a:gd name="connsiteY17" fmla="*/ 5029202 h 5722227"/>
              <a:gd name="connsiteX18" fmla="*/ 6229604 w 6229604"/>
              <a:gd name="connsiteY18" fmla="*/ 5722227 h 5722227"/>
              <a:gd name="connsiteX19" fmla="*/ 5475130 w 6229604"/>
              <a:gd name="connsiteY19" fmla="*/ 5722227 h 5722227"/>
              <a:gd name="connsiteX20" fmla="*/ 4907544 w 6229604"/>
              <a:gd name="connsiteY20" fmla="*/ 5722227 h 5722227"/>
              <a:gd name="connsiteX21" fmla="*/ 4090773 w 6229604"/>
              <a:gd name="connsiteY21" fmla="*/ 5722227 h 5722227"/>
              <a:gd name="connsiteX22" fmla="*/ 3398595 w 6229604"/>
              <a:gd name="connsiteY22" fmla="*/ 5722227 h 5722227"/>
              <a:gd name="connsiteX23" fmla="*/ 2831009 w 6229604"/>
              <a:gd name="connsiteY23" fmla="*/ 5722227 h 5722227"/>
              <a:gd name="connsiteX24" fmla="*/ 2138831 w 6229604"/>
              <a:gd name="connsiteY24" fmla="*/ 5722227 h 5722227"/>
              <a:gd name="connsiteX25" fmla="*/ 1633541 w 6229604"/>
              <a:gd name="connsiteY25" fmla="*/ 5722227 h 5722227"/>
              <a:gd name="connsiteX26" fmla="*/ 1128251 w 6229604"/>
              <a:gd name="connsiteY26" fmla="*/ 5722227 h 5722227"/>
              <a:gd name="connsiteX27" fmla="*/ 0 w 6229604"/>
              <a:gd name="connsiteY27" fmla="*/ 5722227 h 5722227"/>
              <a:gd name="connsiteX28" fmla="*/ 0 w 6229604"/>
              <a:gd name="connsiteY28" fmla="*/ 5200869 h 5722227"/>
              <a:gd name="connsiteX29" fmla="*/ 0 w 6229604"/>
              <a:gd name="connsiteY29" fmla="*/ 4450621 h 5722227"/>
              <a:gd name="connsiteX30" fmla="*/ 0 w 6229604"/>
              <a:gd name="connsiteY30" fmla="*/ 3872040 h 5722227"/>
              <a:gd name="connsiteX31" fmla="*/ 0 w 6229604"/>
              <a:gd name="connsiteY31" fmla="*/ 3407904 h 5722227"/>
              <a:gd name="connsiteX32" fmla="*/ 0 w 6229604"/>
              <a:gd name="connsiteY32" fmla="*/ 2714879 h 5722227"/>
              <a:gd name="connsiteX33" fmla="*/ 0 w 6229604"/>
              <a:gd name="connsiteY33" fmla="*/ 2193520 h 5722227"/>
              <a:gd name="connsiteX34" fmla="*/ 0 w 6229604"/>
              <a:gd name="connsiteY34" fmla="*/ 1500495 h 5722227"/>
              <a:gd name="connsiteX35" fmla="*/ 0 w 6229604"/>
              <a:gd name="connsiteY35" fmla="*/ 750248 h 5722227"/>
              <a:gd name="connsiteX36" fmla="*/ 0 w 6229604"/>
              <a:gd name="connsiteY36" fmla="*/ 0 h 5722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229604" h="5722227" extrusionOk="0">
                <a:moveTo>
                  <a:pt x="0" y="0"/>
                </a:moveTo>
                <a:cubicBezTo>
                  <a:pt x="134765" y="733"/>
                  <a:pt x="359555" y="-15387"/>
                  <a:pt x="629882" y="0"/>
                </a:cubicBezTo>
                <a:cubicBezTo>
                  <a:pt x="900209" y="15387"/>
                  <a:pt x="965450" y="15937"/>
                  <a:pt x="1135172" y="0"/>
                </a:cubicBezTo>
                <a:cubicBezTo>
                  <a:pt x="1304894" y="-15937"/>
                  <a:pt x="1787212" y="10921"/>
                  <a:pt x="1951943" y="0"/>
                </a:cubicBezTo>
                <a:cubicBezTo>
                  <a:pt x="2116674" y="-10921"/>
                  <a:pt x="2378222" y="13313"/>
                  <a:pt x="2581825" y="0"/>
                </a:cubicBezTo>
                <a:cubicBezTo>
                  <a:pt x="2785428" y="-13313"/>
                  <a:pt x="2915218" y="19972"/>
                  <a:pt x="3211707" y="0"/>
                </a:cubicBezTo>
                <a:cubicBezTo>
                  <a:pt x="3508196" y="-19972"/>
                  <a:pt x="3832828" y="-34359"/>
                  <a:pt x="4028477" y="0"/>
                </a:cubicBezTo>
                <a:cubicBezTo>
                  <a:pt x="4224126" y="34359"/>
                  <a:pt x="4361257" y="4467"/>
                  <a:pt x="4596063" y="0"/>
                </a:cubicBezTo>
                <a:cubicBezTo>
                  <a:pt x="4830869" y="-4467"/>
                  <a:pt x="5091403" y="-7365"/>
                  <a:pt x="5412834" y="0"/>
                </a:cubicBezTo>
                <a:cubicBezTo>
                  <a:pt x="5734265" y="7365"/>
                  <a:pt x="6034988" y="-26786"/>
                  <a:pt x="6229604" y="0"/>
                </a:cubicBezTo>
                <a:cubicBezTo>
                  <a:pt x="6208296" y="256153"/>
                  <a:pt x="6219810" y="335049"/>
                  <a:pt x="6229604" y="635803"/>
                </a:cubicBezTo>
                <a:cubicBezTo>
                  <a:pt x="6239398" y="936557"/>
                  <a:pt x="6230184" y="1092448"/>
                  <a:pt x="6229604" y="1271606"/>
                </a:cubicBezTo>
                <a:cubicBezTo>
                  <a:pt x="6229024" y="1450764"/>
                  <a:pt x="6217841" y="1797531"/>
                  <a:pt x="6229604" y="1964631"/>
                </a:cubicBezTo>
                <a:cubicBezTo>
                  <a:pt x="6241367" y="2131731"/>
                  <a:pt x="6220367" y="2235822"/>
                  <a:pt x="6229604" y="2428767"/>
                </a:cubicBezTo>
                <a:cubicBezTo>
                  <a:pt x="6238841" y="2621712"/>
                  <a:pt x="6220929" y="2925917"/>
                  <a:pt x="6229604" y="3064570"/>
                </a:cubicBezTo>
                <a:cubicBezTo>
                  <a:pt x="6238279" y="3203223"/>
                  <a:pt x="6256755" y="3501958"/>
                  <a:pt x="6229604" y="3700373"/>
                </a:cubicBezTo>
                <a:cubicBezTo>
                  <a:pt x="6202453" y="3898788"/>
                  <a:pt x="6201714" y="4046823"/>
                  <a:pt x="6229604" y="4336176"/>
                </a:cubicBezTo>
                <a:cubicBezTo>
                  <a:pt x="6257494" y="4625529"/>
                  <a:pt x="6258821" y="4774033"/>
                  <a:pt x="6229604" y="5029202"/>
                </a:cubicBezTo>
                <a:cubicBezTo>
                  <a:pt x="6200387" y="5284371"/>
                  <a:pt x="6233334" y="5383875"/>
                  <a:pt x="6229604" y="5722227"/>
                </a:cubicBezTo>
                <a:cubicBezTo>
                  <a:pt x="6016393" y="5707881"/>
                  <a:pt x="5684528" y="5751176"/>
                  <a:pt x="5475130" y="5722227"/>
                </a:cubicBezTo>
                <a:cubicBezTo>
                  <a:pt x="5265732" y="5693278"/>
                  <a:pt x="5082862" y="5732690"/>
                  <a:pt x="4907544" y="5722227"/>
                </a:cubicBezTo>
                <a:cubicBezTo>
                  <a:pt x="4732226" y="5711764"/>
                  <a:pt x="4474837" y="5716289"/>
                  <a:pt x="4090773" y="5722227"/>
                </a:cubicBezTo>
                <a:cubicBezTo>
                  <a:pt x="3706709" y="5728165"/>
                  <a:pt x="3645902" y="5723973"/>
                  <a:pt x="3398595" y="5722227"/>
                </a:cubicBezTo>
                <a:cubicBezTo>
                  <a:pt x="3151288" y="5720481"/>
                  <a:pt x="3001606" y="5732695"/>
                  <a:pt x="2831009" y="5722227"/>
                </a:cubicBezTo>
                <a:cubicBezTo>
                  <a:pt x="2660412" y="5711759"/>
                  <a:pt x="2424161" y="5689878"/>
                  <a:pt x="2138831" y="5722227"/>
                </a:cubicBezTo>
                <a:cubicBezTo>
                  <a:pt x="1853501" y="5754576"/>
                  <a:pt x="1788223" y="5720540"/>
                  <a:pt x="1633541" y="5722227"/>
                </a:cubicBezTo>
                <a:cubicBezTo>
                  <a:pt x="1478859" y="5723915"/>
                  <a:pt x="1324151" y="5739059"/>
                  <a:pt x="1128251" y="5722227"/>
                </a:cubicBezTo>
                <a:cubicBezTo>
                  <a:pt x="932351" y="5705396"/>
                  <a:pt x="522340" y="5691488"/>
                  <a:pt x="0" y="5722227"/>
                </a:cubicBezTo>
                <a:cubicBezTo>
                  <a:pt x="-8445" y="5596771"/>
                  <a:pt x="-11215" y="5344833"/>
                  <a:pt x="0" y="5200869"/>
                </a:cubicBezTo>
                <a:cubicBezTo>
                  <a:pt x="11215" y="5056905"/>
                  <a:pt x="20310" y="4693766"/>
                  <a:pt x="0" y="4450621"/>
                </a:cubicBezTo>
                <a:cubicBezTo>
                  <a:pt x="-20310" y="4207476"/>
                  <a:pt x="817" y="4075053"/>
                  <a:pt x="0" y="3872040"/>
                </a:cubicBezTo>
                <a:cubicBezTo>
                  <a:pt x="-817" y="3669027"/>
                  <a:pt x="-21729" y="3595882"/>
                  <a:pt x="0" y="3407904"/>
                </a:cubicBezTo>
                <a:cubicBezTo>
                  <a:pt x="21729" y="3219926"/>
                  <a:pt x="-30605" y="3052469"/>
                  <a:pt x="0" y="2714879"/>
                </a:cubicBezTo>
                <a:cubicBezTo>
                  <a:pt x="30605" y="2377289"/>
                  <a:pt x="-16081" y="2430808"/>
                  <a:pt x="0" y="2193520"/>
                </a:cubicBezTo>
                <a:cubicBezTo>
                  <a:pt x="16081" y="1956232"/>
                  <a:pt x="18120" y="1817979"/>
                  <a:pt x="0" y="1500495"/>
                </a:cubicBezTo>
                <a:cubicBezTo>
                  <a:pt x="-18120" y="1183011"/>
                  <a:pt x="23969" y="972269"/>
                  <a:pt x="0" y="750248"/>
                </a:cubicBezTo>
                <a:cubicBezTo>
                  <a:pt x="-23969" y="528227"/>
                  <a:pt x="-3769" y="358360"/>
                  <a:pt x="0" y="0"/>
                </a:cubicBezTo>
                <a:close/>
              </a:path>
            </a:pathLst>
          </a:custGeom>
          <a:noFill/>
          <a:ln w="25400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1630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Inscrever Se GIFs - Get the best GIF on GIPHY">
            <a:extLst>
              <a:ext uri="{FF2B5EF4-FFF2-40B4-BE49-F238E27FC236}">
                <a16:creationId xmlns:a16="http://schemas.microsoft.com/office/drawing/2014/main" id="{E04064F2-A5F6-440B-B641-A2A133F5743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4442" y="511495"/>
            <a:ext cx="33909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Espaço Reservado para Conteúdo 4" descr="Interface gráfica do usuário, Aplicativo, Teams&#10;&#10;Descrição gerada automaticamente">
            <a:extLst>
              <a:ext uri="{FF2B5EF4-FFF2-40B4-BE49-F238E27FC236}">
                <a16:creationId xmlns:a16="http://schemas.microsoft.com/office/drawing/2014/main" id="{A9F5EA7E-3ABD-4172-921F-317104F28D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5342" y="0"/>
            <a:ext cx="4823815" cy="6736398"/>
          </a:xfrm>
        </p:spPr>
      </p:pic>
      <p:pic>
        <p:nvPicPr>
          <p:cNvPr id="6" name="Imagem 5" descr="Forma&#10;&#10;Descrição gerada automaticamente com confiança baixa">
            <a:extLst>
              <a:ext uri="{FF2B5EF4-FFF2-40B4-BE49-F238E27FC236}">
                <a16:creationId xmlns:a16="http://schemas.microsoft.com/office/drawing/2014/main" id="{AE253FD1-C0CE-4E0E-88FD-AA090F4A86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005" y="2194376"/>
            <a:ext cx="4400800" cy="4319903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3CEF2C47-6523-415F-BBD3-862C64C97ADE}"/>
              </a:ext>
            </a:extLst>
          </p:cNvPr>
          <p:cNvSpPr txBox="1"/>
          <p:nvPr/>
        </p:nvSpPr>
        <p:spPr>
          <a:xfrm>
            <a:off x="49975" y="219107"/>
            <a:ext cx="41148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200" dirty="0"/>
              <a:t>COMO AJUDAR O CANAL?</a:t>
            </a:r>
          </a:p>
        </p:txBody>
      </p:sp>
      <p:pic>
        <p:nvPicPr>
          <p:cNvPr id="9" name="Imagem 8" descr="Uma imagem contendo chapéu, azul&#10;&#10;Descrição gerada automaticamente">
            <a:extLst>
              <a:ext uri="{FF2B5EF4-FFF2-40B4-BE49-F238E27FC236}">
                <a16:creationId xmlns:a16="http://schemas.microsoft.com/office/drawing/2014/main" id="{44948E2E-8CF8-4250-8652-0C3C0631CD8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87" y="903481"/>
            <a:ext cx="953037" cy="1191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590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3921A2-8643-4219-AFE2-5DB656DE0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114" y="2070387"/>
            <a:ext cx="5685263" cy="436384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Referências</a:t>
            </a:r>
            <a: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bibliográficas</a:t>
            </a:r>
            <a:endParaRPr lang="en-US" sz="4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C3BA32D8-CC17-456C-B02E-3A2B0DFEF6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8083" y="5148169"/>
            <a:ext cx="1427239" cy="1256325"/>
          </a:xfrm>
          <a:prstGeom prst="rect">
            <a:avLst/>
          </a:prstGeom>
        </p:spPr>
      </p:pic>
      <p:pic>
        <p:nvPicPr>
          <p:cNvPr id="10" name="Imagem 9" descr="Uma imagem contendo chapéu, azul&#10;&#10;Descrição gerada automaticamente">
            <a:extLst>
              <a:ext uri="{FF2B5EF4-FFF2-40B4-BE49-F238E27FC236}">
                <a16:creationId xmlns:a16="http://schemas.microsoft.com/office/drawing/2014/main" id="{5DE844DA-0711-4D06-920D-E1DDCA7FA7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7700" y="3699802"/>
            <a:ext cx="2412065" cy="3015080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F8A8B877-8302-40F1-825B-3F402331BC04}"/>
              </a:ext>
            </a:extLst>
          </p:cNvPr>
          <p:cNvSpPr txBox="1"/>
          <p:nvPr/>
        </p:nvSpPr>
        <p:spPr>
          <a:xfrm>
            <a:off x="4764359" y="2357939"/>
            <a:ext cx="60941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0" i="0" u="none" strike="noStrike" dirty="0">
                <a:effectLst/>
                <a:latin typeface="Source Sans Pro" panose="020B0503030403020204" pitchFamily="34" charset="0"/>
                <a:hlinkClick r:id="rId4"/>
              </a:rPr>
              <a:t>EBD Betel</a:t>
            </a:r>
            <a:r>
              <a:rPr lang="pt-BR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 – LIÇÃO 8 Marcos e os milagres de Jesus</a:t>
            </a:r>
            <a:endParaRPr lang="pt-BR" dirty="0">
              <a:solidFill>
                <a:srgbClr val="000000"/>
              </a:solidFill>
              <a:latin typeface="Source Sans Pro" panose="020B0503030403020204" pitchFamily="34" charset="0"/>
            </a:endParaRPr>
          </a:p>
          <a:p>
            <a:r>
              <a:rPr lang="pt-BR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2° Trimestre 2021 | Tema: Os Evangelhos – A representação de Jesus em quatro dimensões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29564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SketchyVTI">
  <a:themeElements>
    <a:clrScheme name="SketchyVTI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4650E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Custom 2">
      <a:majorFont>
        <a:latin typeface="Modern Love"/>
        <a:ea typeface=""/>
        <a:cs typeface=""/>
      </a:majorFont>
      <a:minorFont>
        <a:latin typeface="The Ha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yVTI" id="{A6D2C935-A6E4-4DD9-BCC5-5AE2504DB8EA}" vid="{F0754072-50B6-4C01-B911-67246C9F58D2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6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D2710CB3-671E-4185-8011-00441523A80E}">
  <we:reference id="wa104380907" version="1.0.0.0" store="pt-BR" storeType="OMEX"/>
  <we:alternateReferences>
    <we:reference id="WA104380907" version="1.0.0.0" store="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995</TotalTime>
  <Words>1089</Words>
  <Application>Microsoft Office PowerPoint</Application>
  <PresentationFormat>Widescreen</PresentationFormat>
  <Paragraphs>55</Paragraphs>
  <Slides>20</Slides>
  <Notes>0</Notes>
  <HiddenSlides>2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29" baseType="lpstr">
      <vt:lpstr>Abadi</vt:lpstr>
      <vt:lpstr>Arial</vt:lpstr>
      <vt:lpstr>Calibri</vt:lpstr>
      <vt:lpstr>Georgia</vt:lpstr>
      <vt:lpstr>Modern Love</vt:lpstr>
      <vt:lpstr>Open Sans</vt:lpstr>
      <vt:lpstr>Source Sans Pro</vt:lpstr>
      <vt:lpstr>The Hand</vt:lpstr>
      <vt:lpstr>SketchyVTI</vt:lpstr>
      <vt:lpstr>Lição 08:Marcos e os Milagres de Jesus</vt:lpstr>
      <vt:lpstr>Apresentação do PowerPoint</vt:lpstr>
      <vt:lpstr>Apresentação do PowerPoint</vt:lpstr>
      <vt:lpstr>Apresentação do PowerPoint</vt:lpstr>
      <vt:lpstr>Pré Textual</vt:lpstr>
      <vt:lpstr>📘 LEITURA SEMANAL</vt:lpstr>
      <vt:lpstr>Introdução:</vt:lpstr>
      <vt:lpstr>Apresentação do PowerPoint</vt:lpstr>
      <vt:lpstr>1 -   DEUS UNGIU A JESUS DE NAZARÉ</vt:lpstr>
      <vt:lpstr>1 -   DEUS UNGIU A JESUS DE NAZARÉ</vt:lpstr>
      <vt:lpstr>2- JESUS OPEROU GRANDES MARAVILHAS </vt:lpstr>
      <vt:lpstr>2. JESUS OPEROU GRANDES MARAVILHAS</vt:lpstr>
      <vt:lpstr>Dica de leitura</vt:lpstr>
      <vt:lpstr>Apresentação do PowerPoint</vt:lpstr>
      <vt:lpstr>3. O PODER FOI DELEGADO AOS DISCÍPULOS</vt:lpstr>
      <vt:lpstr>3 O PODER FOI DELEGADO AOS DISCÍPULOS</vt:lpstr>
      <vt:lpstr>Apresentação do PowerPoint</vt:lpstr>
      <vt:lpstr>CONCLUSÃO</vt:lpstr>
      <vt:lpstr>Apresentação do PowerPoint</vt:lpstr>
      <vt:lpstr>Referências bibliográficas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Julio César Pereira</dc:creator>
  <cp:lastModifiedBy>Julio César Pereira</cp:lastModifiedBy>
  <cp:revision>74</cp:revision>
  <dcterms:created xsi:type="dcterms:W3CDTF">2021-04-02T16:10:02Z</dcterms:created>
  <dcterms:modified xsi:type="dcterms:W3CDTF">2021-05-21T14:57:29Z</dcterms:modified>
</cp:coreProperties>
</file>