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53" r:id="rId2"/>
  </p:sldMasterIdLst>
  <p:sldIdLst>
    <p:sldId id="266" r:id="rId3"/>
    <p:sldId id="272" r:id="rId4"/>
    <p:sldId id="267" r:id="rId5"/>
    <p:sldId id="256" r:id="rId6"/>
    <p:sldId id="268" r:id="rId7"/>
    <p:sldId id="336" r:id="rId8"/>
    <p:sldId id="342" r:id="rId9"/>
    <p:sldId id="346" r:id="rId10"/>
    <p:sldId id="355" r:id="rId11"/>
    <p:sldId id="354" r:id="rId12"/>
    <p:sldId id="257" r:id="rId13"/>
    <p:sldId id="265" r:id="rId14"/>
    <p:sldId id="353" r:id="rId15"/>
    <p:sldId id="344" r:id="rId16"/>
    <p:sldId id="318" r:id="rId17"/>
    <p:sldId id="345" r:id="rId18"/>
    <p:sldId id="283" r:id="rId19"/>
    <p:sldId id="351" r:id="rId20"/>
    <p:sldId id="349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E4D6F-8406-4768-8D2A-CD1D42C37BE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8FBABB1-B71F-4AEF-B138-803C685780B6}">
      <dgm:prSet/>
      <dgm:spPr/>
      <dgm:t>
        <a:bodyPr/>
        <a:lstStyle/>
        <a:p>
          <a:r>
            <a:rPr lang="pt-BR"/>
            <a:t>Naum profetizou por volta de 630 a 620 a.C, no reinado do rei Ezequias, um dos poucos reis de Israel obediente a Deus.</a:t>
          </a:r>
          <a:endParaRPr lang="en-US"/>
        </a:p>
      </dgm:t>
    </dgm:pt>
    <dgm:pt modelId="{91FE2494-43B1-4CDB-B43F-688C44A050E3}" type="parTrans" cxnId="{892B6BE9-9C75-4691-B422-4F8194B16745}">
      <dgm:prSet/>
      <dgm:spPr/>
      <dgm:t>
        <a:bodyPr/>
        <a:lstStyle/>
        <a:p>
          <a:endParaRPr lang="en-US"/>
        </a:p>
      </dgm:t>
    </dgm:pt>
    <dgm:pt modelId="{DC5FC2D5-CF39-4C06-A202-A7F21DB43162}" type="sibTrans" cxnId="{892B6BE9-9C75-4691-B422-4F8194B16745}">
      <dgm:prSet/>
      <dgm:spPr/>
      <dgm:t>
        <a:bodyPr/>
        <a:lstStyle/>
        <a:p>
          <a:endParaRPr lang="en-US"/>
        </a:p>
      </dgm:t>
    </dgm:pt>
    <dgm:pt modelId="{D4044B33-5BB4-44D4-B095-2BA89E31B8C1}">
      <dgm:prSet/>
      <dgm:spPr/>
      <dgm:t>
        <a:bodyPr/>
        <a:lstStyle/>
        <a:p>
          <a:r>
            <a:rPr lang="pt-BR"/>
            <a:t>Foi o único profeta cujo a mensagem não era de julgamento, mas de consolo para o povo de Deus.</a:t>
          </a:r>
          <a:endParaRPr lang="en-US"/>
        </a:p>
      </dgm:t>
    </dgm:pt>
    <dgm:pt modelId="{10261429-F325-470E-968E-B4D2806D5A3B}" type="parTrans" cxnId="{F73ECA45-5121-46EE-A1B1-37E8CAFEA667}">
      <dgm:prSet/>
      <dgm:spPr/>
      <dgm:t>
        <a:bodyPr/>
        <a:lstStyle/>
        <a:p>
          <a:endParaRPr lang="en-US"/>
        </a:p>
      </dgm:t>
    </dgm:pt>
    <dgm:pt modelId="{3DB3EE86-6620-46A5-A220-C8FC97BD8EA8}" type="sibTrans" cxnId="{F73ECA45-5121-46EE-A1B1-37E8CAFEA667}">
      <dgm:prSet/>
      <dgm:spPr/>
      <dgm:t>
        <a:bodyPr/>
        <a:lstStyle/>
        <a:p>
          <a:endParaRPr lang="en-US"/>
        </a:p>
      </dgm:t>
    </dgm:pt>
    <dgm:pt modelId="{C2736EDC-545C-4704-B934-56693F1DF500}" type="pres">
      <dgm:prSet presAssocID="{2AFE4D6F-8406-4768-8D2A-CD1D42C37BEC}" presName="linear" presStyleCnt="0">
        <dgm:presLayoutVars>
          <dgm:animLvl val="lvl"/>
          <dgm:resizeHandles val="exact"/>
        </dgm:presLayoutVars>
      </dgm:prSet>
      <dgm:spPr/>
    </dgm:pt>
    <dgm:pt modelId="{A5A2CCAB-0176-4E3C-AF6E-59172960EB21}" type="pres">
      <dgm:prSet presAssocID="{A8FBABB1-B71F-4AEF-B138-803C685780B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B8281FB-2AC3-43C9-9722-C3DACA85C964}" type="pres">
      <dgm:prSet presAssocID="{DC5FC2D5-CF39-4C06-A202-A7F21DB43162}" presName="spacer" presStyleCnt="0"/>
      <dgm:spPr/>
    </dgm:pt>
    <dgm:pt modelId="{75D865BD-69BD-4494-A09F-B7D3F78CE6EE}" type="pres">
      <dgm:prSet presAssocID="{D4044B33-5BB4-44D4-B095-2BA89E31B8C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4190108-96C7-4D4C-9817-F50A01B99FD1}" type="presOf" srcId="{A8FBABB1-B71F-4AEF-B138-803C685780B6}" destId="{A5A2CCAB-0176-4E3C-AF6E-59172960EB21}" srcOrd="0" destOrd="0" presId="urn:microsoft.com/office/officeart/2005/8/layout/vList2"/>
    <dgm:cxn modelId="{90BE130F-B111-43F0-A8E1-5638A696C732}" type="presOf" srcId="{2AFE4D6F-8406-4768-8D2A-CD1D42C37BEC}" destId="{C2736EDC-545C-4704-B934-56693F1DF500}" srcOrd="0" destOrd="0" presId="urn:microsoft.com/office/officeart/2005/8/layout/vList2"/>
    <dgm:cxn modelId="{F73ECA45-5121-46EE-A1B1-37E8CAFEA667}" srcId="{2AFE4D6F-8406-4768-8D2A-CD1D42C37BEC}" destId="{D4044B33-5BB4-44D4-B095-2BA89E31B8C1}" srcOrd="1" destOrd="0" parTransId="{10261429-F325-470E-968E-B4D2806D5A3B}" sibTransId="{3DB3EE86-6620-46A5-A220-C8FC97BD8EA8}"/>
    <dgm:cxn modelId="{B56253AB-78A2-4020-89B6-58CA5FCF780F}" type="presOf" srcId="{D4044B33-5BB4-44D4-B095-2BA89E31B8C1}" destId="{75D865BD-69BD-4494-A09F-B7D3F78CE6EE}" srcOrd="0" destOrd="0" presId="urn:microsoft.com/office/officeart/2005/8/layout/vList2"/>
    <dgm:cxn modelId="{892B6BE9-9C75-4691-B422-4F8194B16745}" srcId="{2AFE4D6F-8406-4768-8D2A-CD1D42C37BEC}" destId="{A8FBABB1-B71F-4AEF-B138-803C685780B6}" srcOrd="0" destOrd="0" parTransId="{91FE2494-43B1-4CDB-B43F-688C44A050E3}" sibTransId="{DC5FC2D5-CF39-4C06-A202-A7F21DB43162}"/>
    <dgm:cxn modelId="{E1C3763F-6B73-4C7D-8E2F-EF2128C04E8D}" type="presParOf" srcId="{C2736EDC-545C-4704-B934-56693F1DF500}" destId="{A5A2CCAB-0176-4E3C-AF6E-59172960EB21}" srcOrd="0" destOrd="0" presId="urn:microsoft.com/office/officeart/2005/8/layout/vList2"/>
    <dgm:cxn modelId="{7BD96520-32D2-4696-A5BE-C9C73B82E09E}" type="presParOf" srcId="{C2736EDC-545C-4704-B934-56693F1DF500}" destId="{EB8281FB-2AC3-43C9-9722-C3DACA85C964}" srcOrd="1" destOrd="0" presId="urn:microsoft.com/office/officeart/2005/8/layout/vList2"/>
    <dgm:cxn modelId="{3E65E6C2-5379-4A25-943B-1B88CDC8FF25}" type="presParOf" srcId="{C2736EDC-545C-4704-B934-56693F1DF500}" destId="{75D865BD-69BD-4494-A09F-B7D3F78CE6E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2CCAB-0176-4E3C-AF6E-59172960EB21}">
      <dsp:nvSpPr>
        <dsp:cNvPr id="0" name=""/>
        <dsp:cNvSpPr/>
      </dsp:nvSpPr>
      <dsp:spPr>
        <a:xfrm>
          <a:off x="0" y="9337"/>
          <a:ext cx="4828172" cy="27705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/>
            <a:t>Naum profetizou por volta de 630 a 620 a.C, no reinado do rei Ezequias, um dos poucos reis de Israel obediente a Deus.</a:t>
          </a:r>
          <a:endParaRPr lang="en-US" sz="3200" kern="1200"/>
        </a:p>
      </dsp:txBody>
      <dsp:txXfrm>
        <a:off x="135248" y="144585"/>
        <a:ext cx="4557676" cy="2500063"/>
      </dsp:txXfrm>
    </dsp:sp>
    <dsp:sp modelId="{75D865BD-69BD-4494-A09F-B7D3F78CE6EE}">
      <dsp:nvSpPr>
        <dsp:cNvPr id="0" name=""/>
        <dsp:cNvSpPr/>
      </dsp:nvSpPr>
      <dsp:spPr>
        <a:xfrm>
          <a:off x="0" y="2872057"/>
          <a:ext cx="4828172" cy="2770559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/>
            <a:t>Foi o único profeta cujo a mensagem não era de julgamento, mas de consolo para o povo de Deus.</a:t>
          </a:r>
          <a:endParaRPr lang="en-US" sz="3200" kern="1200"/>
        </a:p>
      </dsp:txBody>
      <dsp:txXfrm>
        <a:off x="135248" y="3007305"/>
        <a:ext cx="4557676" cy="2500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36.11738" units="1/cm"/>
          <inkml:channelProperty channel="Y" name="resolution" value="36.14458" units="1/cm"/>
          <inkml:channelProperty channel="T" name="resolution" value="1" units="1/dev"/>
        </inkml:channelProperties>
      </inkml:inkSource>
      <inkml:timestamp xml:id="ts0" timeString="2021-05-14T19:50:28.9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12721 9102 0,'21'84'31,"64"149"-31,-43 64 16,85 41-16,233 424 15,-64 275-15,-20 43 16,20-106-16,-63 42 16,84 296-1,-274-783 1,20-233-16,-63-42 15,0-169-15,0-43 16,0-105 62,-21-1-62,-21 1-16,-22-22 15</inkml:trace>
  <inkml:trace contextRef="#ctx0" brushRef="#br0" timeOffset="781.45">14245 17124 0,'0'0'16,"233"212"-16,-21-22 0,-22-63 15,-21 42-15,-105-105 16,-1 21 0,-20-64-16,20 42 15,-42-63 48,-21-127-63,0-127 15,-42 21-15,-43 1 16,43-44-16,-21-20 16,20 42-16,-41-106 15,41-21 1,22 318-16,21 42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74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63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89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82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4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06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3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93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02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28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83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78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49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92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32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21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0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6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14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3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4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36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6BE41-2B84-4EBF-A7C2-24E0A398D4D7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76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DFE8D-4BC9-44B7-A727-A7AF7E3E5A89}" type="datetimeFigureOut">
              <a:rPr lang="pt-BR" smtClean="0"/>
              <a:t>20/05/2021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698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gif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7" Type="http://schemas.openxmlformats.org/officeDocument/2006/relationships/image" Target="../media/image1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8.xml"/><Relationship Id="rId6" Type="http://schemas.openxmlformats.org/officeDocument/2006/relationships/image" Target="NULL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gif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studandopalavra.blogspot.com/2012/11/miqueias-importancia-da-obediencia.html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6" name="Rectangle 125">
            <a:extLst>
              <a:ext uri="{FF2B5EF4-FFF2-40B4-BE49-F238E27FC236}">
                <a16:creationId xmlns:a16="http://schemas.microsoft.com/office/drawing/2014/main" id="{275D6C10-B5A7-4715-803E-0501C9C2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subTitle" idx="1"/>
          </p:nvPr>
        </p:nvSpPr>
        <p:spPr>
          <a:xfrm>
            <a:off x="841248" y="4624329"/>
            <a:ext cx="6151654" cy="194490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algn="l"/>
            <a:br>
              <a:rPr lang="en-US" dirty="0"/>
            </a:br>
            <a:r>
              <a:rPr lang="en-US" dirty="0"/>
              <a:t>Professor da EBD –</a:t>
            </a:r>
          </a:p>
          <a:p>
            <a:pPr algn="l"/>
            <a:r>
              <a:rPr lang="en-US" dirty="0"/>
              <a:t> </a:t>
            </a:r>
            <a:r>
              <a:rPr lang="en-US" dirty="0" err="1"/>
              <a:t>Trabalhador</a:t>
            </a:r>
            <a:r>
              <a:rPr lang="en-US" dirty="0"/>
              <a:t>: </a:t>
            </a:r>
          </a:p>
          <a:p>
            <a:pPr algn="l"/>
            <a:r>
              <a:rPr lang="en-US" dirty="0" err="1"/>
              <a:t>Evandro</a:t>
            </a:r>
            <a:r>
              <a:rPr lang="en-US" dirty="0"/>
              <a:t> Vieira de</a:t>
            </a:r>
          </a:p>
          <a:p>
            <a:pPr algn="l"/>
            <a:r>
              <a:rPr lang="en-US" dirty="0"/>
              <a:t> Andrade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pic>
        <p:nvPicPr>
          <p:cNvPr id="22" name="Picture 2" descr="Editora Betel - Livraria Evangélica - Edificando a Casa de Deus">
            <a:extLst>
              <a:ext uri="{FF2B5EF4-FFF2-40B4-BE49-F238E27FC236}">
                <a16:creationId xmlns:a16="http://schemas.microsoft.com/office/drawing/2014/main" id="{9F7C0866-040B-46AE-9461-AA858DD28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9158" y="4686108"/>
            <a:ext cx="8622842" cy="20548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41248" y="552289"/>
            <a:ext cx="6328986" cy="390032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pt-B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Lição 8</a:t>
            </a:r>
            <a:br>
              <a:rPr lang="pt-B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pt-BR" sz="7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Naum</a:t>
            </a:r>
            <a:r>
              <a:rPr lang="pt-B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o profeta do justo juiz.</a:t>
            </a:r>
          </a:p>
        </p:txBody>
      </p:sp>
      <p:pic>
        <p:nvPicPr>
          <p:cNvPr id="8" name="Imagem 7" descr="Menino chinês levantando um dedo">
            <a:extLst>
              <a:ext uri="{FF2B5EF4-FFF2-40B4-BE49-F238E27FC236}">
                <a16:creationId xmlns:a16="http://schemas.microsoft.com/office/drawing/2014/main" id="{B33B96C1-7754-4878-85E7-F4BE50B5E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380" y="117054"/>
            <a:ext cx="2146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4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502" y="1072280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4" y="2977280"/>
            <a:ext cx="3742258" cy="36734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5" y="121602"/>
            <a:ext cx="1809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3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scola Dominical | Editora Betel - Livraria Evangélica - Edificando a Casa  de Deus">
            <a:extLst>
              <a:ext uri="{FF2B5EF4-FFF2-40B4-BE49-F238E27FC236}">
                <a16:creationId xmlns:a16="http://schemas.microsoft.com/office/drawing/2014/main" id="{9B0377CA-A780-48DE-9C27-0A2D5CB5B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52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9281D261-09B9-4E23-9B76-9905B8141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79"/>
            <a:ext cx="6274591" cy="109236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da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lição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77328" y="2372525"/>
            <a:ext cx="6274592" cy="206164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pt-BR" sz="4000" dirty="0">
                <a:solidFill>
                  <a:schemeClr val="bg1"/>
                </a:solidFill>
              </a:rPr>
              <a:t>Saber que Deus é soberano sobre todas as coisas.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6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724722" y="939617"/>
            <a:ext cx="9144000" cy="18535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br>
              <a:rPr lang="pt-BR" sz="2000" dirty="0"/>
            </a:br>
            <a:r>
              <a:rPr lang="pt-BR" sz="2000" dirty="0"/>
              <a:t> </a:t>
            </a:r>
            <a:endParaRPr lang="pt-BR" sz="200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877431" y="1585949"/>
            <a:ext cx="4802149" cy="46519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dirty="0"/>
              <a:t>“O Senhor é tardio em irar-se, mas grande em força, e ao culpado não tem por inocente”. Na 1.3.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4C94EA4-4B8F-4C13-99B3-9AD576CEF4D6}"/>
              </a:ext>
            </a:extLst>
          </p:cNvPr>
          <p:cNvSpPr txBox="1"/>
          <p:nvPr/>
        </p:nvSpPr>
        <p:spPr>
          <a:xfrm>
            <a:off x="1877431" y="715575"/>
            <a:ext cx="471061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dirty="0"/>
              <a:t>Versículo-chave</a:t>
            </a:r>
          </a:p>
        </p:txBody>
      </p:sp>
      <p:pic>
        <p:nvPicPr>
          <p:cNvPr id="12" name="Imagem 11" descr="Mulher de negócios usando o telefone">
            <a:extLst>
              <a:ext uri="{FF2B5EF4-FFF2-40B4-BE49-F238E27FC236}">
                <a16:creationId xmlns:a16="http://schemas.microsoft.com/office/drawing/2014/main" id="{032E67D8-CB8B-41C3-B655-48DD365C71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849" y="189427"/>
            <a:ext cx="3879234" cy="1435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8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pt-BR" sz="4800" dirty="0">
                <a:solidFill>
                  <a:schemeClr val="bg1"/>
                </a:solidFill>
              </a:rPr>
              <a:t>Curiosidades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E8E01E01-F85D-48AF-95FC-E6F3FD6A03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240401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11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pt-BR"/>
              <a:t>Atividade em grupo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36168" y="2298766"/>
            <a:ext cx="7555832" cy="4559234"/>
          </a:xfrm>
        </p:spPr>
        <p:txBody>
          <a:bodyPr>
            <a:noAutofit/>
          </a:bodyPr>
          <a:lstStyle/>
          <a:p>
            <a:r>
              <a:rPr lang="pt-BR" sz="2000" dirty="0"/>
              <a:t>Prepare um cartaz com as frases: </a:t>
            </a:r>
          </a:p>
          <a:p>
            <a:r>
              <a:rPr lang="pt-BR" sz="2000" dirty="0"/>
              <a:t>A) Deus é amor. </a:t>
            </a:r>
          </a:p>
          <a:p>
            <a:r>
              <a:rPr lang="pt-BR" sz="2000" dirty="0"/>
              <a:t>B) Deus não castiga porque Ele é amor.</a:t>
            </a:r>
          </a:p>
          <a:p>
            <a:r>
              <a:rPr lang="pt-BR" sz="2000" dirty="0"/>
              <a:t> C) Deus guarda os que </a:t>
            </a:r>
            <a:r>
              <a:rPr lang="pt-BR" sz="2000" dirty="0" err="1"/>
              <a:t>nEle</a:t>
            </a:r>
            <a:r>
              <a:rPr lang="pt-BR" sz="2000" dirty="0"/>
              <a:t> confiam. </a:t>
            </a:r>
          </a:p>
          <a:p>
            <a:r>
              <a:rPr lang="pt-BR" sz="2000" dirty="0"/>
              <a:t>D) Deus executa vingança. </a:t>
            </a:r>
          </a:p>
          <a:p>
            <a:endParaRPr lang="pt-BR" sz="2000" dirty="0"/>
          </a:p>
          <a:p>
            <a:r>
              <a:rPr lang="pt-BR" sz="2000" dirty="0"/>
              <a:t>Mostre o cartaz para classe e peça que opine sobre cada uma das frases. Ouça as repostas e, então, leiam: Na 1.2; 1Jo 4.8; Rm 12.19 </a:t>
            </a:r>
            <a:r>
              <a:rPr lang="pt-BR" sz="2000" dirty="0" err="1"/>
              <a:t>Ap</a:t>
            </a:r>
            <a:r>
              <a:rPr lang="pt-BR" sz="2000" dirty="0"/>
              <a:t> 3.19; 1Sm 2.9. Depois da leitura, explique que Deus é soberano e perfeito em tudo que faz. A justiça e amor são atributos de Deus, por isso, ele não considera o culpado como inocente, nem o inocente como culpado (Na 1.3), e a Sua justiça é soberana, como eles aprenderão com </a:t>
            </a:r>
            <a:r>
              <a:rPr lang="pt-BR" sz="2000" dirty="0" err="1"/>
              <a:t>Naum</a:t>
            </a:r>
            <a:endParaRPr lang="pt-BR" sz="2000" dirty="0"/>
          </a:p>
        </p:txBody>
      </p:sp>
      <p:pic>
        <p:nvPicPr>
          <p:cNvPr id="1026" name="Picture 2" descr="Como fazer trabalho em grupo: dicas para ter o melhor resultado | Blog  Portal Pós">
            <a:extLst>
              <a:ext uri="{FF2B5EF4-FFF2-40B4-BE49-F238E27FC236}">
                <a16:creationId xmlns:a16="http://schemas.microsoft.com/office/drawing/2014/main" id="{B1D4FE5C-13D3-4FBB-BB92-B5E33B126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2" r="29119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DB0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60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BF6A134C-1DE6-412E-AE5F-837F1F26B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84D9DB-B23C-48A9-8BA5-8B7AEFB19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SUBSIDIO PARA O PROFESSOR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21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 descr="Quem Foi o Profeta Naum na Bíblia?">
            <a:extLst>
              <a:ext uri="{FF2B5EF4-FFF2-40B4-BE49-F238E27FC236}">
                <a16:creationId xmlns:a16="http://schemas.microsoft.com/office/drawing/2014/main" id="{484FEF6B-0472-4D0B-A487-E477E86C9D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9636" y="457200"/>
            <a:ext cx="831272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72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97F67-C496-4E38-AD5E-FF5B5F2E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história de Naum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170E346-B98B-43A6-A4DA-D36FF6328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2938" y="-6032938"/>
            <a:ext cx="126124" cy="12192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Significado do nome Naum - Dicionário de Nomes Próprios">
            <a:extLst>
              <a:ext uri="{FF2B5EF4-FFF2-40B4-BE49-F238E27FC236}">
                <a16:creationId xmlns:a16="http://schemas.microsoft.com/office/drawing/2014/main" id="{33631D1C-68E0-4F5A-BE15-FC3A46E21F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2421" y="209526"/>
            <a:ext cx="4995970" cy="262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EF33-2B15-4634-90EA-55A88F86F789}"/>
              </a:ext>
            </a:extLst>
          </p:cNvPr>
          <p:cNvSpPr txBox="1"/>
          <p:nvPr/>
        </p:nvSpPr>
        <p:spPr>
          <a:xfrm>
            <a:off x="429468" y="1602532"/>
            <a:ext cx="7956541" cy="47859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latin typeface="Georgia" panose="02040502050405020303" pitchFamily="18" charset="0"/>
              </a:rPr>
              <a:t>NAHUM</a:t>
            </a:r>
            <a:r>
              <a:rPr lang="pt-BR" b="0" dirty="0">
                <a:latin typeface="Georgia" panose="02040502050405020303" pitchFamily="18" charset="0"/>
              </a:rPr>
              <a:t>  serve como profeta para o Judá e Assíria desde ano 663 aos 654 a.C.</a:t>
            </a:r>
          </a:p>
          <a:p>
            <a:pPr>
              <a:spcAft>
                <a:spcPts val="600"/>
              </a:spcAft>
            </a:pPr>
            <a:r>
              <a:rPr lang="pt-BR" b="1" i="1" dirty="0">
                <a:latin typeface="Georgia" panose="02040502050405020303" pitchFamily="18" charset="0"/>
              </a:rPr>
              <a:t>Ambiente da época:</a:t>
            </a:r>
            <a:r>
              <a:rPr lang="pt-BR" b="1" i="0" dirty="0">
                <a:latin typeface="Georgia" panose="02040502050405020303" pitchFamily="18" charset="0"/>
              </a:rPr>
              <a:t>  </a:t>
            </a:r>
            <a:r>
              <a:rPr lang="pt-BR" b="0" i="0" dirty="0" err="1">
                <a:latin typeface="Georgia" panose="02040502050405020303" pitchFamily="18" charset="0"/>
              </a:rPr>
              <a:t>Manasés</a:t>
            </a:r>
            <a:r>
              <a:rPr lang="pt-BR" b="0" i="0" dirty="0">
                <a:latin typeface="Georgia" panose="02040502050405020303" pitchFamily="18" charset="0"/>
              </a:rPr>
              <a:t>, um dos reis mais perversos do Judá, governava a terra. Abertamente desafiou a Deus e perseguiu a seu povo. Assíria, a potência mundial dessa época, fez do Judá um súdito. O povo do Judá queria ser como os assírios, quem parecia ter todo o poder e as posses que queriam.</a:t>
            </a:r>
          </a:p>
          <a:p>
            <a:pPr>
              <a:spcAft>
                <a:spcPts val="600"/>
              </a:spcAft>
            </a:pPr>
            <a:endParaRPr lang="pt-BR" b="0" i="0" dirty="0">
              <a:latin typeface="Georgia" panose="02040502050405020303" pitchFamily="18" charset="0"/>
            </a:endParaRPr>
          </a:p>
          <a:p>
            <a:pPr>
              <a:spcAft>
                <a:spcPts val="600"/>
              </a:spcAft>
            </a:pPr>
            <a:r>
              <a:rPr lang="pt-BR" b="1" i="1" dirty="0">
                <a:latin typeface="Georgia" panose="02040502050405020303" pitchFamily="18" charset="0"/>
              </a:rPr>
              <a:t>Mensagem principal:</a:t>
            </a:r>
            <a:r>
              <a:rPr lang="pt-BR" b="1" i="0" dirty="0">
                <a:latin typeface="Georgia" panose="02040502050405020303" pitchFamily="18" charset="0"/>
              </a:rPr>
              <a:t>  </a:t>
            </a:r>
            <a:r>
              <a:rPr lang="pt-BR" b="0" i="0" dirty="0">
                <a:latin typeface="Georgia" panose="02040502050405020303" pitchFamily="18" charset="0"/>
              </a:rPr>
              <a:t>O poderoso império assírio que oprimia ao povo de Deus logo cairia.</a:t>
            </a:r>
          </a:p>
          <a:p>
            <a:pPr>
              <a:spcAft>
                <a:spcPts val="600"/>
              </a:spcAft>
            </a:pPr>
            <a:endParaRPr lang="pt-BR" b="0" i="0" dirty="0">
              <a:latin typeface="Georgia" panose="02040502050405020303" pitchFamily="18" charset="0"/>
            </a:endParaRPr>
          </a:p>
          <a:p>
            <a:pPr>
              <a:spcAft>
                <a:spcPts val="600"/>
              </a:spcAft>
            </a:pPr>
            <a:r>
              <a:rPr lang="pt-BR" b="1" i="1" dirty="0">
                <a:latin typeface="Georgia" panose="02040502050405020303" pitchFamily="18" charset="0"/>
              </a:rPr>
              <a:t>Importância da mensagem :</a:t>
            </a:r>
            <a:r>
              <a:rPr lang="pt-BR" b="1" i="0" dirty="0">
                <a:latin typeface="Georgia" panose="02040502050405020303" pitchFamily="18" charset="0"/>
              </a:rPr>
              <a:t>  </a:t>
            </a:r>
            <a:r>
              <a:rPr lang="pt-BR" b="0" i="0" dirty="0">
                <a:latin typeface="Georgia" panose="02040502050405020303" pitchFamily="18" charset="0"/>
              </a:rPr>
              <a:t>Os que praticam o mal e oprimem a outros algum dia terão um final amargo.</a:t>
            </a:r>
          </a:p>
          <a:p>
            <a:pPr>
              <a:spcAft>
                <a:spcPts val="600"/>
              </a:spcAft>
            </a:pPr>
            <a:r>
              <a:rPr lang="pt-BR" b="0" i="1" dirty="0">
                <a:latin typeface="Georgia" panose="02040502050405020303" pitchFamily="18" charset="0"/>
              </a:rPr>
              <a:t>Profeta contemporâneo:</a:t>
            </a:r>
            <a:r>
              <a:rPr lang="pt-BR" b="0" i="0" dirty="0">
                <a:latin typeface="Georgia" panose="02040502050405020303" pitchFamily="18" charset="0"/>
              </a:rPr>
              <a:t>  </a:t>
            </a:r>
            <a:r>
              <a:rPr lang="pt-BR" b="0" i="0" dirty="0" err="1">
                <a:latin typeface="Georgia" panose="02040502050405020303" pitchFamily="18" charset="0"/>
              </a:rPr>
              <a:t>Sofonías</a:t>
            </a:r>
            <a:r>
              <a:rPr lang="pt-BR" b="0" i="0" dirty="0">
                <a:latin typeface="Georgia" panose="02040502050405020303" pitchFamily="18" charset="0"/>
              </a:rPr>
              <a:t> (640-621)</a:t>
            </a:r>
          </a:p>
          <a:p>
            <a:pPr>
              <a:spcAft>
                <a:spcPts val="600"/>
              </a:spcAft>
            </a:pPr>
            <a:endParaRPr lang="pt-BR" b="0" i="0" dirty="0">
              <a:latin typeface="Georgia" panose="02040502050405020303" pitchFamily="18" charset="0"/>
            </a:endParaRPr>
          </a:p>
        </p:txBody>
      </p:sp>
      <p:pic>
        <p:nvPicPr>
          <p:cNvPr id="7" name="Imagem 6" descr="Empresária apontando para o lado">
            <a:extLst>
              <a:ext uri="{FF2B5EF4-FFF2-40B4-BE49-F238E27FC236}">
                <a16:creationId xmlns:a16="http://schemas.microsoft.com/office/drawing/2014/main" id="{426852C6-F44A-46EA-A56A-95D51B1623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341" y="732572"/>
            <a:ext cx="3209191" cy="652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1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40. O Profeta Naum">
            <a:extLst>
              <a:ext uri="{FF2B5EF4-FFF2-40B4-BE49-F238E27FC236}">
                <a16:creationId xmlns:a16="http://schemas.microsoft.com/office/drawing/2014/main" id="{424EF7E0-4ABD-4647-83D2-2FA25A2642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955" y="643466"/>
            <a:ext cx="7428089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9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pt-BR" sz="1700"/>
              <a:t>Nínive era a capital da Assíria, uma poderoso nação que durante três séculos, dominou o mundo e ameaçou Judá. Como vimos antes a pregação do profeta Jonas fez com que os ninivitas se arrependessem dos seus pecado e fossem livre do juízo de Deus (Jn 3.20).</a:t>
            </a:r>
          </a:p>
          <a:p>
            <a:r>
              <a:rPr lang="pt-BR" sz="1700"/>
              <a:t>Porém, 150 anos depois, eles se tornaram tão perverso quanto seus antecedentes, o que levou o Senhor a anunciar o fim do povo de Nínive. Por outro lado o povo do Norte havia sido derrotado e levado a cativo pelos assírios, sendo submetidos a crueldade daquela nação. </a:t>
            </a:r>
          </a:p>
          <a:p>
            <a:r>
              <a:rPr lang="pt-BR" sz="1700"/>
              <a:t>Isso fez com que Judá temesse aquela nação, mas o Senhor ouviou a oração que vinha de Judá. </a:t>
            </a:r>
          </a:p>
          <a:p>
            <a:r>
              <a:rPr lang="pt-BR" sz="1700"/>
              <a:t>Naum profetizou tanto o juízo contra o povo de Nínive quanto o consolo para nação de Judá.</a:t>
            </a:r>
          </a:p>
          <a:p>
            <a:endParaRPr lang="pt-BR" sz="1700"/>
          </a:p>
          <a:p>
            <a:pPr marL="0" indent="0">
              <a:buNone/>
            </a:pPr>
            <a:endParaRPr lang="pt-BR" sz="170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A5A76A0-EAEE-43B1-A1D7-D986F2D316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60" r="16004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8A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03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t-BR" dirty="0"/>
              <a:t>1. Deus é soberano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endParaRPr lang="pt-BR" sz="1700"/>
          </a:p>
          <a:p>
            <a:r>
              <a:rPr lang="pt-BR" sz="1700"/>
              <a:t>A arrogância e a crueldade do povo de Nínive, provocaram o juízo de Deus sobre aquela cidade.</a:t>
            </a:r>
          </a:p>
          <a:p>
            <a:r>
              <a:rPr lang="pt-BR" sz="1700"/>
              <a:t>Os ninivitas não acreditaram  que a profecia de Naum se cumpriria. O rei da Assíria havia prendido o rei de Judá, Manassés, mas ele orou, e o Senhor o livrou das mãos dos assírios. “Deus é soberano, e ninguém pode impedir seu agir: “Operando eu quem impedirá:” Is 43.13</a:t>
            </a:r>
          </a:p>
          <a:p>
            <a:r>
              <a:rPr lang="pt-BR" sz="1700"/>
              <a:t>Os ninivitas escolheram não guardar a Palavra do Senhor, mesmo já tendo sido poupados, 150 anos antes da profecia de Naum, pela pregação de Jonas.</a:t>
            </a:r>
          </a:p>
          <a:p>
            <a:r>
              <a:rPr lang="pt-BR" sz="1700"/>
              <a:t>Eles confiaram no seu poder e desprezaram a mensagem do profeta Naum, por isso lhes sobreveio o castigo. (Na 3.18)</a:t>
            </a:r>
          </a:p>
          <a:p>
            <a:endParaRPr lang="pt-BR" sz="170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D09B5C2-3F03-47E5-9EB8-66CE7C4AE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49" r="36364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t-BR" dirty="0"/>
              <a:t>2. A mensagem de </a:t>
            </a:r>
            <a:r>
              <a:rPr lang="pt-BR" dirty="0" err="1"/>
              <a:t>Naum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5431" y="2115118"/>
            <a:ext cx="6586489" cy="4598504"/>
          </a:xfrm>
        </p:spPr>
        <p:txBody>
          <a:bodyPr>
            <a:normAutofit lnSpcReduction="10000"/>
          </a:bodyPr>
          <a:lstStyle/>
          <a:p>
            <a:r>
              <a:rPr lang="pt-BR" sz="1600" dirty="0"/>
              <a:t>Assim como Jonas, </a:t>
            </a:r>
            <a:r>
              <a:rPr lang="pt-BR" sz="1600" dirty="0" err="1"/>
              <a:t>Naum</a:t>
            </a:r>
            <a:r>
              <a:rPr lang="pt-BR" sz="1600" dirty="0"/>
              <a:t> alertou o povo sobre o juízo de Deus por causa das sua transgressões. A  diferença que a mensagem de Jonas provocou arrependimento ao povo e consequentemente misericórdia de Deus, que poupou os ninivitas.</a:t>
            </a:r>
          </a:p>
          <a:p>
            <a:r>
              <a:rPr lang="pt-BR" sz="1600" dirty="0"/>
              <a:t>Por isso o império assírio logo entrou em declínio. A Babilônia após algumas batalha derrotou os ninivitas.</a:t>
            </a:r>
          </a:p>
          <a:p>
            <a:r>
              <a:rPr lang="pt-BR" sz="1600" dirty="0"/>
              <a:t>A mensagem de </a:t>
            </a:r>
            <a:r>
              <a:rPr lang="pt-BR" sz="1600" dirty="0" err="1"/>
              <a:t>Naum</a:t>
            </a:r>
            <a:r>
              <a:rPr lang="pt-BR" sz="1600" dirty="0"/>
              <a:t> ao povo de Nínive trouxe um certo conforto ao povo de Judá. Depois de presenciar o terrível sofrimento dos seus irmão de Israel nas mão dos assírios , além da destruição que eles provocaram em algumas cidades de Judá. A notícia do julgamento divino contra Nínive foi recebida com um alívio para Judá.</a:t>
            </a:r>
          </a:p>
          <a:p>
            <a:r>
              <a:rPr lang="pt-BR" sz="1600" dirty="0"/>
              <a:t>O livro de </a:t>
            </a:r>
            <a:r>
              <a:rPr lang="pt-BR" sz="1600" dirty="0" err="1"/>
              <a:t>Naum</a:t>
            </a:r>
            <a:r>
              <a:rPr lang="pt-BR" sz="1600" dirty="0"/>
              <a:t> deixa clara a soberania de Deus, pois nem mesmo todo poder de guerra do império assírio foi capaz de evira que a profecia de </a:t>
            </a:r>
            <a:r>
              <a:rPr lang="pt-BR" sz="1600" dirty="0" err="1"/>
              <a:t>Naum</a:t>
            </a:r>
            <a:r>
              <a:rPr lang="pt-BR" sz="1600" dirty="0"/>
              <a:t> contra eles se cumprissem.</a:t>
            </a:r>
          </a:p>
          <a:p>
            <a:r>
              <a:rPr lang="pt-BR" sz="1600" dirty="0"/>
              <a:t>Nem as alianças militares nem  o poder econômico são suficientes para livrar o pecador que não se arrepende.</a:t>
            </a:r>
          </a:p>
          <a:p>
            <a:r>
              <a:rPr lang="pt-BR" sz="1600" dirty="0"/>
              <a:t>Não há rei, príncipe ou chefe Estado que possa impedir o agir da palavra final de Deus</a:t>
            </a:r>
          </a:p>
          <a:p>
            <a:endParaRPr lang="pt-BR" sz="1600" dirty="0"/>
          </a:p>
        </p:txBody>
      </p:sp>
      <p:pic>
        <p:nvPicPr>
          <p:cNvPr id="1026" name="Picture 2" descr="Explicação do livro de Miquéias">
            <a:extLst>
              <a:ext uri="{FF2B5EF4-FFF2-40B4-BE49-F238E27FC236}">
                <a16:creationId xmlns:a16="http://schemas.microsoft.com/office/drawing/2014/main" id="{A0F08681-7751-4E62-929C-96B6F8961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9" r="22743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F87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179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pt-BR" sz="5600" dirty="0">
                <a:solidFill>
                  <a:schemeClr val="bg1"/>
                </a:solidFill>
              </a:rPr>
              <a:t>3. A mensagem de </a:t>
            </a:r>
            <a:r>
              <a:rPr lang="pt-BR" sz="5600" dirty="0" err="1">
                <a:solidFill>
                  <a:schemeClr val="bg1"/>
                </a:solidFill>
              </a:rPr>
              <a:t>Naum</a:t>
            </a:r>
            <a:r>
              <a:rPr lang="pt-BR" sz="5600" dirty="0">
                <a:solidFill>
                  <a:schemeClr val="bg1"/>
                </a:solidFill>
              </a:rPr>
              <a:t> para hoje</a:t>
            </a:r>
          </a:p>
        </p:txBody>
      </p:sp>
      <p:cxnSp>
        <p:nvCxnSpPr>
          <p:cNvPr id="363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F05403-CA14-4137-BCCB-C754CEB84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4164" y="1450655"/>
            <a:ext cx="6313449" cy="5050506"/>
          </a:xfrm>
        </p:spPr>
        <p:txBody>
          <a:bodyPr>
            <a:normAutofit fontScale="92500" lnSpcReduction="10000"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Mesmo tendo Israel como seu povo escolhido, Deus continua soberano sobre todas as nações: O Rei dos reis e Senhor dos Senhores, que domina sobre tudo e todos.</a:t>
            </a:r>
          </a:p>
          <a:p>
            <a:r>
              <a:rPr lang="pt-BR" sz="2400" dirty="0">
                <a:solidFill>
                  <a:schemeClr val="bg1"/>
                </a:solidFill>
              </a:rPr>
              <a:t>Aquele povo foi destruído porque confiou na sua própria força e na sua prosperidade material.</a:t>
            </a:r>
          </a:p>
          <a:p>
            <a:r>
              <a:rPr lang="pt-BR" sz="2400" dirty="0">
                <a:solidFill>
                  <a:schemeClr val="bg1"/>
                </a:solidFill>
              </a:rPr>
              <a:t>O Todo-Poderoso, porém, declarou Seu poder e Sua autoridade sobre a Terra e tudo o que nela há, seja para destruir ou para restaurar, como pregou </a:t>
            </a:r>
            <a:r>
              <a:rPr lang="pt-BR" sz="2400" dirty="0" err="1">
                <a:solidFill>
                  <a:schemeClr val="bg1"/>
                </a:solidFill>
              </a:rPr>
              <a:t>Naum</a:t>
            </a:r>
            <a:r>
              <a:rPr lang="pt-BR" sz="2400" dirty="0">
                <a:solidFill>
                  <a:schemeClr val="bg1"/>
                </a:solidFill>
              </a:rPr>
              <a:t>. Em uma única profecia, Deus determinou a resposta ao clamou do seu povo e o juízo àqueles que se julgaram mais poderosos que Ele (Na 2.1-13)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 err="1">
                <a:solidFill>
                  <a:schemeClr val="bg1"/>
                </a:solidFill>
              </a:rPr>
              <a:t>Naum</a:t>
            </a:r>
            <a:r>
              <a:rPr lang="pt-BR" sz="2400" dirty="0">
                <a:solidFill>
                  <a:schemeClr val="bg1"/>
                </a:solidFill>
              </a:rPr>
              <a:t> profetizou consolo a um povo perseguido e atemorizado pelo inimigo; e destruição a um povo soberbo e autossuficiente. </a:t>
            </a:r>
          </a:p>
        </p:txBody>
      </p:sp>
    </p:spTree>
    <p:extLst>
      <p:ext uri="{BB962C8B-B14F-4D97-AF65-F5344CB8AC3E}">
        <p14:creationId xmlns:p14="http://schemas.microsoft.com/office/powerpoint/2010/main" val="140472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EF063FD4-6E23-426A-A386-F0185E3BBB4D}"/>
                  </a:ext>
                </a:extLst>
              </p14:cNvPr>
              <p14:cNvContentPartPr/>
              <p14:nvPr/>
            </p14:nvContentPartPr>
            <p14:xfrm>
              <a:off x="4579560" y="3276720"/>
              <a:ext cx="929880" cy="322344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EF063FD4-6E23-426A-A386-F0185E3BB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0200" y="3267360"/>
                <a:ext cx="948600" cy="32421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m 2" descr="Interface gráfica do usuário, Aplicativo, PowerPoint&#10;&#10;Descrição gerada automaticamente">
            <a:extLst>
              <a:ext uri="{FF2B5EF4-FFF2-40B4-BE49-F238E27FC236}">
                <a16:creationId xmlns:a16="http://schemas.microsoft.com/office/drawing/2014/main" id="{C772BC91-FA65-48D9-B578-B3969A0C34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0" y="802888"/>
            <a:ext cx="5697273" cy="5697273"/>
          </a:xfrm>
          <a:prstGeom prst="rect">
            <a:avLst/>
          </a:prstGeom>
        </p:spPr>
      </p:pic>
      <p:pic>
        <p:nvPicPr>
          <p:cNvPr id="5" name="Imagem 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44B5637C-2AAD-4847-814B-FCF9ABFAD3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505" y="622755"/>
            <a:ext cx="3635158" cy="5877405"/>
          </a:xfrm>
          <a:prstGeom prst="rect">
            <a:avLst/>
          </a:prstGeom>
        </p:spPr>
      </p:pic>
      <p:pic>
        <p:nvPicPr>
          <p:cNvPr id="10" name="Imagem 9" descr="Empresário aplaudindo uma mão">
            <a:extLst>
              <a:ext uri="{FF2B5EF4-FFF2-40B4-BE49-F238E27FC236}">
                <a16:creationId xmlns:a16="http://schemas.microsoft.com/office/drawing/2014/main" id="{92381566-E69A-4F7A-87A0-62F005AFD5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881" y="167269"/>
            <a:ext cx="2569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0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pt-BR" sz="3600" dirty="0"/>
              <a:t>A profecia de </a:t>
            </a:r>
            <a:r>
              <a:rPr lang="pt-BR" sz="3600" dirty="0" err="1"/>
              <a:t>Naum</a:t>
            </a:r>
            <a:r>
              <a:rPr lang="pt-BR" sz="3600" dirty="0"/>
              <a:t> não representa a sede de vingança humana, mas sim a justiça divina sobre a impiedade dos poderosos, demonstrando a total soberania de Deus sobre as nações e sobre a história.</a:t>
            </a:r>
          </a:p>
        </p:txBody>
      </p:sp>
      <p:pic>
        <p:nvPicPr>
          <p:cNvPr id="6" name="Imagem 5" descr="Menina torcendo com uma mão">
            <a:extLst>
              <a:ext uri="{FF2B5EF4-FFF2-40B4-BE49-F238E27FC236}">
                <a16:creationId xmlns:a16="http://schemas.microsoft.com/office/drawing/2014/main" id="{59D32AC1-654B-4B5C-9F91-456A51E19D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6740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21" name="Straight Connector 1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E76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4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97" y="409587"/>
            <a:ext cx="6718913" cy="503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Homem de terno azul&#10;&#10;Descrição gerada automaticamente">
            <a:extLst>
              <a:ext uri="{FF2B5EF4-FFF2-40B4-BE49-F238E27FC236}">
                <a16:creationId xmlns:a16="http://schemas.microsoft.com/office/drawing/2014/main" id="{C91BA2FA-4866-433D-9E8E-76E7E8AC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21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5362414" y="5858359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Pr. Júlio César Medeiros</a:t>
            </a:r>
            <a:endParaRPr lang="pt-BR" dirty="0"/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5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502" y="1072280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4" y="2977280"/>
            <a:ext cx="3742258" cy="36734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5" y="121602"/>
            <a:ext cx="1809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37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A23A70A3-C4A8-401E-ADB1-C3A74AB4D4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9" t="9091" r="3190"/>
          <a:stretch/>
        </p:blipFill>
        <p:spPr>
          <a:xfrm>
            <a:off x="3625956" y="20751"/>
            <a:ext cx="8650778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EEB18D-2238-4BD8-BC4A-3404F45D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pt-BR" sz="2800" dirty="0"/>
              <a:t>Bibliografia: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AFBD8B-393D-4ED0-81A6-E3E6A43A2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3"/>
            <a:ext cx="6146084" cy="3599619"/>
          </a:xfrm>
        </p:spPr>
        <p:txBody>
          <a:bodyPr anchor="t">
            <a:normAutofit/>
          </a:bodyPr>
          <a:lstStyle/>
          <a:p>
            <a:endParaRPr lang="pt-BR" sz="2000" dirty="0">
              <a:hlinkClick r:id="rId3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D037C26-4A59-4A3C-9F30-76A7CF3800EE}"/>
              </a:ext>
            </a:extLst>
          </p:cNvPr>
          <p:cNvSpPr txBox="1"/>
          <p:nvPr/>
        </p:nvSpPr>
        <p:spPr>
          <a:xfrm>
            <a:off x="568324" y="2530601"/>
            <a:ext cx="6319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Lição 8 </a:t>
            </a:r>
            <a:r>
              <a:rPr lang="pt-B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Naum</a:t>
            </a:r>
            <a:r>
              <a:rPr lang="pt-B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o profeta do justo juiz </a:t>
            </a:r>
            <a:r>
              <a:rPr lang="pt-BR" dirty="0"/>
              <a:t>Revista Viver +. Editora Betel dominical, 2° trimestre 2021.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1ABEA0C-AACD-49A0-8BF8-E30791FE37C7}"/>
              </a:ext>
            </a:extLst>
          </p:cNvPr>
          <p:cNvSpPr txBox="1"/>
          <p:nvPr/>
        </p:nvSpPr>
        <p:spPr>
          <a:xfrm>
            <a:off x="424815" y="5487846"/>
            <a:ext cx="8025638" cy="646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689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  <wetp:taskpane dockstate="right" visibility="0" width="350" row="7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B90FC0D-7C3C-4187-A281-A1F0494A263F}">
  <we:reference id="wa104380907" version="3.0.0.0" store="pt-BR" storeType="OMEX"/>
  <we:alternateReferences>
    <we:reference id="WA104380907" version="3.0.0.0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23D6F7F-BC98-405F-BBF5-EFDA47BD8E8D}">
  <we:reference id="wa104380902" version="1.0.0.0" store="pt-BR" storeType="OMEX"/>
  <we:alternateReferences>
    <we:reference id="WA104380902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1073</Words>
  <Application>Microsoft Office PowerPoint</Application>
  <PresentationFormat>Widescreen</PresentationFormat>
  <Paragraphs>62</Paragraphs>
  <Slides>19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Tema do Office</vt:lpstr>
      <vt:lpstr>Office Theme</vt:lpstr>
      <vt:lpstr>Lição 8 Naum, o profeta do justo juiz.</vt:lpstr>
      <vt:lpstr>Apresentação do PowerPoint</vt:lpstr>
      <vt:lpstr>Objetivo da lição</vt:lpstr>
      <vt:lpstr>Apresentação do PowerPoint</vt:lpstr>
      <vt:lpstr>Curiosidades</vt:lpstr>
      <vt:lpstr>Atividade em grupo</vt:lpstr>
      <vt:lpstr>SUBSIDIO PARA O PROFESSOR</vt:lpstr>
      <vt:lpstr>Apresentação do PowerPoint</vt:lpstr>
      <vt:lpstr>A história de Naum</vt:lpstr>
      <vt:lpstr>Apresentação do PowerPoint</vt:lpstr>
      <vt:lpstr>Introdução</vt:lpstr>
      <vt:lpstr>1. Deus é soberano</vt:lpstr>
      <vt:lpstr>2. A mensagem de Naum </vt:lpstr>
      <vt:lpstr>3. A mensagem de Naum para hoje</vt:lpstr>
      <vt:lpstr>Apresentação do PowerPoint</vt:lpstr>
      <vt:lpstr>Conclusão</vt:lpstr>
      <vt:lpstr>Apresentação do PowerPoint</vt:lpstr>
      <vt:lpstr>Apresentação do PowerPoint</vt:lpstr>
      <vt:lpstr>Bibliografia: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5 A luz que brilha nas trevas</dc:title>
  <dc:creator>Julio César Pereira</dc:creator>
  <cp:lastModifiedBy>Julio César Pereira</cp:lastModifiedBy>
  <cp:revision>61</cp:revision>
  <dcterms:created xsi:type="dcterms:W3CDTF">2021-01-30T14:50:10Z</dcterms:created>
  <dcterms:modified xsi:type="dcterms:W3CDTF">2021-05-20T17:37:55Z</dcterms:modified>
</cp:coreProperties>
</file>