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5" r:id="rId1"/>
  </p:sldMasterIdLst>
  <p:sldIdLst>
    <p:sldId id="263" r:id="rId2"/>
    <p:sldId id="354" r:id="rId3"/>
    <p:sldId id="258" r:id="rId4"/>
    <p:sldId id="361" r:id="rId5"/>
    <p:sldId id="362" r:id="rId6"/>
    <p:sldId id="260" r:id="rId7"/>
    <p:sldId id="261" r:id="rId8"/>
    <p:sldId id="262" r:id="rId9"/>
    <p:sldId id="36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C4295-0C12-48AD-8CB6-30F7D6B33D0D}" type="doc">
      <dgm:prSet loTypeId="urn:microsoft.com/office/officeart/2005/8/layout/default" loCatId="list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DF4689F-B3B4-4A09-8024-2EA1D7727759}">
      <dgm:prSet phldrT="[Texto]"/>
      <dgm:spPr/>
      <dgm:t>
        <a:bodyPr/>
        <a:lstStyle/>
        <a:p>
          <a:r>
            <a:rPr lang="pt-BR" dirty="0"/>
            <a:t>Palavras chave</a:t>
          </a:r>
        </a:p>
      </dgm:t>
    </dgm:pt>
    <dgm:pt modelId="{3DB4FFF6-FE7F-4D59-9FAF-150C76B565DA}" type="parTrans" cxnId="{61EC9FC2-FE61-4938-897B-9F1191413D94}">
      <dgm:prSet/>
      <dgm:spPr/>
      <dgm:t>
        <a:bodyPr/>
        <a:lstStyle/>
        <a:p>
          <a:endParaRPr lang="pt-BR"/>
        </a:p>
      </dgm:t>
    </dgm:pt>
    <dgm:pt modelId="{548E3492-DFA9-4CE4-A02E-0B5206CF9B7D}" type="sibTrans" cxnId="{61EC9FC2-FE61-4938-897B-9F1191413D94}">
      <dgm:prSet/>
      <dgm:spPr/>
      <dgm:t>
        <a:bodyPr/>
        <a:lstStyle/>
        <a:p>
          <a:endParaRPr lang="pt-BR"/>
        </a:p>
      </dgm:t>
    </dgm:pt>
    <dgm:pt modelId="{4F196185-BCAA-4707-8A09-E7DA2BB5B09B}">
      <dgm:prSet phldrT="[Texto]"/>
      <dgm:spPr/>
      <dgm:t>
        <a:bodyPr/>
        <a:lstStyle/>
        <a:p>
          <a:r>
            <a:rPr lang="pt-BR" dirty="0"/>
            <a:t>________</a:t>
          </a:r>
        </a:p>
      </dgm:t>
    </dgm:pt>
    <dgm:pt modelId="{02D3E525-55EA-4D53-9562-8802C53CE6E3}" type="parTrans" cxnId="{1702F93C-6EDB-4E07-A5B8-C19EE88155B8}">
      <dgm:prSet/>
      <dgm:spPr/>
      <dgm:t>
        <a:bodyPr/>
        <a:lstStyle/>
        <a:p>
          <a:endParaRPr lang="pt-BR"/>
        </a:p>
      </dgm:t>
    </dgm:pt>
    <dgm:pt modelId="{2A8B5AD7-10C0-4B3E-806B-26A4CCC26B98}" type="sibTrans" cxnId="{1702F93C-6EDB-4E07-A5B8-C19EE88155B8}">
      <dgm:prSet/>
      <dgm:spPr/>
      <dgm:t>
        <a:bodyPr/>
        <a:lstStyle/>
        <a:p>
          <a:endParaRPr lang="pt-BR"/>
        </a:p>
      </dgm:t>
    </dgm:pt>
    <dgm:pt modelId="{F7F50C65-AF4B-4E38-BAD6-0BB5F31505EC}">
      <dgm:prSet phldrT="[Texto]"/>
      <dgm:spPr/>
      <dgm:t>
        <a:bodyPr/>
        <a:lstStyle/>
        <a:p>
          <a:r>
            <a:rPr lang="pt-BR" dirty="0"/>
            <a:t>________</a:t>
          </a:r>
        </a:p>
      </dgm:t>
    </dgm:pt>
    <dgm:pt modelId="{BC567D7D-EB89-46A7-9FC9-A1968AC0B974}" type="parTrans" cxnId="{55E4D718-0BCD-4250-895A-6B18281579EC}">
      <dgm:prSet/>
      <dgm:spPr/>
      <dgm:t>
        <a:bodyPr/>
        <a:lstStyle/>
        <a:p>
          <a:endParaRPr lang="pt-BR"/>
        </a:p>
      </dgm:t>
    </dgm:pt>
    <dgm:pt modelId="{1E2CBADF-BF4E-4D18-818F-BA727D76B70D}" type="sibTrans" cxnId="{55E4D718-0BCD-4250-895A-6B18281579EC}">
      <dgm:prSet/>
      <dgm:spPr/>
      <dgm:t>
        <a:bodyPr/>
        <a:lstStyle/>
        <a:p>
          <a:endParaRPr lang="pt-BR"/>
        </a:p>
      </dgm:t>
    </dgm:pt>
    <dgm:pt modelId="{1D86159A-BCFB-4C35-B89B-E52EDB8732F5}">
      <dgm:prSet phldrT="[Texto]"/>
      <dgm:spPr/>
      <dgm:t>
        <a:bodyPr/>
        <a:lstStyle/>
        <a:p>
          <a:r>
            <a:rPr lang="pt-BR" dirty="0"/>
            <a:t>________</a:t>
          </a:r>
        </a:p>
      </dgm:t>
    </dgm:pt>
    <dgm:pt modelId="{E9A6B866-C35A-450C-AE7E-6B4ADF3514D6}" type="parTrans" cxnId="{E3EB827F-BB6B-4780-94E4-A77E19165519}">
      <dgm:prSet/>
      <dgm:spPr/>
      <dgm:t>
        <a:bodyPr/>
        <a:lstStyle/>
        <a:p>
          <a:endParaRPr lang="pt-BR"/>
        </a:p>
      </dgm:t>
    </dgm:pt>
    <dgm:pt modelId="{947C0C43-52E1-4D11-8A59-0B4251441B61}" type="sibTrans" cxnId="{E3EB827F-BB6B-4780-94E4-A77E19165519}">
      <dgm:prSet/>
      <dgm:spPr/>
      <dgm:t>
        <a:bodyPr/>
        <a:lstStyle/>
        <a:p>
          <a:endParaRPr lang="pt-BR"/>
        </a:p>
      </dgm:t>
    </dgm:pt>
    <dgm:pt modelId="{65B1EE56-22CF-4EBE-B660-3A92B1ECF57B}" type="pres">
      <dgm:prSet presAssocID="{AA2C4295-0C12-48AD-8CB6-30F7D6B33D0D}" presName="diagram" presStyleCnt="0">
        <dgm:presLayoutVars>
          <dgm:dir/>
          <dgm:resizeHandles val="exact"/>
        </dgm:presLayoutVars>
      </dgm:prSet>
      <dgm:spPr/>
    </dgm:pt>
    <dgm:pt modelId="{ED04CE10-370B-43C8-A759-B4C1497D7EF3}" type="pres">
      <dgm:prSet presAssocID="{3DF4689F-B3B4-4A09-8024-2EA1D7727759}" presName="node" presStyleLbl="node1" presStyleIdx="0" presStyleCnt="4" custLinFactNeighborX="-942" custLinFactNeighborY="-11096">
        <dgm:presLayoutVars>
          <dgm:bulletEnabled val="1"/>
        </dgm:presLayoutVars>
      </dgm:prSet>
      <dgm:spPr/>
    </dgm:pt>
    <dgm:pt modelId="{8E0884B4-0439-4711-AB17-1B7D196ABBA6}" type="pres">
      <dgm:prSet presAssocID="{548E3492-DFA9-4CE4-A02E-0B5206CF9B7D}" presName="sibTrans" presStyleCnt="0"/>
      <dgm:spPr/>
    </dgm:pt>
    <dgm:pt modelId="{61E82C50-DAAE-4018-B6C6-02F9785A3832}" type="pres">
      <dgm:prSet presAssocID="{4F196185-BCAA-4707-8A09-E7DA2BB5B09B}" presName="node" presStyleLbl="node1" presStyleIdx="1" presStyleCnt="4" custLinFactY="17700" custLinFactNeighborX="-2936" custLinFactNeighborY="100000">
        <dgm:presLayoutVars>
          <dgm:bulletEnabled val="1"/>
        </dgm:presLayoutVars>
      </dgm:prSet>
      <dgm:spPr/>
    </dgm:pt>
    <dgm:pt modelId="{AAEF4C56-2B82-4071-A105-32DB55DC636B}" type="pres">
      <dgm:prSet presAssocID="{2A8B5AD7-10C0-4B3E-806B-26A4CCC26B98}" presName="sibTrans" presStyleCnt="0"/>
      <dgm:spPr/>
    </dgm:pt>
    <dgm:pt modelId="{E53838DC-9E35-443C-A926-55DBC93AD9D2}" type="pres">
      <dgm:prSet presAssocID="{F7F50C65-AF4B-4E38-BAD6-0BB5F31505EC}" presName="node" presStyleLbl="node1" presStyleIdx="2" presStyleCnt="4" custLinFactNeighborX="-662" custLinFactNeighborY="-2890">
        <dgm:presLayoutVars>
          <dgm:bulletEnabled val="1"/>
        </dgm:presLayoutVars>
      </dgm:prSet>
      <dgm:spPr/>
    </dgm:pt>
    <dgm:pt modelId="{9ED02B38-AD6B-489A-9704-EF0C7186DE06}" type="pres">
      <dgm:prSet presAssocID="{1E2CBADF-BF4E-4D18-818F-BA727D76B70D}" presName="sibTrans" presStyleCnt="0"/>
      <dgm:spPr/>
    </dgm:pt>
    <dgm:pt modelId="{BAD5FDA9-E934-40D8-8133-6FDB36248F0F}" type="pres">
      <dgm:prSet presAssocID="{1D86159A-BCFB-4C35-B89B-E52EDB8732F5}" presName="node" presStyleLbl="node1" presStyleIdx="3" presStyleCnt="4" custLinFactY="-27763" custLinFactNeighborX="-7432" custLinFactNeighborY="-100000">
        <dgm:presLayoutVars>
          <dgm:bulletEnabled val="1"/>
        </dgm:presLayoutVars>
      </dgm:prSet>
      <dgm:spPr/>
    </dgm:pt>
  </dgm:ptLst>
  <dgm:cxnLst>
    <dgm:cxn modelId="{E147AB03-4E6D-4D14-AF82-C0B0756D3C17}" type="presOf" srcId="{AA2C4295-0C12-48AD-8CB6-30F7D6B33D0D}" destId="{65B1EE56-22CF-4EBE-B660-3A92B1ECF57B}" srcOrd="0" destOrd="0" presId="urn:microsoft.com/office/officeart/2005/8/layout/default"/>
    <dgm:cxn modelId="{DDFD5318-3F1E-4BE0-8A49-57A15EF14845}" type="presOf" srcId="{4F196185-BCAA-4707-8A09-E7DA2BB5B09B}" destId="{61E82C50-DAAE-4018-B6C6-02F9785A3832}" srcOrd="0" destOrd="0" presId="urn:microsoft.com/office/officeart/2005/8/layout/default"/>
    <dgm:cxn modelId="{55E4D718-0BCD-4250-895A-6B18281579EC}" srcId="{AA2C4295-0C12-48AD-8CB6-30F7D6B33D0D}" destId="{F7F50C65-AF4B-4E38-BAD6-0BB5F31505EC}" srcOrd="2" destOrd="0" parTransId="{BC567D7D-EB89-46A7-9FC9-A1968AC0B974}" sibTransId="{1E2CBADF-BF4E-4D18-818F-BA727D76B70D}"/>
    <dgm:cxn modelId="{7E0A9132-10C2-4BCF-A7E5-F208742315C9}" type="presOf" srcId="{3DF4689F-B3B4-4A09-8024-2EA1D7727759}" destId="{ED04CE10-370B-43C8-A759-B4C1497D7EF3}" srcOrd="0" destOrd="0" presId="urn:microsoft.com/office/officeart/2005/8/layout/default"/>
    <dgm:cxn modelId="{0FA6AE37-B6AF-4B70-B54B-C5D0B49A045D}" type="presOf" srcId="{F7F50C65-AF4B-4E38-BAD6-0BB5F31505EC}" destId="{E53838DC-9E35-443C-A926-55DBC93AD9D2}" srcOrd="0" destOrd="0" presId="urn:microsoft.com/office/officeart/2005/8/layout/default"/>
    <dgm:cxn modelId="{1702F93C-6EDB-4E07-A5B8-C19EE88155B8}" srcId="{AA2C4295-0C12-48AD-8CB6-30F7D6B33D0D}" destId="{4F196185-BCAA-4707-8A09-E7DA2BB5B09B}" srcOrd="1" destOrd="0" parTransId="{02D3E525-55EA-4D53-9562-8802C53CE6E3}" sibTransId="{2A8B5AD7-10C0-4B3E-806B-26A4CCC26B98}"/>
    <dgm:cxn modelId="{6587CC45-E380-459A-88E7-1C482E876A39}" type="presOf" srcId="{1D86159A-BCFB-4C35-B89B-E52EDB8732F5}" destId="{BAD5FDA9-E934-40D8-8133-6FDB36248F0F}" srcOrd="0" destOrd="0" presId="urn:microsoft.com/office/officeart/2005/8/layout/default"/>
    <dgm:cxn modelId="{E3EB827F-BB6B-4780-94E4-A77E19165519}" srcId="{AA2C4295-0C12-48AD-8CB6-30F7D6B33D0D}" destId="{1D86159A-BCFB-4C35-B89B-E52EDB8732F5}" srcOrd="3" destOrd="0" parTransId="{E9A6B866-C35A-450C-AE7E-6B4ADF3514D6}" sibTransId="{947C0C43-52E1-4D11-8A59-0B4251441B61}"/>
    <dgm:cxn modelId="{61EC9FC2-FE61-4938-897B-9F1191413D94}" srcId="{AA2C4295-0C12-48AD-8CB6-30F7D6B33D0D}" destId="{3DF4689F-B3B4-4A09-8024-2EA1D7727759}" srcOrd="0" destOrd="0" parTransId="{3DB4FFF6-FE7F-4D59-9FAF-150C76B565DA}" sibTransId="{548E3492-DFA9-4CE4-A02E-0B5206CF9B7D}"/>
    <dgm:cxn modelId="{798A06EE-AE30-4E89-951A-BF3D2C2EDA40}" type="presParOf" srcId="{65B1EE56-22CF-4EBE-B660-3A92B1ECF57B}" destId="{ED04CE10-370B-43C8-A759-B4C1497D7EF3}" srcOrd="0" destOrd="0" presId="urn:microsoft.com/office/officeart/2005/8/layout/default"/>
    <dgm:cxn modelId="{134F8316-86E4-4D52-8D1B-89D22DADA219}" type="presParOf" srcId="{65B1EE56-22CF-4EBE-B660-3A92B1ECF57B}" destId="{8E0884B4-0439-4711-AB17-1B7D196ABBA6}" srcOrd="1" destOrd="0" presId="urn:microsoft.com/office/officeart/2005/8/layout/default"/>
    <dgm:cxn modelId="{8DC8D327-F955-438F-BC88-E50D93532D76}" type="presParOf" srcId="{65B1EE56-22CF-4EBE-B660-3A92B1ECF57B}" destId="{61E82C50-DAAE-4018-B6C6-02F9785A3832}" srcOrd="2" destOrd="0" presId="urn:microsoft.com/office/officeart/2005/8/layout/default"/>
    <dgm:cxn modelId="{8BAE64C4-3A09-4C12-B4FE-D5D90F786FC8}" type="presParOf" srcId="{65B1EE56-22CF-4EBE-B660-3A92B1ECF57B}" destId="{AAEF4C56-2B82-4071-A105-32DB55DC636B}" srcOrd="3" destOrd="0" presId="urn:microsoft.com/office/officeart/2005/8/layout/default"/>
    <dgm:cxn modelId="{1302BF3B-1894-4619-BCA4-60006A59A412}" type="presParOf" srcId="{65B1EE56-22CF-4EBE-B660-3A92B1ECF57B}" destId="{E53838DC-9E35-443C-A926-55DBC93AD9D2}" srcOrd="4" destOrd="0" presId="urn:microsoft.com/office/officeart/2005/8/layout/default"/>
    <dgm:cxn modelId="{1E61F70F-96CE-4C33-BA0D-703ADD7243DB}" type="presParOf" srcId="{65B1EE56-22CF-4EBE-B660-3A92B1ECF57B}" destId="{9ED02B38-AD6B-489A-9704-EF0C7186DE06}" srcOrd="5" destOrd="0" presId="urn:microsoft.com/office/officeart/2005/8/layout/default"/>
    <dgm:cxn modelId="{F351A160-1454-404C-9078-548C927BD68E}" type="presParOf" srcId="{65B1EE56-22CF-4EBE-B660-3A92B1ECF57B}" destId="{BAD5FDA9-E934-40D8-8133-6FDB36248F0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4CE10-370B-43C8-A759-B4C1497D7EF3}">
      <dsp:nvSpPr>
        <dsp:cNvPr id="0" name=""/>
        <dsp:cNvSpPr/>
      </dsp:nvSpPr>
      <dsp:spPr>
        <a:xfrm>
          <a:off x="0" y="334279"/>
          <a:ext cx="2321487" cy="13928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softEdge rad="12700"/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  <a:sp3d extrusionH="28000" prstMaterial="matte"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900" kern="1200" dirty="0"/>
            <a:t>Palavras chave</a:t>
          </a:r>
        </a:p>
      </dsp:txBody>
      <dsp:txXfrm>
        <a:off x="0" y="334279"/>
        <a:ext cx="2321487" cy="1392892"/>
      </dsp:txXfrm>
    </dsp:sp>
    <dsp:sp modelId="{61E82C50-DAAE-4018-B6C6-02F9785A3832}">
      <dsp:nvSpPr>
        <dsp:cNvPr id="0" name=""/>
        <dsp:cNvSpPr/>
      </dsp:nvSpPr>
      <dsp:spPr>
        <a:xfrm>
          <a:off x="2486072" y="2128269"/>
          <a:ext cx="2321487" cy="13928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softEdge rad="12700"/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  <a:sp3d extrusionH="28000" prstMaterial="matte"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900" kern="1200" dirty="0"/>
            <a:t>________</a:t>
          </a:r>
        </a:p>
      </dsp:txBody>
      <dsp:txXfrm>
        <a:off x="2486072" y="2128269"/>
        <a:ext cx="2321487" cy="1392892"/>
      </dsp:txXfrm>
    </dsp:sp>
    <dsp:sp modelId="{E53838DC-9E35-443C-A926-55DBC93AD9D2}">
      <dsp:nvSpPr>
        <dsp:cNvPr id="0" name=""/>
        <dsp:cNvSpPr/>
      </dsp:nvSpPr>
      <dsp:spPr>
        <a:xfrm>
          <a:off x="0" y="2073621"/>
          <a:ext cx="2321487" cy="13928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softEdge rad="12700"/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  <a:sp3d extrusionH="28000" prstMaterial="matte"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900" kern="1200" dirty="0"/>
            <a:t>________</a:t>
          </a:r>
        </a:p>
      </dsp:txBody>
      <dsp:txXfrm>
        <a:off x="0" y="2073621"/>
        <a:ext cx="2321487" cy="1392892"/>
      </dsp:txXfrm>
    </dsp:sp>
    <dsp:sp modelId="{BAD5FDA9-E934-40D8-8133-6FDB36248F0F}">
      <dsp:nvSpPr>
        <dsp:cNvPr id="0" name=""/>
        <dsp:cNvSpPr/>
      </dsp:nvSpPr>
      <dsp:spPr>
        <a:xfrm>
          <a:off x="2381698" y="334275"/>
          <a:ext cx="2321487" cy="13928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softEdge rad="12700"/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  <a:sp3d extrusionH="28000" prstMaterial="matte"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900" kern="1200" dirty="0"/>
            <a:t>________</a:t>
          </a:r>
        </a:p>
      </dsp:txBody>
      <dsp:txXfrm>
        <a:off x="2381698" y="334275"/>
        <a:ext cx="2321487" cy="1392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103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254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779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261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32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438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4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57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43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793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764861E-86DD-4FF0-8712-5ECBE110B74C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E40FCFFB-D89C-475F-AD75-889886AB79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156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1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11" Type="http://schemas.openxmlformats.org/officeDocument/2006/relationships/hyperlink" Target="https://go.hotmart.com/D45351936X?dp=1" TargetMode="External"/><Relationship Id="rId5" Type="http://schemas.openxmlformats.org/officeDocument/2006/relationships/image" Target="../media/image16.jpeg"/><Relationship Id="rId10" Type="http://schemas.openxmlformats.org/officeDocument/2006/relationships/hyperlink" Target="https://t.me/juliocesarmedeiros" TargetMode="External"/><Relationship Id="rId4" Type="http://schemas.openxmlformats.org/officeDocument/2006/relationships/image" Target="../media/image15.gif"/><Relationship Id="rId9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1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41" name="Oval 33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607376-FE24-4E98-B64D-15707C634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715" y="180753"/>
            <a:ext cx="6743844" cy="324824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5400" dirty="0">
                <a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</a:rPr>
              <a:t>Lição 5 – Davi e Jônatas, os bons amigos. </a:t>
            </a:r>
            <a:br>
              <a:rPr lang="pt-BR" sz="5400" dirty="0">
                <a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</a:rPr>
            </a:br>
            <a:r>
              <a:rPr lang="pt-BR" sz="5400" dirty="0">
                <a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</a:rPr>
              <a:t>Base Bíblica 1 Samuel 18.1-4</a:t>
            </a:r>
            <a:br>
              <a:rPr lang="pt-BR" sz="5400" dirty="0">
                <a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</a:rPr>
            </a:br>
            <a:endParaRPr lang="en-US" sz="1800" dirty="0">
              <a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</a:endParaRP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7551AB0E-BFA5-4186-805E-2CB74D88E6B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0715" y="3736731"/>
            <a:ext cx="6743845" cy="2080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182880" algn="l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800" dirty="0">
                <a:latin typeface="+mn-lt"/>
                <a:ea typeface="+mn-ea"/>
                <a:cs typeface="+mn-cs"/>
              </a:rPr>
              <a:t>Assembleia de Deus </a:t>
            </a:r>
            <a:r>
              <a:rPr lang="en-US" sz="1800" dirty="0" err="1">
                <a:latin typeface="+mn-lt"/>
                <a:ea typeface="+mn-ea"/>
                <a:cs typeface="+mn-cs"/>
              </a:rPr>
              <a:t>em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Bangu</a:t>
            </a:r>
            <a:r>
              <a:rPr lang="en-US" sz="1800" dirty="0">
                <a:latin typeface="+mn-lt"/>
                <a:ea typeface="+mn-ea"/>
                <a:cs typeface="+mn-cs"/>
              </a:rPr>
              <a:t>. Pastor </a:t>
            </a:r>
            <a:r>
              <a:rPr lang="en-US" sz="1800" dirty="0" err="1">
                <a:latin typeface="+mn-lt"/>
                <a:ea typeface="+mn-ea"/>
                <a:cs typeface="+mn-cs"/>
              </a:rPr>
              <a:t>Presidente</a:t>
            </a:r>
            <a:r>
              <a:rPr lang="en-US" sz="1800" dirty="0">
                <a:latin typeface="+mn-lt"/>
                <a:ea typeface="+mn-ea"/>
                <a:cs typeface="+mn-cs"/>
              </a:rPr>
              <a:t> Sósteni Silva</a:t>
            </a:r>
            <a:br>
              <a:rPr lang="en-US" sz="1800" dirty="0">
                <a:latin typeface="+mn-lt"/>
                <a:ea typeface="+mn-ea"/>
                <a:cs typeface="+mn-cs"/>
              </a:rPr>
            </a:br>
            <a:br>
              <a:rPr lang="en-US" sz="1800" dirty="0">
                <a:latin typeface="+mn-lt"/>
                <a:ea typeface="+mn-ea"/>
                <a:cs typeface="+mn-cs"/>
              </a:rPr>
            </a:br>
            <a:r>
              <a:rPr lang="en-US" sz="1800" dirty="0" err="1">
                <a:latin typeface="+mn-lt"/>
                <a:ea typeface="+mn-ea"/>
                <a:cs typeface="+mn-cs"/>
              </a:rPr>
              <a:t>Congregação</a:t>
            </a:r>
            <a:r>
              <a:rPr lang="en-US" sz="1800" dirty="0">
                <a:latin typeface="+mn-lt"/>
                <a:ea typeface="+mn-ea"/>
                <a:cs typeface="+mn-cs"/>
              </a:rPr>
              <a:t> da </a:t>
            </a:r>
            <a:r>
              <a:rPr lang="en-US" sz="1800" dirty="0" err="1">
                <a:latin typeface="+mn-lt"/>
                <a:ea typeface="+mn-ea"/>
                <a:cs typeface="+mn-cs"/>
              </a:rPr>
              <a:t>Rua</a:t>
            </a:r>
            <a:r>
              <a:rPr lang="en-US" sz="1800" dirty="0">
                <a:latin typeface="+mn-lt"/>
                <a:ea typeface="+mn-ea"/>
                <a:cs typeface="+mn-cs"/>
              </a:rPr>
              <a:t> do </a:t>
            </a:r>
            <a:r>
              <a:rPr lang="en-US" sz="1800" dirty="0" err="1">
                <a:latin typeface="+mn-lt"/>
                <a:ea typeface="+mn-ea"/>
                <a:cs typeface="+mn-cs"/>
              </a:rPr>
              <a:t>Registro</a:t>
            </a:r>
            <a:r>
              <a:rPr lang="en-US" sz="1800" dirty="0">
                <a:latin typeface="+mn-lt"/>
                <a:ea typeface="+mn-ea"/>
                <a:cs typeface="+mn-cs"/>
              </a:rPr>
              <a:t>, 849. Pastor </a:t>
            </a:r>
            <a:r>
              <a:rPr lang="en-US" sz="1800" dirty="0" err="1">
                <a:latin typeface="+mn-lt"/>
                <a:ea typeface="+mn-ea"/>
                <a:cs typeface="+mn-cs"/>
              </a:rPr>
              <a:t>Dirigente</a:t>
            </a:r>
            <a:r>
              <a:rPr lang="en-US" sz="1800" dirty="0">
                <a:latin typeface="+mn-lt"/>
                <a:ea typeface="+mn-ea"/>
                <a:cs typeface="+mn-cs"/>
              </a:rPr>
              <a:t> Júlio Cesar Medeiros</a:t>
            </a:r>
            <a:br>
              <a:rPr lang="en-US" sz="1800" dirty="0">
                <a:latin typeface="+mn-lt"/>
                <a:ea typeface="+mn-ea"/>
                <a:cs typeface="+mn-cs"/>
              </a:rPr>
            </a:br>
            <a:br>
              <a:rPr lang="en-US" sz="1800" dirty="0">
                <a:latin typeface="+mn-lt"/>
                <a:ea typeface="+mn-ea"/>
                <a:cs typeface="+mn-cs"/>
              </a:rPr>
            </a:br>
            <a:r>
              <a:rPr lang="en-US" sz="1800" dirty="0">
                <a:latin typeface="+mn-lt"/>
                <a:ea typeface="+mn-ea"/>
                <a:cs typeface="+mn-cs"/>
              </a:rPr>
              <a:t>Professor da EBD - </a:t>
            </a:r>
            <a:r>
              <a:rPr lang="en-US" sz="1800" dirty="0" err="1">
                <a:latin typeface="+mn-lt"/>
                <a:ea typeface="+mn-ea"/>
                <a:cs typeface="+mn-cs"/>
              </a:rPr>
              <a:t>Trabalhador</a:t>
            </a:r>
            <a:r>
              <a:rPr lang="en-US" sz="1800" dirty="0">
                <a:latin typeface="+mn-lt"/>
                <a:ea typeface="+mn-ea"/>
                <a:cs typeface="+mn-cs"/>
              </a:rPr>
              <a:t>: </a:t>
            </a:r>
            <a:r>
              <a:rPr lang="en-US" sz="1800" dirty="0" err="1">
                <a:latin typeface="+mn-lt"/>
                <a:ea typeface="+mn-ea"/>
                <a:cs typeface="+mn-cs"/>
              </a:rPr>
              <a:t>Evandro</a:t>
            </a:r>
            <a:r>
              <a:rPr lang="en-US" sz="1800" dirty="0">
                <a:latin typeface="+mn-lt"/>
                <a:ea typeface="+mn-ea"/>
                <a:cs typeface="+mn-cs"/>
              </a:rPr>
              <a:t> Vieira de Andrade</a:t>
            </a:r>
            <a:br>
              <a:rPr lang="en-US" sz="1800" dirty="0">
                <a:latin typeface="+mn-lt"/>
                <a:ea typeface="+mn-ea"/>
                <a:cs typeface="+mn-cs"/>
              </a:rPr>
            </a:b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6" name="Imagem 5" descr="Uma imagem contendo relógio, livro, mesa, segurando&#10;&#10;Descrição gerada automaticamente">
            <a:extLst>
              <a:ext uri="{FF2B5EF4-FFF2-40B4-BE49-F238E27FC236}">
                <a16:creationId xmlns:a16="http://schemas.microsoft.com/office/drawing/2014/main" id="{8729AB0B-B6BF-4B89-AC41-4844FFBA11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" r="-3" b="-3"/>
          <a:stretch/>
        </p:blipFill>
        <p:spPr>
          <a:xfrm>
            <a:off x="7545274" y="10"/>
            <a:ext cx="4646726" cy="685799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301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EEE906F6-70AB-49BF-8B6A-6E8DC5C97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1" y="484632"/>
            <a:ext cx="3274568" cy="599889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err="1"/>
              <a:t>Versículo-chave</a:t>
            </a:r>
            <a:endParaRPr lang="en-US" sz="3200" dirty="0"/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12C09920-15B2-4E9C-9C8C-E7E02BAFB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214" y="2121408"/>
            <a:ext cx="3662171" cy="15149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t-BR" sz="2400" dirty="0"/>
              <a:t>“Em todo tempo ama o amigo; e na angústia nasce um irmão”, Pv 17.17</a:t>
            </a:r>
          </a:p>
          <a:p>
            <a:pPr marL="0" indent="0">
              <a:buNone/>
            </a:pPr>
            <a:endParaRPr lang="en-US" sz="16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Espaço Reservado para Conteúdo 9">
            <a:extLst>
              <a:ext uri="{FF2B5EF4-FFF2-40B4-BE49-F238E27FC236}">
                <a16:creationId xmlns:a16="http://schemas.microsoft.com/office/drawing/2014/main" id="{C161B349-AE1A-4B4F-A371-28859368743F}"/>
              </a:ext>
            </a:extLst>
          </p:cNvPr>
          <p:cNvSpPr txBox="1">
            <a:spLocks/>
          </p:cNvSpPr>
          <p:nvPr/>
        </p:nvSpPr>
        <p:spPr>
          <a:xfrm>
            <a:off x="8196754" y="5007935"/>
            <a:ext cx="3662171" cy="1106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/>
              <a:t>Saber que é bom ter amigos e construir amizades duradouras</a:t>
            </a:r>
          </a:p>
        </p:txBody>
      </p:sp>
      <p:sp>
        <p:nvSpPr>
          <p:cNvPr id="12" name="Título 8">
            <a:extLst>
              <a:ext uri="{FF2B5EF4-FFF2-40B4-BE49-F238E27FC236}">
                <a16:creationId xmlns:a16="http://schemas.microsoft.com/office/drawing/2014/main" id="{0C679C14-41E0-4D01-9BAB-0A9A1D36FEA7}"/>
              </a:ext>
            </a:extLst>
          </p:cNvPr>
          <p:cNvSpPr txBox="1">
            <a:spLocks/>
          </p:cNvSpPr>
          <p:nvPr/>
        </p:nvSpPr>
        <p:spPr>
          <a:xfrm>
            <a:off x="8196754" y="4236928"/>
            <a:ext cx="3274568" cy="59988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Objetivos</a:t>
            </a:r>
            <a:endParaRPr lang="en-US" sz="3200" dirty="0"/>
          </a:p>
        </p:txBody>
      </p:sp>
      <p:pic>
        <p:nvPicPr>
          <p:cNvPr id="2" name="Picture 2" descr="O Rei Davi e Jônatas tiveram um relacionamento homossexual?">
            <a:extLst>
              <a:ext uri="{FF2B5EF4-FFF2-40B4-BE49-F238E27FC236}">
                <a16:creationId xmlns:a16="http://schemas.microsoft.com/office/drawing/2014/main" id="{6DC16A24-4BD0-4211-9C98-7621DA462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9" y="1084521"/>
            <a:ext cx="7167341" cy="4917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4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pt-BR" dirty="0"/>
              <a:t>Atividade em Grupo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96216" y="2320412"/>
            <a:ext cx="4876315" cy="4366469"/>
          </a:xfrm>
        </p:spPr>
        <p:txBody>
          <a:bodyPr anchor="ctr">
            <a:normAutofit/>
          </a:bodyPr>
          <a:lstStyle/>
          <a:p>
            <a:r>
              <a:rPr lang="pt-BR" sz="1400" dirty="0"/>
              <a:t>Disponha os alunos em círculo, coloque uma música de fundo e lance uma bola para um dos participantes. Eles devem passá-la uns para os outros, até que a música seja interrompida. Quando a música parar, quem estiver com a bola diz seu nome, quantos amigos tem e o que pensa ser importante numa amizade. Anote, no quadro, as palavras-chaves do que eles forem falando. Siga com a dinâmica por alguns minutos; pedindo aos alunos que prestem atenção às falas dos colegas. Finalizada a atividade, retome com o grupo o que foi falado sobre as características das boas amizades, destacando as palavras-chave anotadas no quadro e reforçando o valor dos verdadeiros amigos</a:t>
            </a:r>
            <a:endParaRPr lang="pt-BR" sz="11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C599366-9488-43AC-B2CE-80FB44AAE5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467389"/>
              </p:ext>
            </p:extLst>
          </p:nvPr>
        </p:nvGraphicFramePr>
        <p:xfrm>
          <a:off x="681365" y="2398277"/>
          <a:ext cx="4876314" cy="3995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1771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D8AFD15B-CF29-4306-884F-47675092F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87544" y="1382165"/>
            <a:ext cx="4869179" cy="1517984"/>
          </a:xfrm>
        </p:spPr>
        <p:txBody>
          <a:bodyPr>
            <a:normAutofit/>
          </a:bodyPr>
          <a:lstStyle/>
          <a:p>
            <a:r>
              <a:rPr lang="pt-BR" sz="4800">
                <a:solidFill>
                  <a:srgbClr val="000000"/>
                </a:solidFill>
              </a:rPr>
              <a:t>Introdução</a:t>
            </a:r>
          </a:p>
        </p:txBody>
      </p:sp>
      <p:pic>
        <p:nvPicPr>
          <p:cNvPr id="4" name="Picture 2" descr="A amizade nos capacita ára missão">
            <a:extLst>
              <a:ext uri="{FF2B5EF4-FFF2-40B4-BE49-F238E27FC236}">
                <a16:creationId xmlns:a16="http://schemas.microsoft.com/office/drawing/2014/main" id="{63FE3966-16F7-45CE-8BC7-E6B6AF81D1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" r="23322"/>
          <a:stretch/>
        </p:blipFill>
        <p:spPr bwMode="auto">
          <a:xfrm>
            <a:off x="-9866" y="401980"/>
            <a:ext cx="6115733" cy="6456021"/>
          </a:xfrm>
          <a:custGeom>
            <a:avLst/>
            <a:gdLst/>
            <a:ahLst/>
            <a:cxnLst/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6349AB3-1BD3-41E1-8979-1DBDCB5CD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866" y="401980"/>
            <a:ext cx="6115733" cy="6456021"/>
          </a:xfrm>
          <a:custGeom>
            <a:avLst/>
            <a:gdLst>
              <a:gd name="connsiteX0" fmla="*/ 2259477 w 6115733"/>
              <a:gd name="connsiteY0" fmla="*/ 433395 h 6456021"/>
              <a:gd name="connsiteX1" fmla="*/ 5681904 w 6115733"/>
              <a:gd name="connsiteY1" fmla="*/ 3852396 h 6456021"/>
              <a:gd name="connsiteX2" fmla="*/ 4679499 w 6115733"/>
              <a:gd name="connsiteY2" fmla="*/ 6269995 h 6456021"/>
              <a:gd name="connsiteX3" fmla="*/ 4474613 w 6115733"/>
              <a:gd name="connsiteY3" fmla="*/ 6456021 h 6456021"/>
              <a:gd name="connsiteX4" fmla="*/ 44341 w 6115733"/>
              <a:gd name="connsiteY4" fmla="*/ 6456021 h 6456021"/>
              <a:gd name="connsiteX5" fmla="*/ 0 w 6115733"/>
              <a:gd name="connsiteY5" fmla="*/ 6415762 h 6456021"/>
              <a:gd name="connsiteX6" fmla="*/ 0 w 6115733"/>
              <a:gd name="connsiteY6" fmla="*/ 1289029 h 6456021"/>
              <a:gd name="connsiteX7" fmla="*/ 82495 w 6115733"/>
              <a:gd name="connsiteY7" fmla="*/ 1214128 h 6456021"/>
              <a:gd name="connsiteX8" fmla="*/ 2259477 w 6115733"/>
              <a:gd name="connsiteY8" fmla="*/ 433395 h 6456021"/>
              <a:gd name="connsiteX9" fmla="*/ 2259477 w 6115733"/>
              <a:gd name="connsiteY9" fmla="*/ 0 h 6456021"/>
              <a:gd name="connsiteX10" fmla="*/ 6115733 w 6115733"/>
              <a:gd name="connsiteY10" fmla="*/ 3852396 h 6456021"/>
              <a:gd name="connsiteX11" fmla="*/ 5235152 w 6115733"/>
              <a:gd name="connsiteY11" fmla="*/ 6302877 h 6456021"/>
              <a:gd name="connsiteX12" fmla="*/ 5095826 w 6115733"/>
              <a:gd name="connsiteY12" fmla="*/ 6456021 h 6456021"/>
              <a:gd name="connsiteX13" fmla="*/ 4617788 w 6115733"/>
              <a:gd name="connsiteY13" fmla="*/ 6456021 h 6456021"/>
              <a:gd name="connsiteX14" fmla="*/ 4747668 w 6115733"/>
              <a:gd name="connsiteY14" fmla="*/ 6338096 h 6456021"/>
              <a:gd name="connsiteX15" fmla="*/ 5778311 w 6115733"/>
              <a:gd name="connsiteY15" fmla="*/ 3852396 h 6456021"/>
              <a:gd name="connsiteX16" fmla="*/ 2259477 w 6115733"/>
              <a:gd name="connsiteY16" fmla="*/ 337085 h 6456021"/>
              <a:gd name="connsiteX17" fmla="*/ 21172 w 6115733"/>
              <a:gd name="connsiteY17" fmla="*/ 1139811 h 6456021"/>
              <a:gd name="connsiteX18" fmla="*/ 0 w 6115733"/>
              <a:gd name="connsiteY18" fmla="*/ 1159034 h 6456021"/>
              <a:gd name="connsiteX19" fmla="*/ 0 w 6115733"/>
              <a:gd name="connsiteY19" fmla="*/ 735177 h 6456021"/>
              <a:gd name="connsiteX20" fmla="*/ 103407 w 6115733"/>
              <a:gd name="connsiteY20" fmla="*/ 657929 h 6456021"/>
              <a:gd name="connsiteX21" fmla="*/ 2259477 w 6115733"/>
              <a:gd name="connsiteY21" fmla="*/ 0 h 645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587545" y="3007389"/>
            <a:ext cx="4869179" cy="3065865"/>
          </a:xfrm>
        </p:spPr>
        <p:txBody>
          <a:bodyPr anchor="t">
            <a:normAutofit/>
          </a:bodyPr>
          <a:lstStyle/>
          <a:p>
            <a:r>
              <a:rPr lang="pt-BR" sz="1500">
                <a:solidFill>
                  <a:srgbClr val="000000"/>
                </a:solidFill>
              </a:rPr>
              <a:t>Davi e Jônatas se conheceram após a derrota de Golias, no Vale dos Carvalhos. Com certeza, a ousadia de Davi, naquele episódio, foi suficiente para que o filho mais velho do rei Saul percebesse que estava diante de um homem valoroso, te- mente a Deus e corajoso. </a:t>
            </a:r>
          </a:p>
          <a:p>
            <a:r>
              <a:rPr lang="pt-BR" sz="1500">
                <a:solidFill>
                  <a:srgbClr val="000000"/>
                </a:solidFill>
              </a:rPr>
              <a:t>Não demorou muito tempo para que eles estabelecessem uma amizade sólida, fazendo uma aliança que expressava o amor e a admiração que sentiam um pelo outro. Jônatas reconheceu publicamente a honra de Davi, por isso Ihe deu sua capa, suas vestes, sua espada, seu arco e seu cinto (1Sm 18.1-4). </a:t>
            </a:r>
          </a:p>
          <a:p>
            <a:endParaRPr lang="pt-BR" sz="1500">
              <a:solidFill>
                <a:srgbClr val="000000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4CA915D-BDF0-41F8-B00E-FB186EFF7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317AAC03-BF64-4E67-9032-3BD024998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A131397-5A45-4344-9983-5E400A3EA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</p:spTree>
    <p:extLst>
      <p:ext uri="{BB962C8B-B14F-4D97-AF65-F5344CB8AC3E}">
        <p14:creationId xmlns:p14="http://schemas.microsoft.com/office/powerpoint/2010/main" val="257621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5B057BAA-CAD8-42D7-8DDF-E2075435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pt-BR" sz="4000"/>
              <a:t>1 . UMA AMIZADE INESPERADA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A9816CA-4503-49F7-8F85-291F65C437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55" r="26077" b="-1"/>
          <a:stretch/>
        </p:blipFill>
        <p:spPr>
          <a:xfrm>
            <a:off x="633999" y="640080"/>
            <a:ext cx="4794199" cy="5588101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/>
          </a:bodyPr>
          <a:lstStyle/>
          <a:p>
            <a:r>
              <a:rPr lang="pt-BR" sz="1100"/>
              <a:t>A amizade entre Jônatas e Davi é um exemplo de relacionamento verdadeiro, sincero e sem interesses. Davi era um jovem de família humilde, e Jônatas era filho do rei. Davi vivia entre as ovelhas, e Jônatas vivia no palácio. Davi era o filho mais novo de Jessé, e Jônatas era o filho mais velho de Saul. Apesar de todas essas diferenças, eles se tornaram grandes amigos. </a:t>
            </a:r>
          </a:p>
          <a:p>
            <a:r>
              <a:rPr lang="pt-BR" sz="1100"/>
              <a:t>Quando percebeu que Davi era um homem íntegro, Jônatas se recusou a ajudar seu pai a matá-lo. Isso parece estranho, mas Jônatas não desobedeceu a Saul, ele apenas percebeu que seu pai estava cometendo um erro ao querer tirar a vida de Davi, que não era inimigo do rei nem de Israel. </a:t>
            </a:r>
          </a:p>
          <a:p>
            <a:r>
              <a:rPr lang="pt-BR" sz="1100"/>
              <a:t>Davi não possuía bens materiais para dar a Jônatas, mas retribuiu a gentileza sendo fiel à aliança que fizeram. Sabendo das intenções de Saul, Jônatas sempre avisava o amigo das emboscadas para matá-lo (1Sm 19.2;23.16), e Davi escapava do rei.</a:t>
            </a:r>
          </a:p>
          <a:p>
            <a:r>
              <a:rPr lang="pt-BR" sz="1100"/>
              <a:t>Depois de algum tempo, Davi e Jônatas não podiam mais se encontrar com frequência, pois sabiam que corriam perigo. Por isso, na última vez que se encontraram, eles renovaram seus votos de amizade (1Sm 20.41-42). Viver</a:t>
            </a:r>
          </a:p>
          <a:p>
            <a:endParaRPr lang="pt-BR" sz="110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CBD3C71-5915-4215-B435-9334BCE4B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18961C7-3F52-4908-BA1D-EE6B50734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640DAE0-FDB1-4C88-B414-A361A75EA2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209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B057BAA-CAD8-42D7-8DDF-E2075435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pt-BR" sz="4000"/>
              <a:t>2 . AMIGOS VERDADEIROS CUMPREM SUAS PROMESSAS</a:t>
            </a:r>
          </a:p>
        </p:txBody>
      </p:sp>
      <p:pic>
        <p:nvPicPr>
          <p:cNvPr id="3074" name="Picture 2" descr="O melhor amigo? Um grupo de amigos - Brasil 247">
            <a:extLst>
              <a:ext uri="{FF2B5EF4-FFF2-40B4-BE49-F238E27FC236}">
                <a16:creationId xmlns:a16="http://schemas.microsoft.com/office/drawing/2014/main" id="{3D54DFDD-C5B7-473C-AEB8-4BA4AD8575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8" r="29672" b="1"/>
          <a:stretch/>
        </p:blipFill>
        <p:spPr bwMode="auto">
          <a:xfrm>
            <a:off x="633999" y="640080"/>
            <a:ext cx="4794199" cy="55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 lnSpcReduction="10000"/>
          </a:bodyPr>
          <a:lstStyle/>
          <a:p>
            <a:r>
              <a:rPr lang="pt-BR" sz="1600" dirty="0"/>
              <a:t>Passado algum tempo, Saul e Jônatas foram mortos em uma batalha contra os filisteus (1Sm 31.2). Essa notícia entristeceu muito o coração de Davi, que rasgou suas vestes em sinal de luto e de profunda angústia. Depois de muito chorar, Davi compôs um hino, no qual expressou seu lamento pela morte de Saul e de Jônatas, sobre o qual declarou: "Angustiado estou por ti, meu irmão Jônatas; quão amabilíssimo me eras!", 25m 1.26. </a:t>
            </a:r>
          </a:p>
          <a:p>
            <a:r>
              <a:rPr lang="pt-BR" sz="1600" dirty="0"/>
              <a:t>Fiel ao amigo, quando assumiu o trono de Israel, Davi procurou honrar a aliança que eles haviam feito anteriormente. O rei perguntou aos seus servos: "Há ainda alguém que ficasse da casa de Saul, para que lhe faça bem por amor de Jônatas?", 2Sm 9.1. Foi, então, que soube que um dos filhos de Jônatas, </a:t>
            </a:r>
            <a:r>
              <a:rPr lang="pt-BR" sz="1600" dirty="0" err="1"/>
              <a:t>Mefibosete</a:t>
            </a:r>
            <a:r>
              <a:rPr lang="pt-BR" sz="1600" dirty="0"/>
              <a:t>, ainda estava vivo. Ele tinha os pés aleijados e vivia de favor na cidade de </a:t>
            </a:r>
            <a:r>
              <a:rPr lang="pt-BR" sz="1600" dirty="0" err="1"/>
              <a:t>Lo-Debar</a:t>
            </a:r>
            <a:r>
              <a:rPr lang="pt-BR" sz="1600" dirty="0"/>
              <a:t>. Davi logo mandou que buscassem o rapaz, que passou a viver no palácio, comendo à mesa do rei.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CBD3C71-5915-4215-B435-9334BCE4B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18961C7-3F52-4908-BA1D-EE6B50734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640DAE0-FDB1-4C88-B414-A361A75EA2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689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B057BAA-CAD8-42D7-8DDF-E2075435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pt-BR" sz="4000"/>
              <a:t>3. JESUS, O VERDADEIRO AMIGO </a:t>
            </a:r>
          </a:p>
        </p:txBody>
      </p:sp>
      <p:pic>
        <p:nvPicPr>
          <p:cNvPr id="5122" name="Picture 2" descr="5 dicas para você saber como fazer amigos na faculdade - Blog daFaculdade  FARO">
            <a:extLst>
              <a:ext uri="{FF2B5EF4-FFF2-40B4-BE49-F238E27FC236}">
                <a16:creationId xmlns:a16="http://schemas.microsoft.com/office/drawing/2014/main" id="{06E84774-C8F3-430D-A59E-DC18BCB284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8" r="28364" b="-1"/>
          <a:stretch/>
        </p:blipFill>
        <p:spPr bwMode="auto">
          <a:xfrm>
            <a:off x="633999" y="640080"/>
            <a:ext cx="4794199" cy="55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/>
          </a:bodyPr>
          <a:lstStyle/>
          <a:p>
            <a:r>
              <a:rPr lang="pt-BR" sz="1300"/>
              <a:t>Um amigo é alguém com quem compartilhamos a vida, que conhece nossa comida preferida, nossos hábitos, nosso estilo de vestir, e assim por diante. Além disso, o amigo de verdade sabe das alegrias, das frustrações, dos segredos e dos sonhos que temos.</a:t>
            </a:r>
          </a:p>
          <a:p>
            <a:r>
              <a:rPr lang="pt-BR" sz="1300"/>
              <a:t> A amizade sincera alegra o coração e traz colorido à vida. Talvez, enquanto lê esta lição, os nomes de alguns de seus amigos estejam passando pela sua mente, e isso é bom. </a:t>
            </a:r>
          </a:p>
          <a:p>
            <a:r>
              <a:rPr lang="pt-BR" sz="1300"/>
              <a:t>Mesmo assim, por melhor que sejam todas as pessoas de quem conseguimos nos lembrar neste momento, nenhuma delas se compara a Jesus, que é insuperável. Jesus não está distante, como pensam alguns. Ele está bem perto. Na verdade, Jesus habita em nós pelo Espírito Santo. </a:t>
            </a:r>
          </a:p>
          <a:p>
            <a:r>
              <a:rPr lang="pt-BR" sz="1300"/>
              <a:t>Esse é um privilégio do qual somente aqueles que o amam e o aceitam como Salvador podem usufruir. Jesus, porém, é um amigo criterioso, que deseja obediência de quem quer ter Sua amizade: "Ninguém tem maior amor do que este: de dar alguém a sua vida pelos seus amigos. Vós sereis meus amigos, se fizerdes o que eu vos mando.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CBD3C71-5915-4215-B435-9334BCE4B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18961C7-3F52-4908-BA1D-EE6B50734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640DAE0-FDB1-4C88-B414-A361A75EA2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004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5B057BAA-CAD8-42D7-8DDF-E2075435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pt-BR" sz="4000"/>
              <a:t>Conclusão	</a:t>
            </a:r>
          </a:p>
        </p:txBody>
      </p:sp>
      <p:pic>
        <p:nvPicPr>
          <p:cNvPr id="4098" name="Picture 2" descr="A gente não faz amigos, reconhece-os.">
            <a:extLst>
              <a:ext uri="{FF2B5EF4-FFF2-40B4-BE49-F238E27FC236}">
                <a16:creationId xmlns:a16="http://schemas.microsoft.com/office/drawing/2014/main" id="{174FFB1B-4CF7-4AD9-8C57-480B2EF1E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" r="13752" b="-2"/>
          <a:stretch/>
        </p:blipFill>
        <p:spPr bwMode="auto">
          <a:xfrm>
            <a:off x="633999" y="640080"/>
            <a:ext cx="4794199" cy="55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/>
              <a:t>Deus nos criou como seres relacionais, por isso os amigos são importantes em nossa caminhada de vida. Apesar disso, é preciso selecionar as pessoas com quem temos amizade, como fizeram Davi e Jônatas, observando o caráter e o comportamento de quem se diz nosso amigo. Por fim, o cristão deve ter a Jesus no topo da sua lista de amizades, pois Ele nunca muda. Jesus é sempre o mesmo, independente das circunstâncias.</a:t>
            </a:r>
          </a:p>
          <a:p>
            <a:pPr marL="0" indent="0">
              <a:buNone/>
            </a:pPr>
            <a:endParaRPr lang="pt-BR" sz="1800" dirty="0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CBD3C71-5915-4215-B435-9334BCE4B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118961C7-3F52-4908-BA1D-EE6B50734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C640DAE0-FDB1-4C88-B414-A361A75EA2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82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213" y="0"/>
            <a:ext cx="5837649" cy="3261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623677D-910D-41E9-86A6-BEBD513E1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4" y="841598"/>
            <a:ext cx="3726425" cy="3726425"/>
          </a:xfrm>
          <a:prstGeom prst="rect">
            <a:avLst/>
          </a:prstGeom>
        </p:spPr>
      </p:pic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5" y="4856078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013" y="2913250"/>
            <a:ext cx="1885477" cy="3315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7021510" y="5001861"/>
            <a:ext cx="1158682" cy="1873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4411451" y="3163269"/>
            <a:ext cx="2625751" cy="2392224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10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BCAD959F-17A5-48AA-A436-BEDFEE90161F}"/>
              </a:ext>
            </a:extLst>
          </p:cNvPr>
          <p:cNvGrpSpPr/>
          <p:nvPr/>
        </p:nvGrpSpPr>
        <p:grpSpPr>
          <a:xfrm>
            <a:off x="7556473" y="3393335"/>
            <a:ext cx="4472684" cy="3468286"/>
            <a:chOff x="43782" y="2855194"/>
            <a:chExt cx="4472684" cy="3468286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E2CD8D81-37BF-4F10-8062-94008A0D5306}"/>
                </a:ext>
              </a:extLst>
            </p:cNvPr>
            <p:cNvSpPr txBox="1"/>
            <p:nvPr/>
          </p:nvSpPr>
          <p:spPr>
            <a:xfrm>
              <a:off x="43782" y="2855194"/>
              <a:ext cx="4408714" cy="17543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https://go.hotmart.com/D45351936X?dp=1</a:t>
              </a:r>
              <a:r>
                <a:rPr lang="pt-BR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pt-BR" dirty="0"/>
                <a:t>Venha ser nosso aluno neste curso de professores de Escola Dominical! Não perca está oportunidade.</a:t>
              </a:r>
            </a:p>
            <a:p>
              <a:r>
                <a:rPr lang="pt-BR" dirty="0"/>
                <a:t> Totalmente on-line</a:t>
              </a:r>
            </a:p>
            <a:p>
              <a:r>
                <a:rPr lang="pt-BR" dirty="0"/>
                <a:t>Certificado ao final</a:t>
              </a: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42C81C0A-FECB-470C-8849-37E4502BF1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685" y="3873699"/>
              <a:ext cx="2449781" cy="24497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ira">
  <a:themeElements>
    <a:clrScheme name="Tipo de Madei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i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i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TM03090434[[fn=Tipo de Madeira]]</Template>
  <TotalTime>1039</TotalTime>
  <Words>1112</Words>
  <Application>Microsoft Office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Calibri</vt:lpstr>
      <vt:lpstr>Rockwell</vt:lpstr>
      <vt:lpstr>Rockwell Condensed</vt:lpstr>
      <vt:lpstr>Rockwell Extra Bold</vt:lpstr>
      <vt:lpstr>Wingdings</vt:lpstr>
      <vt:lpstr>Tipo de Madeira</vt:lpstr>
      <vt:lpstr>Lição 5 – Davi e Jônatas, os bons amigos.  Base Bíblica 1 Samuel 18.1-4 </vt:lpstr>
      <vt:lpstr>Versículo-chave</vt:lpstr>
      <vt:lpstr>Atividade em Grupo</vt:lpstr>
      <vt:lpstr>Introdução</vt:lpstr>
      <vt:lpstr>1 . UMA AMIZADE INESPERADA </vt:lpstr>
      <vt:lpstr>2 . AMIGOS VERDADEIROS CUMPREM SUAS PROMESSAS</vt:lpstr>
      <vt:lpstr>3. JESUS, O VERDADEIRO AMIGO </vt:lpstr>
      <vt:lpstr>Conclusão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Débora</dc:creator>
  <cp:lastModifiedBy>Julio César Pereira</cp:lastModifiedBy>
  <cp:revision>122</cp:revision>
  <dcterms:created xsi:type="dcterms:W3CDTF">2021-01-30T11:35:09Z</dcterms:created>
  <dcterms:modified xsi:type="dcterms:W3CDTF">2021-07-31T01:29:45Z</dcterms:modified>
</cp:coreProperties>
</file>