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21" r:id="rId4"/>
    <p:sldId id="311" r:id="rId5"/>
    <p:sldId id="487" r:id="rId6"/>
    <p:sldId id="352" r:id="rId7"/>
    <p:sldId id="258" r:id="rId8"/>
    <p:sldId id="268" r:id="rId9"/>
    <p:sldId id="259" r:id="rId10"/>
    <p:sldId id="270" r:id="rId11"/>
    <p:sldId id="272" r:id="rId12"/>
    <p:sldId id="271" r:id="rId13"/>
    <p:sldId id="486" r:id="rId14"/>
    <p:sldId id="273" r:id="rId15"/>
    <p:sldId id="274" r:id="rId16"/>
    <p:sldId id="488" r:id="rId17"/>
    <p:sldId id="275" r:id="rId18"/>
    <p:sldId id="351" r:id="rId19"/>
    <p:sldId id="485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2010BF-598C-405E-8021-09DCB79A4D28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72AB84B6-1DAB-4907-822D-8AC033652EB5}">
      <dgm:prSet/>
      <dgm:spPr/>
      <dgm:t>
        <a:bodyPr/>
        <a:lstStyle/>
        <a:p>
          <a:pPr rtl="0"/>
          <a:r>
            <a:rPr lang="pt-BR" b="0" i="0" dirty="0"/>
            <a:t>Um dos utensílios de maior representatividade dentro do Tabernáculo era a Arca da Aliança; além de representar a presença de Deus, trazia grandes revelações para a Nova Aliança, através de Jesus Cristo.</a:t>
          </a:r>
          <a:endParaRPr lang="pt-BR" dirty="0"/>
        </a:p>
      </dgm:t>
    </dgm:pt>
    <dgm:pt modelId="{C4B299F6-1199-4CA9-8931-24317A3DB1CC}" type="parTrans" cxnId="{10740B3E-8C7C-4292-B5AD-3CA7E0909EF6}">
      <dgm:prSet/>
      <dgm:spPr/>
      <dgm:t>
        <a:bodyPr/>
        <a:lstStyle/>
        <a:p>
          <a:endParaRPr lang="pt-BR"/>
        </a:p>
      </dgm:t>
    </dgm:pt>
    <dgm:pt modelId="{9A338DB4-BA0C-482C-B93D-E0C738AA19F0}" type="sibTrans" cxnId="{10740B3E-8C7C-4292-B5AD-3CA7E0909EF6}">
      <dgm:prSet/>
      <dgm:spPr/>
      <dgm:t>
        <a:bodyPr/>
        <a:lstStyle/>
        <a:p>
          <a:endParaRPr lang="pt-BR"/>
        </a:p>
      </dgm:t>
    </dgm:pt>
    <dgm:pt modelId="{2C34711D-CDDC-413B-A6C0-5FE095868309}">
      <dgm:prSet/>
      <dgm:spPr/>
      <dgm:t>
        <a:bodyPr/>
        <a:lstStyle/>
        <a:p>
          <a:endParaRPr lang="pt-BR"/>
        </a:p>
      </dgm:t>
    </dgm:pt>
    <dgm:pt modelId="{57C9365A-C97C-487C-B1A5-134C634B5F91}" type="parTrans" cxnId="{18015701-E9B1-4552-82F6-C6F7A4C96E2D}">
      <dgm:prSet/>
      <dgm:spPr/>
      <dgm:t>
        <a:bodyPr/>
        <a:lstStyle/>
        <a:p>
          <a:endParaRPr lang="pt-BR"/>
        </a:p>
      </dgm:t>
    </dgm:pt>
    <dgm:pt modelId="{D483B30F-1522-44A1-933C-C8D27E4FDD17}" type="sibTrans" cxnId="{18015701-E9B1-4552-82F6-C6F7A4C96E2D}">
      <dgm:prSet/>
      <dgm:spPr/>
      <dgm:t>
        <a:bodyPr/>
        <a:lstStyle/>
        <a:p>
          <a:endParaRPr lang="pt-BR"/>
        </a:p>
      </dgm:t>
    </dgm:pt>
    <dgm:pt modelId="{5381A349-D1B3-4E48-A2D7-E7E718B1BA28}" type="pres">
      <dgm:prSet presAssocID="{C32010BF-598C-405E-8021-09DCB79A4D28}" presName="linear" presStyleCnt="0">
        <dgm:presLayoutVars>
          <dgm:animLvl val="lvl"/>
          <dgm:resizeHandles val="exact"/>
        </dgm:presLayoutVars>
      </dgm:prSet>
      <dgm:spPr/>
    </dgm:pt>
    <dgm:pt modelId="{30F0B8C5-9F4D-4B67-AABB-3315293DB122}" type="pres">
      <dgm:prSet presAssocID="{72AB84B6-1DAB-4907-822D-8AC033652EB5}" presName="parentText" presStyleLbl="node1" presStyleIdx="0" presStyleCnt="2" custLinFactNeighborX="-2157" custLinFactNeighborY="65257">
        <dgm:presLayoutVars>
          <dgm:chMax val="0"/>
          <dgm:bulletEnabled val="1"/>
        </dgm:presLayoutVars>
      </dgm:prSet>
      <dgm:spPr/>
    </dgm:pt>
    <dgm:pt modelId="{71BAD3C8-575E-4F85-81BF-964F733BF1C5}" type="pres">
      <dgm:prSet presAssocID="{9A338DB4-BA0C-482C-B93D-E0C738AA19F0}" presName="spacer" presStyleCnt="0"/>
      <dgm:spPr/>
    </dgm:pt>
    <dgm:pt modelId="{5C3444A8-58A4-4420-BFDE-51A630DDCB38}" type="pres">
      <dgm:prSet presAssocID="{2C34711D-CDDC-413B-A6C0-5FE095868309}" presName="parentText" presStyleLbl="node1" presStyleIdx="1" presStyleCnt="2" custLinFactY="201741" custLinFactNeighborY="300000">
        <dgm:presLayoutVars>
          <dgm:chMax val="0"/>
          <dgm:bulletEnabled val="1"/>
        </dgm:presLayoutVars>
      </dgm:prSet>
      <dgm:spPr/>
    </dgm:pt>
  </dgm:ptLst>
  <dgm:cxnLst>
    <dgm:cxn modelId="{18015701-E9B1-4552-82F6-C6F7A4C96E2D}" srcId="{C32010BF-598C-405E-8021-09DCB79A4D28}" destId="{2C34711D-CDDC-413B-A6C0-5FE095868309}" srcOrd="1" destOrd="0" parTransId="{57C9365A-C97C-487C-B1A5-134C634B5F91}" sibTransId="{D483B30F-1522-44A1-933C-C8D27E4FDD17}"/>
    <dgm:cxn modelId="{85A0803A-E5BA-4695-B9B7-331523EA28F8}" type="presOf" srcId="{2C34711D-CDDC-413B-A6C0-5FE095868309}" destId="{5C3444A8-58A4-4420-BFDE-51A630DDCB38}" srcOrd="0" destOrd="0" presId="urn:microsoft.com/office/officeart/2005/8/layout/vList2"/>
    <dgm:cxn modelId="{10740B3E-8C7C-4292-B5AD-3CA7E0909EF6}" srcId="{C32010BF-598C-405E-8021-09DCB79A4D28}" destId="{72AB84B6-1DAB-4907-822D-8AC033652EB5}" srcOrd="0" destOrd="0" parTransId="{C4B299F6-1199-4CA9-8931-24317A3DB1CC}" sibTransId="{9A338DB4-BA0C-482C-B93D-E0C738AA19F0}"/>
    <dgm:cxn modelId="{BCC73B78-855C-4206-B67D-D119CDFF3800}" type="presOf" srcId="{C32010BF-598C-405E-8021-09DCB79A4D28}" destId="{5381A349-D1B3-4E48-A2D7-E7E718B1BA28}" srcOrd="0" destOrd="0" presId="urn:microsoft.com/office/officeart/2005/8/layout/vList2"/>
    <dgm:cxn modelId="{BBF8B2DB-9A6A-47F5-B7FE-0B12F8AC1BCA}" type="presOf" srcId="{72AB84B6-1DAB-4907-822D-8AC033652EB5}" destId="{30F0B8C5-9F4D-4B67-AABB-3315293DB122}" srcOrd="0" destOrd="0" presId="urn:microsoft.com/office/officeart/2005/8/layout/vList2"/>
    <dgm:cxn modelId="{71C6984E-5AAD-46AD-8300-CCD0F739C8AB}" type="presParOf" srcId="{5381A349-D1B3-4E48-A2D7-E7E718B1BA28}" destId="{30F0B8C5-9F4D-4B67-AABB-3315293DB122}" srcOrd="0" destOrd="0" presId="urn:microsoft.com/office/officeart/2005/8/layout/vList2"/>
    <dgm:cxn modelId="{8D0B1A81-A48E-4F97-BF72-D0168AAD6EA2}" type="presParOf" srcId="{5381A349-D1B3-4E48-A2D7-E7E718B1BA28}" destId="{71BAD3C8-575E-4F85-81BF-964F733BF1C5}" srcOrd="1" destOrd="0" presId="urn:microsoft.com/office/officeart/2005/8/layout/vList2"/>
    <dgm:cxn modelId="{7C761A4C-FD6B-4275-A0A8-6A2678161AC4}" type="presParOf" srcId="{5381A349-D1B3-4E48-A2D7-E7E718B1BA28}" destId="{5C3444A8-58A4-4420-BFDE-51A630DDCB3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0B8C5-9F4D-4B67-AABB-3315293DB122}">
      <dsp:nvSpPr>
        <dsp:cNvPr id="0" name=""/>
        <dsp:cNvSpPr/>
      </dsp:nvSpPr>
      <dsp:spPr>
        <a:xfrm>
          <a:off x="0" y="116186"/>
          <a:ext cx="7765322" cy="2129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0" i="0" kern="1200" dirty="0"/>
            <a:t>Um dos utensílios de maior representatividade dentro do Tabernáculo era a Arca da Aliança; além de representar a presença de Deus, trazia grandes revelações para a Nova Aliança, através de Jesus Cristo.</a:t>
          </a:r>
          <a:endParaRPr lang="pt-BR" sz="2600" kern="1200" dirty="0"/>
        </a:p>
      </dsp:txBody>
      <dsp:txXfrm>
        <a:off x="103949" y="220135"/>
        <a:ext cx="7557424" cy="1921502"/>
      </dsp:txXfrm>
    </dsp:sp>
    <dsp:sp modelId="{5C3444A8-58A4-4420-BFDE-51A630DDCB38}">
      <dsp:nvSpPr>
        <dsp:cNvPr id="0" name=""/>
        <dsp:cNvSpPr/>
      </dsp:nvSpPr>
      <dsp:spPr>
        <a:xfrm>
          <a:off x="0" y="2338924"/>
          <a:ext cx="7765322" cy="2129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600" kern="1200"/>
        </a:p>
      </dsp:txBody>
      <dsp:txXfrm>
        <a:off x="103949" y="2442873"/>
        <a:ext cx="7557424" cy="1921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11155-4870-48C5-B6E6-67F3108CC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F98A23-F537-4D5B-9981-0C9ED80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3A9C5D-6FE8-4F87-A03C-E9CCD2DE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5E867E-549E-4ADD-B68E-EC507B0A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3DF048-440F-4819-822A-28AD6E7A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D1F9B-3EFB-4550-BEBB-89E13F34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F3C67A-3790-4CF9-A76E-9D56AD85F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E858CA-0ADE-4C23-BC21-68ADE4AFC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C855DD-7840-4CF7-8247-A6E8075DD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824FEF-5760-40E5-A08D-1CBF4135A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81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651EC-A37E-43B0-BC04-37B5418E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A5AF67-D553-4EF8-922D-8E44B4FEA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878C19-CBCE-47EF-B6B5-555523C20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1DEAA8-CDEB-4CA9-92FC-187E07A7F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CE11C-D558-4B65-87D1-C85E434AE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0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92C70-4F1B-4C11-A2C9-FDF8441E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D4D7A9-0D2B-4B10-9F6A-3D431F634D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4BA664-F838-479D-A770-81157AAB6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35395E-FF45-4399-961E-B84CA430B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AF13AB-114A-429D-8FE3-46C74205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655DF1-2357-4AD4-9C7A-A2BAE584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45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3FC00-0D41-4A81-85B4-CE216619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BDB8B6-9C26-4875-9B80-DF9BF07DC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22C66B-2144-4F39-80C2-766B40468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C41FA67-8CB9-4E9E-8DBE-7D1DE5D58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4AEC27-2145-4D46-843E-F3FA40BF4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9765C8D-9F99-4884-A1BB-7B996817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604E1D-5A62-4F38-8199-6C04AD24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BFDA283-AB55-401C-A0E7-5BB8398E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82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8D3BB-03E8-450F-9897-9B293D16C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D6CE51-8FD0-4B26-BE67-D13DFCC3D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3FF3D21-345C-44EF-AFCF-29D6359AD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3D9B9DB-3162-4DAC-BB70-1287F14F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23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785BF2C-FC40-4F5E-9EEE-A5CA3462E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0087AF-D1A4-4E71-8896-E9AB19E2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251A5A-0620-4122-8E21-E0C8660D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13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1349AE-A4D1-47F3-BFBE-44E20623B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9234CE-7E47-4B38-9FA1-F97AC4CD1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4C0C2F-4FA5-470E-B12F-2033C7356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5272C9A-AA01-44F1-97EB-C682480C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3EBBD1-6CEA-43EF-B104-466BAB59B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E59AAB-DEA7-4B89-98A5-EF18090B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82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8DCA1-64B4-4BE5-9370-D5E25BFA2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7E1B2BB-7166-45DD-A2DD-7957D4A66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BB910C-E878-4729-BB9C-49DDC14AD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2C6879-24F8-44E2-A826-5D3AF59F7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148915-043B-4967-ABF5-CE3F69522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F756E9-1069-4AFA-BA42-B97BE32A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9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C9734A-EE3E-404F-94BD-1AFB1F4BE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A186C4-90F5-4CC2-8671-5892E7DF9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218FC8-C977-4F7D-BD77-09219653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C92DEA-8EDF-46C0-9826-60513BE84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3CE87D-FBB7-481E-BD85-03FCCB55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61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2881A0-8CD8-4556-97DF-AB2CC335D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344A0C-00EA-491D-9739-0C8C5E762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6AFED2-1DC3-4261-BD4A-348F8C16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4C9161-AEEA-4301-A039-AE155F4B0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72B0DF-8469-4351-9C5D-E815481E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47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144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243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63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082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920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720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594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357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307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299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107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33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215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665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525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700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22E68-D3CB-4773-9FC4-48751EE4A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F892F6-33A2-4AC1-84CC-DACF1FACF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1E1E5D-180E-45DB-A504-37C0712F3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953E5-FD8F-4E1F-AC7E-D76A5223E044}" type="datetimeFigureOut">
              <a:rPr lang="pt-BR" smtClean="0"/>
              <a:t>06/08/2021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6E36A-D000-4629-8AA3-377AB83294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E5DC09-EA1E-48D8-A531-33D90FC2B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DD1E5-39A5-4F79-99B2-D93B52D0B7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411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7711601-7080-4EBF-85AF-901AA4B0381F}" type="datetimeFigureOut">
              <a:rPr lang="pt-BR" smtClean="0"/>
              <a:t>06/08/2021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00A2E76-2CAC-4E7A-80C6-F5721FE4D4A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361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://contatoalienigena.blogspot.com/2014/04/arca-da-alianca-o-primeiro-capacitor-de.html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www.biblegateway.com/passage/?search=Ex%2039:33-43&amp;version=NVI-PT&amp;src=tools" TargetMode="External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rojetoquartzoazul.blogspot.com/2011/10/arca-da-alianca-caixa-sagrada-ou-radio.html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ntatoalienigena.blogspot.com/2014/04/arca-da-alianca-o-primeiro-capacitor-de.html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biblegateway.com/passage/?search=1%20J%202:2&amp;version=NVI-PT&amp;src=tools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venturasnahistoria.uol.com.br/noticias/historia-hoje/mesa-onde-arca-da-alianca-teria-sido-guardada-foi-encontrada-em-templo-israelita.phtml" TargetMode="Externa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0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11" Type="http://schemas.openxmlformats.org/officeDocument/2006/relationships/hyperlink" Target="https://go.hotmart.com/D45351936X?dp=1" TargetMode="External"/><Relationship Id="rId5" Type="http://schemas.openxmlformats.org/officeDocument/2006/relationships/image" Target="../media/image35.jpeg"/><Relationship Id="rId10" Type="http://schemas.openxmlformats.org/officeDocument/2006/relationships/hyperlink" Target="https://t.me/juliocesarmedeiros" TargetMode="External"/><Relationship Id="rId4" Type="http://schemas.openxmlformats.org/officeDocument/2006/relationships/image" Target="../media/image34.gif"/><Relationship Id="rId9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xto&#10;&#10;Descrição gerada automaticamente com confiança média">
            <a:extLst>
              <a:ext uri="{FF2B5EF4-FFF2-40B4-BE49-F238E27FC236}">
                <a16:creationId xmlns:a16="http://schemas.microsoft.com/office/drawing/2014/main" id="{18E2F041-C2EF-49B0-A300-A7A91C2A3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" r="-1" b="-1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D54CFB-9CE5-4B96-9BDA-4FCF02937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pt-BR" sz="7200" b="1" dirty="0">
                <a:solidFill>
                  <a:schemeClr val="bg1"/>
                </a:solidFill>
                <a:latin typeface="Abadi" panose="020B0604020104020204" pitchFamily="34" charset="0"/>
              </a:rPr>
              <a:t>Lição 6</a:t>
            </a:r>
            <a:br>
              <a:rPr lang="pt-BR" sz="7200" b="1" dirty="0">
                <a:solidFill>
                  <a:schemeClr val="bg1"/>
                </a:solidFill>
                <a:latin typeface="Abadi" panose="020B0604020104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Abadi" panose="020B0604020104020204" pitchFamily="34" charset="0"/>
              </a:rPr>
              <a:t>A Arca da Aliança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970725-E261-43B9-BC56-4BA6ED9FE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7"/>
            <a:ext cx="5793444" cy="1341010"/>
          </a:xfrm>
        </p:spPr>
        <p:txBody>
          <a:bodyPr>
            <a:normAutofit/>
          </a:bodyPr>
          <a:lstStyle/>
          <a:p>
            <a:pPr algn="l"/>
            <a:r>
              <a:rPr lang="pt-BR" sz="3200" dirty="0">
                <a:solidFill>
                  <a:schemeClr val="accent4"/>
                </a:solidFill>
              </a:rPr>
              <a:t>Revista conectar +</a:t>
            </a:r>
          </a:p>
          <a:p>
            <a:pPr algn="l"/>
            <a:r>
              <a:rPr lang="pt-BR" sz="3200" dirty="0">
                <a:solidFill>
                  <a:schemeClr val="accent4"/>
                </a:solidFill>
              </a:rPr>
              <a:t>Editora Betel Dominical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54E4FEA-9E18-4E43-B927-52A31052AB15}"/>
              </a:ext>
            </a:extLst>
          </p:cNvPr>
          <p:cNvSpPr/>
          <p:nvPr/>
        </p:nvSpPr>
        <p:spPr>
          <a:xfrm>
            <a:off x="8414623" y="5786135"/>
            <a:ext cx="3321101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Pr. Júlio César</a:t>
            </a:r>
          </a:p>
        </p:txBody>
      </p:sp>
    </p:spTree>
    <p:extLst>
      <p:ext uri="{BB962C8B-B14F-4D97-AF65-F5344CB8AC3E}">
        <p14:creationId xmlns:p14="http://schemas.microsoft.com/office/powerpoint/2010/main" val="359253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F0ECACB-1398-471C-A340-7F844E9A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Dica</a:t>
            </a:r>
            <a:r>
              <a:rPr lang="en-US"/>
              <a:t> de leitura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A57A2E27-5CAF-477F-A83A-A66ABC017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m 2" descr="Computador portátil em cima da mesa&#10;&#10;Descrição gerada automaticamente">
            <a:extLst>
              <a:ext uri="{FF2B5EF4-FFF2-40B4-BE49-F238E27FC236}">
                <a16:creationId xmlns:a16="http://schemas.microsoft.com/office/drawing/2014/main" id="{68606B0F-D4FC-4BE2-A05B-4E0B838F6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3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97" y="409587"/>
            <a:ext cx="6718913" cy="503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Homem de terno azul&#10;&#10;Descrição gerada automaticamente">
            <a:extLst>
              <a:ext uri="{FF2B5EF4-FFF2-40B4-BE49-F238E27FC236}">
                <a16:creationId xmlns:a16="http://schemas.microsoft.com/office/drawing/2014/main" id="{C91BA2FA-4866-433D-9E8E-76E7E8AC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21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5362414" y="5858359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Pr. Júlio César Medeiros</a:t>
            </a:r>
            <a:endParaRPr lang="pt-BR" dirty="0"/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1A720-9CF4-4CAB-AE26-F5CA7CEE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0735"/>
          </a:xfrm>
        </p:spPr>
        <p:txBody>
          <a:bodyPr>
            <a:normAutofit fontScale="90000"/>
          </a:bodyPr>
          <a:lstStyle/>
          <a:p>
            <a:r>
              <a:rPr lang="pt-BR" dirty="0"/>
              <a:t>Subsídio ao Educador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D3C753-23EB-481E-A406-71A0EA93C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41537"/>
            <a:ext cx="424815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b="0" i="0" dirty="0">
                <a:solidFill>
                  <a:srgbClr val="356884"/>
                </a:solidFill>
                <a:effectLst/>
                <a:latin typeface="Nunito Sans"/>
              </a:rPr>
              <a:t>A Bíblia diz que a ira de Deus se acendeu contra </a:t>
            </a:r>
            <a:r>
              <a:rPr lang="pt-BR" b="0" i="0" dirty="0" err="1">
                <a:solidFill>
                  <a:srgbClr val="356884"/>
                </a:solidFill>
                <a:effectLst/>
                <a:latin typeface="Nunito Sans"/>
              </a:rPr>
              <a:t>Uzá</a:t>
            </a:r>
            <a:r>
              <a:rPr lang="pt-BR" b="0" i="0" dirty="0">
                <a:solidFill>
                  <a:srgbClr val="356884"/>
                </a:solidFill>
                <a:effectLst/>
                <a:latin typeface="Nunito Sans"/>
              </a:rPr>
              <a:t> e o feriu ali. Um dos fatores responsáveis por isto foi Davi se esquecer que apenas Levitas podiam transportar a Arca.</a:t>
            </a:r>
          </a:p>
          <a:p>
            <a:r>
              <a:rPr lang="pt-BR" b="0" i="0" dirty="0">
                <a:solidFill>
                  <a:srgbClr val="356884"/>
                </a:solidFill>
                <a:effectLst/>
                <a:latin typeface="Nunito Sans"/>
              </a:rPr>
              <a:t> Precisamos entender que a obediência deve vir primeiro que qualquer evento ou motivação que tenhamos, ainda que seja nobre.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75533E1-55DC-4FF3-A791-08AC769B530D}"/>
              </a:ext>
            </a:extLst>
          </p:cNvPr>
          <p:cNvSpPr txBox="1"/>
          <p:nvPr/>
        </p:nvSpPr>
        <p:spPr>
          <a:xfrm>
            <a:off x="838200" y="1421249"/>
            <a:ext cx="66027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Obedecer é melhor que sacrificar</a:t>
            </a:r>
          </a:p>
        </p:txBody>
      </p:sp>
      <p:pic>
        <p:nvPicPr>
          <p:cNvPr id="8194" name="Picture 2" descr="Uzá – Wikipédia, a enciclopédia livre">
            <a:extLst>
              <a:ext uri="{FF2B5EF4-FFF2-40B4-BE49-F238E27FC236}">
                <a16:creationId xmlns:a16="http://schemas.microsoft.com/office/drawing/2014/main" id="{EDA6D3EB-6A85-463C-904F-5CB093D29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668" y="2498436"/>
            <a:ext cx="6872154" cy="3994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8178F9E-8061-4E0A-B46E-737356DFCC5C}"/>
              </a:ext>
            </a:extLst>
          </p:cNvPr>
          <p:cNvSpPr txBox="1"/>
          <p:nvPr/>
        </p:nvSpPr>
        <p:spPr>
          <a:xfrm>
            <a:off x="6637973" y="1892081"/>
            <a:ext cx="1248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356884"/>
                </a:solidFill>
                <a:effectLst/>
                <a:latin typeface="Nunito Sans"/>
              </a:rPr>
              <a:t>2 Samuel 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10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5B4B468-2C5B-48F2-B2D7-D68F7903FE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01" y="2314937"/>
            <a:ext cx="6573667" cy="369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spaço Reservado para Conteúdo 6" descr="Logotipo&#10;&#10;Descrição gerada automaticamente">
            <a:extLst>
              <a:ext uri="{FF2B5EF4-FFF2-40B4-BE49-F238E27FC236}">
                <a16:creationId xmlns:a16="http://schemas.microsoft.com/office/drawing/2014/main" id="{43B9ABAF-D26E-4654-A0CB-1E93228BA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642" y="1962681"/>
            <a:ext cx="3220872" cy="195975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C0879E2-8E01-42A7-85B5-9F6ABD8D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pt-BR" dirty="0"/>
              <a:t>Você quer um curso sobre Tabernáculo?</a:t>
            </a:r>
          </a:p>
        </p:txBody>
      </p:sp>
      <p:pic>
        <p:nvPicPr>
          <p:cNvPr id="11" name="Imagem 10" descr="Empresária segurando um cartaz">
            <a:extLst>
              <a:ext uri="{FF2B5EF4-FFF2-40B4-BE49-F238E27FC236}">
                <a16:creationId xmlns:a16="http://schemas.microsoft.com/office/drawing/2014/main" id="{412F1E5C-3DDA-4FCC-8288-6EF2DE3B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3" y="3722355"/>
            <a:ext cx="3135832" cy="469799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609342B-7474-4757-AB1B-7D9C0AE26BA4}"/>
              </a:ext>
            </a:extLst>
          </p:cNvPr>
          <p:cNvSpPr txBox="1"/>
          <p:nvPr/>
        </p:nvSpPr>
        <p:spPr>
          <a:xfrm>
            <a:off x="952476" y="4974227"/>
            <a:ext cx="3605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Em breve!</a:t>
            </a:r>
          </a:p>
        </p:txBody>
      </p:sp>
    </p:spTree>
    <p:extLst>
      <p:ext uri="{BB962C8B-B14F-4D97-AF65-F5344CB8AC3E}">
        <p14:creationId xmlns:p14="http://schemas.microsoft.com/office/powerpoint/2010/main" val="2456856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Uma imagem contendo quarto, relógio&#10;&#10;Descrição gerada automaticamente">
            <a:extLst>
              <a:ext uri="{FF2B5EF4-FFF2-40B4-BE49-F238E27FC236}">
                <a16:creationId xmlns:a16="http://schemas.microsoft.com/office/drawing/2014/main" id="{9BA13EC3-EC08-4D2B-A65B-3D51FCFB2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7445" y="323850"/>
            <a:ext cx="5430974" cy="339436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20952" y="483389"/>
            <a:ext cx="5692628" cy="970450"/>
          </a:xfrm>
        </p:spPr>
        <p:txBody>
          <a:bodyPr>
            <a:noAutofit/>
          </a:bodyPr>
          <a:lstStyle/>
          <a:p>
            <a:r>
              <a:rPr lang="pt-BR" sz="4400" b="1" dirty="0">
                <a:solidFill>
                  <a:schemeClr val="tx1"/>
                </a:solidFill>
                <a:latin typeface="Abadi" panose="020B0604020104020204" pitchFamily="34" charset="0"/>
              </a:rPr>
              <a:t>Lição 6. A Arca da Aliança</a:t>
            </a:r>
            <a:endParaRPr lang="pt-BR" sz="4400" b="1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946655" y="2131424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Texto de</a:t>
            </a:r>
          </a:p>
          <a:p>
            <a:pPr lvl="0" defTabSz="457200">
              <a:defRPr/>
            </a:pP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 referência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: </a:t>
            </a:r>
            <a:r>
              <a:rPr lang="pt-BR" dirty="0" err="1">
                <a:hlinkClick r:id="rId4"/>
              </a:rPr>
              <a:t>Ex</a:t>
            </a:r>
            <a:r>
              <a:rPr lang="pt-BR" dirty="0">
                <a:hlinkClick r:id="rId4"/>
              </a:rPr>
              <a:t> </a:t>
            </a:r>
            <a:r>
              <a:rPr lang="pt-BR" dirty="0"/>
              <a:t>25.10-22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4001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200" dirty="0"/>
              <a:t>"Mas, depois do segundo véu, estava o tabernáculo que se chama o Santo dos Santos, 4 que tinha o incensário de ouro e a arca do concerto, coberta de ouro toda em redor, em que estava um vaso de ouro, que continha o maná, e a vara de Arão, que tinha florescido, e as tábuas do concerto;“</a:t>
            </a:r>
          </a:p>
          <a:p>
            <a:pPr lvl="0" algn="ctr" defTabSz="457200">
              <a:defRPr/>
            </a:pPr>
            <a:r>
              <a:rPr lang="pt-BR" sz="1200" dirty="0"/>
              <a:t> </a:t>
            </a:r>
            <a:r>
              <a:rPr lang="pt-BR" sz="1200" dirty="0" err="1"/>
              <a:t>Hb</a:t>
            </a:r>
            <a:r>
              <a:rPr lang="pt-BR" sz="1200" dirty="0"/>
              <a:t> 9.3-4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/>
              <a:t>A Arca da Aliança era símbolo da presença de Deus.</a:t>
            </a:r>
          </a:p>
          <a:p>
            <a:pPr lvl="0" algn="ctr" defTabSz="457200">
              <a:defRPr/>
            </a:pPr>
            <a:endParaRPr lang="pt-BR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 defTabSz="457200"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prstClr val="white"/>
                </a:solidFill>
              </a:rPr>
              <a:t>Entender os símbolos da Arca da Aliança;</a:t>
            </a:r>
          </a:p>
          <a:p>
            <a:pPr marL="285750" lvl="0" indent="-285750" algn="ctr" defTabSz="457200"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prstClr val="white"/>
                </a:solidFill>
              </a:rPr>
              <a:t>Destacar as verdades espirituais da Arca da Aliança;</a:t>
            </a:r>
          </a:p>
          <a:p>
            <a:pPr marL="285750" lvl="0" indent="-285750" algn="ctr" defTabSz="457200"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prstClr val="white"/>
                </a:solidFill>
              </a:rPr>
              <a:t>Contextualizar a Arca da Aliança e a Nova Aliança.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03998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40" y="4655284"/>
            <a:ext cx="2060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/>
              <a:t>Oremos para que tenhamos mais comunhão com o Deus de promessas e de alianças.</a:t>
            </a: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89850"/>
              </p:ext>
            </p:extLst>
          </p:nvPr>
        </p:nvGraphicFramePr>
        <p:xfrm>
          <a:off x="2209346" y="1732451"/>
          <a:ext cx="7765322" cy="446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278754" y="4343401"/>
            <a:ext cx="3626506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3600" dirty="0"/>
              <a:t>PONTO CHAVE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278754" y="4989732"/>
            <a:ext cx="429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0" i="0" dirty="0">
                <a:effectLst/>
                <a:latin typeface="Georgia" panose="02040502050405020303" pitchFamily="18" charset="0"/>
              </a:rPr>
              <a:t>A glória de Deus é para os que entram no Santo dos Santos.</a:t>
            </a:r>
            <a:endParaRPr lang="pt-BR" dirty="0"/>
          </a:p>
        </p:txBody>
      </p:sp>
      <p:pic>
        <p:nvPicPr>
          <p:cNvPr id="1028" name="Picture 4" descr="Diana Chaves GIF | Gfycat">
            <a:extLst>
              <a:ext uri="{FF2B5EF4-FFF2-40B4-BE49-F238E27FC236}">
                <a16:creationId xmlns:a16="http://schemas.microsoft.com/office/drawing/2014/main" id="{97668243-BBDD-472C-83CE-79F5C8218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6FCFF"/>
              </a:clrFrom>
              <a:clrTo>
                <a:srgbClr val="F6FC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104" y="3816784"/>
            <a:ext cx="2345896" cy="234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84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templo, edifício, mesa&#10;&#10;Descrição gerada automaticamente">
            <a:extLst>
              <a:ext uri="{FF2B5EF4-FFF2-40B4-BE49-F238E27FC236}">
                <a16:creationId xmlns:a16="http://schemas.microsoft.com/office/drawing/2014/main" id="{169A1169-EAD3-4270-AF53-1CD1C8ED5D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067" r="20265" b="-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85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pt-BR" sz="3300"/>
              <a:t>DETALHES DA ARCA DA ALIANÇA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pPr marL="494100" indent="-457200">
              <a:buFont typeface="+mj-lt"/>
              <a:buAutoNum type="arabicPeriod"/>
            </a:pPr>
            <a:r>
              <a:rPr lang="pt-BR" sz="1800"/>
              <a:t>Neste tópico, veremos como Deus revelou a Moisés as medidas e o material que deveria ser usado na feitura da arca, mostrando que  não era apenas uma obra de confecção humana e sim um projeto Divino rico em detalhes e revelações neotestamentárias. </a:t>
            </a:r>
          </a:p>
          <a:p>
            <a:pPr marL="494100" indent="-457200"/>
            <a:endParaRPr lang="pt-BR" sz="18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FE3C30A-38EB-4B0A-862C-793419187C5D}"/>
              </a:ext>
            </a:extLst>
          </p:cNvPr>
          <p:cNvSpPr txBox="1"/>
          <p:nvPr/>
        </p:nvSpPr>
        <p:spPr>
          <a:xfrm>
            <a:off x="9586799" y="6657945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3" tooltip="http://projetoquartzoazul.blogspot.com/2011/10/arca-da-alianca-caixa-sagrada-ou-radio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8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D6145CC-533A-4079-9B46-708B8870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82" y="201953"/>
            <a:ext cx="11185635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 1. </a:t>
            </a:r>
            <a:r>
              <a:rPr lang="pt-BR" sz="4400" dirty="0"/>
              <a:t>DETALHES DA ARCA DA ALIANÇA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7229C49-5900-43CA-8078-15110F895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718" y="1690688"/>
            <a:ext cx="5157787" cy="480332"/>
          </a:xfrm>
        </p:spPr>
        <p:txBody>
          <a:bodyPr>
            <a:normAutofit/>
          </a:bodyPr>
          <a:lstStyle/>
          <a:p>
            <a:r>
              <a:rPr lang="pt-BR" dirty="0"/>
              <a:t>1.1. Características da Arca da Aliança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9789D2C-C017-4715-A913-85101CA54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1887" y="2171020"/>
            <a:ext cx="5383618" cy="306638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A palavra hebraica era traduzida como "baú ou arca".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Existem, aproximadamente,185 referências à Arca no AT.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As dimensões da arca eram cerca de 1,10cm de comprimento e 70 cm de largura e de altura..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A arca era feita de madeira revestida de ouro por dentro e por fora e possuía quatro argolas, duas de cada lado.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Significado: Acácia, resistência, e 4 argolas os 4 Evangelhos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CDD807-3887-4A75-935F-4484FE789C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06140"/>
            <a:ext cx="5183188" cy="518603"/>
          </a:xfrm>
        </p:spPr>
        <p:txBody>
          <a:bodyPr/>
          <a:lstStyle/>
          <a:p>
            <a:r>
              <a:rPr lang="pt-BR" dirty="0"/>
              <a:t>1.2. O que é propiciatório?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C4C3E048-8406-477C-B243-846BECD9F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5670" y="1986472"/>
            <a:ext cx="5183188" cy="237287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Nada mais era do que a tampa da Arca, porém com dois querubins de ouro batido nas extremidades da tampa. A ideia da expressão de propiciatório mostra a misericórdia e a reconciliação; lugar onde Deus se torna favorável ao homem. </a:t>
            </a:r>
          </a:p>
        </p:txBody>
      </p:sp>
      <p:pic>
        <p:nvPicPr>
          <p:cNvPr id="8" name="Espaço Reservado para Conteúdo 3" descr="Uma imagem contendo quarto, relógio&#10;&#10;Descrição gerada automaticamente">
            <a:extLst>
              <a:ext uri="{FF2B5EF4-FFF2-40B4-BE49-F238E27FC236}">
                <a16:creationId xmlns:a16="http://schemas.microsoft.com/office/drawing/2014/main" id="{83626280-A433-4274-A64C-C759964FC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90167" y="4376696"/>
            <a:ext cx="3646960" cy="22793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2E86952-52BA-4FCD-86D6-3E41EF9A9D61}"/>
              </a:ext>
            </a:extLst>
          </p:cNvPr>
          <p:cNvSpPr txBox="1"/>
          <p:nvPr/>
        </p:nvSpPr>
        <p:spPr>
          <a:xfrm>
            <a:off x="10302371" y="4359349"/>
            <a:ext cx="138685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Propiciatório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8CDBEEF-E9C5-44C5-98EE-F011EBBC586A}"/>
              </a:ext>
            </a:extLst>
          </p:cNvPr>
          <p:cNvCxnSpPr/>
          <p:nvPr/>
        </p:nvCxnSpPr>
        <p:spPr>
          <a:xfrm flipH="1">
            <a:off x="9090837" y="4582633"/>
            <a:ext cx="1116419" cy="520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96AD32-4D06-4CCD-9576-7528A8797576}"/>
              </a:ext>
            </a:extLst>
          </p:cNvPr>
          <p:cNvSpPr txBox="1"/>
          <p:nvPr/>
        </p:nvSpPr>
        <p:spPr>
          <a:xfrm>
            <a:off x="10167500" y="6188149"/>
            <a:ext cx="171316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ARCA da Aliança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A58A99C-D223-4338-BE75-2BA54BA3840A}"/>
              </a:ext>
            </a:extLst>
          </p:cNvPr>
          <p:cNvCxnSpPr/>
          <p:nvPr/>
        </p:nvCxnSpPr>
        <p:spPr>
          <a:xfrm flipH="1" flipV="1">
            <a:off x="9090837" y="5975498"/>
            <a:ext cx="946290" cy="397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89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uiExpand="1" build="p"/>
      <p:bldP spid="5" grpId="0" build="p"/>
      <p:bldP spid="15" grpId="0" uiExpand="1" build="p"/>
      <p:bldP spid="2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pt-BR" sz="2800" dirty="0"/>
              <a:t>2. 2 - O INTERIOR DA ARCA DA ALIANÇA</a:t>
            </a:r>
            <a:br>
              <a:rPr lang="pt-BR" sz="2800" dirty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/>
          </a:bodyPr>
          <a:lstStyle/>
          <a:p>
            <a:pPr marL="494100" indent="-457200">
              <a:buFont typeface="+mj-lt"/>
              <a:buAutoNum type="arabicPeriod"/>
            </a:pPr>
            <a:r>
              <a:rPr lang="pt-BR" sz="2000"/>
              <a:t>Neste tópico vremos o interior da Arca da Aliança</a:t>
            </a:r>
          </a:p>
          <a:p>
            <a:pPr marL="494100" indent="-457200">
              <a:buFont typeface="+mj-lt"/>
              <a:buAutoNum type="arabicPeriod"/>
            </a:pPr>
            <a:endParaRPr lang="pt-BR" sz="2000"/>
          </a:p>
          <a:p>
            <a:pPr marL="494100" indent="-457200"/>
            <a:endParaRPr lang="pt-BR" sz="2000"/>
          </a:p>
        </p:txBody>
      </p:sp>
      <p:pic>
        <p:nvPicPr>
          <p:cNvPr id="2050" name="Picture 2" descr="Onde está a Arca da Aliança? - WHATSAPP GB 2021 ATUALIZADO">
            <a:extLst>
              <a:ext uri="{FF2B5EF4-FFF2-40B4-BE49-F238E27FC236}">
                <a16:creationId xmlns:a16="http://schemas.microsoft.com/office/drawing/2014/main" id="{5109152B-1517-46F6-AB09-BE2BB71ACB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" r="1" b="1"/>
          <a:stretch/>
        </p:blipFill>
        <p:spPr bwMode="auto"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72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D6145CC-533A-4079-9B46-708B8870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02" y="451337"/>
            <a:ext cx="8664462" cy="103837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2. </a:t>
            </a:r>
            <a:r>
              <a:rPr lang="pt-BR" sz="4400" dirty="0"/>
              <a:t>O INTERIOR DA ARCA DA ALIANÇA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7229C49-5900-43CA-8078-15110F895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102" y="1548498"/>
            <a:ext cx="3977255" cy="82391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2.1. As Tábuas da Lei e as suas implicações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9789D2C-C017-4715-A913-85101CA54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103" y="2413066"/>
            <a:ext cx="3977254" cy="428164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000" dirty="0"/>
              <a:t>Dentro da Arca da Aliança, estavam as Tábuas da Lei, entregues a Moisés no Sinai. As Tábuas, aqui, evidenciam a palavra de Deus. </a:t>
            </a:r>
          </a:p>
          <a:p>
            <a:r>
              <a:rPr lang="pt-BR" sz="2000" dirty="0"/>
              <a:t>Jesus, ao falar de si mesmo, diz que Ele é a Verdade, (João 14.6), e o Verbo (João 1.1). </a:t>
            </a:r>
          </a:p>
          <a:p>
            <a:r>
              <a:rPr lang="pt-BR" sz="2000" dirty="0"/>
              <a:t>Significado: No tempo da Lei, o homem deveria cumprir cada til da Lei, mas, na Graça, por intermédio de Cristo, vamos sendo transformados pela Palavra de Deus em nosso coração.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283D7C9-C003-431D-B2BB-3B24E9D86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5333" y="1566631"/>
            <a:ext cx="4222069" cy="805779"/>
          </a:xfr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2.2. O vaso de ouro com Maná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DB954A0-5BFE-431B-8461-C1A7DD9D8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5333" y="2423949"/>
            <a:ext cx="3977253" cy="4281647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dirty="0"/>
              <a:t>Também havia o Maná, símbolos da providência de Deus;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/>
              <a:t>Em Êxodo 16, lemos sobre o Maná que, de maneira sobrenatural, Deus mandava sobre o seu povo todos os dias, excetuando-se o sétimo dia.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/>
              <a:t>O Maná caracteriza a providência divina sobre a vida do seu povo em todos os âmbitos.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 err="1"/>
              <a:t>Signficado</a:t>
            </a:r>
            <a:r>
              <a:rPr lang="pt-BR" dirty="0"/>
              <a:t>: Por meio de Jesus Cristo, experimentamos o milagre de Deus em nossa caminhada espiritual. “Nosso Deus é Deus de providência.”</a:t>
            </a:r>
            <a:endParaRPr lang="pt-BR" sz="2400" dirty="0"/>
          </a:p>
        </p:txBody>
      </p:sp>
      <p:pic>
        <p:nvPicPr>
          <p:cNvPr id="3074" name="Picture 2" descr="A Arca da Aliança no Coração - Pregações e Estudos Bíblicos">
            <a:extLst>
              <a:ext uri="{FF2B5EF4-FFF2-40B4-BE49-F238E27FC236}">
                <a16:creationId xmlns:a16="http://schemas.microsoft.com/office/drawing/2014/main" id="{01F5CA69-EFCE-49DE-9B7B-A5ED1681F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747" y="3284194"/>
            <a:ext cx="348615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705B3A7-1632-4283-8F25-0A69676DA465}"/>
              </a:ext>
            </a:extLst>
          </p:cNvPr>
          <p:cNvSpPr txBox="1"/>
          <p:nvPr/>
        </p:nvSpPr>
        <p:spPr>
          <a:xfrm>
            <a:off x="8918967" y="2509084"/>
            <a:ext cx="138685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Maná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0B0FABE4-7F6B-4DCC-971F-675624E909F5}"/>
              </a:ext>
            </a:extLst>
          </p:cNvPr>
          <p:cNvCxnSpPr>
            <a:cxnSpLocks/>
          </p:cNvCxnSpPr>
          <p:nvPr/>
        </p:nvCxnSpPr>
        <p:spPr>
          <a:xfrm flipH="1">
            <a:off x="9055864" y="3063082"/>
            <a:ext cx="264406" cy="1993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F91AC5-FD1A-40D6-9183-B54C04B17707}"/>
              </a:ext>
            </a:extLst>
          </p:cNvPr>
          <p:cNvSpPr txBox="1"/>
          <p:nvPr/>
        </p:nvSpPr>
        <p:spPr>
          <a:xfrm>
            <a:off x="10335736" y="2914862"/>
            <a:ext cx="171316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Tábuas da Lei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210C99DE-DC1A-4BE1-AA72-609E10C78804}"/>
              </a:ext>
            </a:extLst>
          </p:cNvPr>
          <p:cNvCxnSpPr>
            <a:cxnSpLocks/>
          </p:cNvCxnSpPr>
          <p:nvPr/>
        </p:nvCxnSpPr>
        <p:spPr>
          <a:xfrm flipH="1">
            <a:off x="9937214" y="3602516"/>
            <a:ext cx="1057620" cy="1619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04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rca Da Aliança G Pedras Da Lei Vaso De Mana Cajado De Arão | Shopee Brasil">
            <a:extLst>
              <a:ext uri="{FF2B5EF4-FFF2-40B4-BE49-F238E27FC236}">
                <a16:creationId xmlns:a16="http://schemas.microsoft.com/office/drawing/2014/main" id="{F734388B-5CDD-44B9-B7EF-18E080188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340" y="3468860"/>
            <a:ext cx="3090903" cy="309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ED6145CC-533A-4079-9B46-708B8870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02" y="451337"/>
            <a:ext cx="8664462" cy="103837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2. </a:t>
            </a:r>
            <a:r>
              <a:rPr lang="pt-BR" sz="4400" dirty="0"/>
              <a:t>O INTERIOR DA ARCA DA ALIANÇA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7229C49-5900-43CA-8078-15110F895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102" y="1467778"/>
            <a:ext cx="8042792" cy="82391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2.3. A vara de Arão que Floresceu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9789D2C-C017-4715-A913-85101CA54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103" y="2413066"/>
            <a:ext cx="3977254" cy="399359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000" dirty="0"/>
              <a:t>Em um momento de grande murmuração do povo contra a liderança sacerdotal, Deus instruiu Moisés que, de cada casa paterna dos príncipes, trouxessem varas para estar diante do Senhor com o nome de cada líder escrito em sua respectiva vara; aquela vara que florescesse seria a vara do escolhido para ser sacerdote (</a:t>
            </a:r>
            <a:r>
              <a:rPr lang="pt-BR" sz="2000" dirty="0" err="1"/>
              <a:t>Nm</a:t>
            </a:r>
            <a:r>
              <a:rPr lang="pt-BR" sz="2000" dirty="0"/>
              <a:t> 17). 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DB954A0-5BFE-431B-8461-C1A7DD9D8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08641" y="2372410"/>
            <a:ext cx="3977253" cy="403425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dirty="0"/>
              <a:t>Deus aqui estava estabelecendo que a chamada era uma particularidade divina e não humana, por isso estaria guardada na Arca como testemunho às gerações. Jesus deixou claro que foi Ele quem nos escolheu (João 15.16).</a:t>
            </a:r>
            <a:endParaRPr lang="pt-BR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F91AC5-FD1A-40D6-9183-B54C04B17707}"/>
              </a:ext>
            </a:extLst>
          </p:cNvPr>
          <p:cNvSpPr txBox="1"/>
          <p:nvPr/>
        </p:nvSpPr>
        <p:spPr>
          <a:xfrm>
            <a:off x="10335736" y="2914862"/>
            <a:ext cx="171316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A vara de Arão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210C99DE-DC1A-4BE1-AA72-609E10C78804}"/>
              </a:ext>
            </a:extLst>
          </p:cNvPr>
          <p:cNvCxnSpPr>
            <a:cxnSpLocks/>
          </p:cNvCxnSpPr>
          <p:nvPr/>
        </p:nvCxnSpPr>
        <p:spPr>
          <a:xfrm flipH="1">
            <a:off x="10335736" y="3602516"/>
            <a:ext cx="659098" cy="2211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0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9" grpId="0" build="p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pt-BR" sz="3100"/>
              <a:t>3. A Arca da Aliança e o Novo Testamento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pt-BR" sz="2000" b="0" i="0" dirty="0">
                <a:effectLst/>
                <a:latin typeface="Nunito Sans"/>
              </a:rPr>
              <a:t>O escritor aos hebreus pontuou que o AT era apenas sombra das coisas que viriam; por isso a Arca da Aliança aponta e revela algo bem maior que os rituais infindáveis do AT. </a:t>
            </a:r>
          </a:p>
          <a:p>
            <a:pPr marL="36900" indent="0">
              <a:buNone/>
            </a:pPr>
            <a:r>
              <a:rPr lang="pt-BR" sz="2000" dirty="0">
                <a:latin typeface="Nunito Sans"/>
              </a:rPr>
              <a:t>Neste tópico falaremos sobre esta relação entre Arca e o Novo Testamento</a:t>
            </a:r>
            <a:endParaRPr lang="pt-BR" sz="2000" dirty="0"/>
          </a:p>
        </p:txBody>
      </p:sp>
      <p:pic>
        <p:nvPicPr>
          <p:cNvPr id="6146" name="Picture 2" descr="A incrível ascensão e queda dos Templários | Jornal de Vila de Rei">
            <a:extLst>
              <a:ext uri="{FF2B5EF4-FFF2-40B4-BE49-F238E27FC236}">
                <a16:creationId xmlns:a16="http://schemas.microsoft.com/office/drawing/2014/main" id="{3940AA60-2C9C-47C5-BF68-BD09D1533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7" r="1076" b="-2"/>
          <a:stretch/>
        </p:blipFill>
        <p:spPr bwMode="auto"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60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D6145CC-533A-4079-9B46-708B8870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6"/>
            <a:ext cx="10897621" cy="113406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3. </a:t>
            </a:r>
            <a:r>
              <a:rPr lang="pt-BR" sz="4400" dirty="0"/>
              <a:t>A Arca da Aliança e o Novo Testamento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7229C49-5900-43CA-8078-15110F895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3.1. A Arca da aliança e Jesus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9789D2C-C017-4715-A913-85101CA54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20433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A arca era a representação da Glória de Deus, bem como a Sua misericórdia e justiça.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A Bíblia diz que Jesus é a propiciação pelos nossos pecados, bem como o de todo o mundo (</a:t>
            </a:r>
            <a:r>
              <a:rPr lang="pt-BR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</a:t>
            </a:r>
            <a:r>
              <a:rPr lang="pt-BR" sz="2400" dirty="0" err="1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</a:t>
            </a:r>
            <a:r>
              <a:rPr lang="pt-BR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2:2</a:t>
            </a:r>
            <a:r>
              <a:rPr lang="pt-BR" sz="2400" dirty="0"/>
              <a:t>).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2400" dirty="0"/>
              <a:t> No AT, apenas o sumo sacerdote entrava uma vez por ano, mas através de Jesus Cristo todos têm livre acesso a presença de Deus por intermédio do sangue de Jesus.</a:t>
            </a:r>
            <a:endParaRPr lang="pt-BR" sz="1800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283D7C9-C003-431D-B2BB-3B24E9D86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3650" y="1690688"/>
            <a:ext cx="5393759" cy="891991"/>
          </a:xfr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3.2. A glória de Deus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DB954A0-5BFE-431B-8461-C1A7DD9D8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3650" y="2582679"/>
            <a:ext cx="5393759" cy="4126732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dirty="0"/>
              <a:t> </a:t>
            </a:r>
            <a:r>
              <a:rPr lang="pt-BR" sz="3200" dirty="0"/>
              <a:t>Um dos momentos áureos no ritual levítico era a manifestação da "</a:t>
            </a:r>
            <a:r>
              <a:rPr lang="pt-BR" sz="3200" dirty="0" err="1"/>
              <a:t>Shechinah</a:t>
            </a:r>
            <a:r>
              <a:rPr lang="pt-BR" sz="3200" dirty="0"/>
              <a:t>", que simbolizava a habitação de Deus visível no meio do seu povo.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3200" dirty="0"/>
              <a:t>O lugar em que "</a:t>
            </a:r>
            <a:r>
              <a:rPr lang="pt-BR" sz="3200" dirty="0" err="1"/>
              <a:t>Shechinah</a:t>
            </a:r>
            <a:r>
              <a:rPr lang="pt-BR" sz="3200" dirty="0"/>
              <a:t>" de Deus se manifestava era entre os querubins.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3200" dirty="0"/>
              <a:t>Os querubins representavam a guarda da Glória e da santidade de Deus, dando ideia de algo restrito.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sz="3200" dirty="0"/>
              <a:t>No NT, por intermédio de Jesus, a glória de Deus é compartilhada pelo Espírito Santo. No dia do Pentecostes, vemos a manifestação da Glória de Deus (Atos 2).</a:t>
            </a:r>
            <a:endParaRPr lang="pt-BR" sz="2600" dirty="0"/>
          </a:p>
        </p:txBody>
      </p:sp>
      <p:pic>
        <p:nvPicPr>
          <p:cNvPr id="5122" name="Picture 2" descr="os querubins são guardiões da Glória de Deus – Metamorfose Cristã Oficial">
            <a:extLst>
              <a:ext uri="{FF2B5EF4-FFF2-40B4-BE49-F238E27FC236}">
                <a16:creationId xmlns:a16="http://schemas.microsoft.com/office/drawing/2014/main" id="{F795B7F5-0C33-4DB5-9343-CCB2CE14A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367" y="1499192"/>
            <a:ext cx="7000875" cy="5076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9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 animBg="1"/>
      <p:bldP spid="8" grpId="0" build="p"/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 descr="Uma imagem contendo rocha, edifício, homem, segurando&#10;&#10;Descrição gerada automaticamente">
            <a:extLst>
              <a:ext uri="{FF2B5EF4-FFF2-40B4-BE49-F238E27FC236}">
                <a16:creationId xmlns:a16="http://schemas.microsoft.com/office/drawing/2014/main" id="{16A6AD97-421F-455F-BF18-3A925E828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2166938"/>
            <a:ext cx="4511675" cy="3457575"/>
          </a:xfrm>
          <a:prstGeom prst="rect">
            <a:avLst/>
          </a:prstGeom>
        </p:spPr>
      </p:pic>
      <p:pic>
        <p:nvPicPr>
          <p:cNvPr id="9218" name="Picture 2" descr="Rede Globo &amp;gt; filmes - Sessão da Tarde exibe &amp;#39;Os Caçadores da Arca Perdida&amp;#39;  na segunda, dia 20">
            <a:extLst>
              <a:ext uri="{FF2B5EF4-FFF2-40B4-BE49-F238E27FC236}">
                <a16:creationId xmlns:a16="http://schemas.microsoft.com/office/drawing/2014/main" id="{D8EFE360-1D17-4963-8CAF-0BA99A35D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8313" y="2166938"/>
            <a:ext cx="4635500" cy="34575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Espaço Reservado para Conteúdo 7" descr="Jovem empresário com a mão no queixo">
            <a:extLst>
              <a:ext uri="{FF2B5EF4-FFF2-40B4-BE49-F238E27FC236}">
                <a16:creationId xmlns:a16="http://schemas.microsoft.com/office/drawing/2014/main" id="{F13B727E-A295-48E1-B74F-938CEC6FD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90" y="1711468"/>
            <a:ext cx="2522220" cy="89468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3C372AA-B001-4A6A-91D7-CF7CA008ED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672747"/>
            <a:ext cx="10515600" cy="7155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Curiosidade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D615AE6-1E5A-4717-8B62-66806B87ACF8}"/>
              </a:ext>
            </a:extLst>
          </p:cNvPr>
          <p:cNvSpPr txBox="1"/>
          <p:nvPr/>
        </p:nvSpPr>
        <p:spPr>
          <a:xfrm>
            <a:off x="637223" y="5634038"/>
            <a:ext cx="491109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</a:t>
            </a:r>
            <a:r>
              <a:rPr lang="pt-BR" sz="1400" dirty="0">
                <a:hlinkClick r:id="rId5"/>
              </a:rPr>
              <a:t>https://aventurasnahistoria.uol.com.br/noticias/historia-hoje/mesa-onde-arca-da-alianca-teria-sido-guardada-foi-encontrada-em-templo-israelita.phtml</a:t>
            </a:r>
            <a:r>
              <a:rPr lang="pt-BR" sz="1400" dirty="0"/>
              <a:t> 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5352A8B-3C7A-401C-B642-113C41E778A4}"/>
              </a:ext>
            </a:extLst>
          </p:cNvPr>
          <p:cNvSpPr txBox="1"/>
          <p:nvPr/>
        </p:nvSpPr>
        <p:spPr>
          <a:xfrm>
            <a:off x="909319" y="1388303"/>
            <a:ext cx="84486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Um dos maiores questionamentos sobre a Arca da Aliança é quanto ao seu paradeiro. Alguns arqueólogos acreditam que ela esteja em algum lugar da antiga Jerusalém.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0118FCB-AAC9-49DC-B575-964325DF797B}"/>
              </a:ext>
            </a:extLst>
          </p:cNvPr>
          <p:cNvSpPr/>
          <p:nvPr/>
        </p:nvSpPr>
        <p:spPr>
          <a:xfrm>
            <a:off x="429477" y="210090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93F5BF3-04EF-425B-A768-3533D7012599}"/>
              </a:ext>
            </a:extLst>
          </p:cNvPr>
          <p:cNvSpPr/>
          <p:nvPr/>
        </p:nvSpPr>
        <p:spPr>
          <a:xfrm>
            <a:off x="5598377" y="2100909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48F570A-B813-47C2-A2E1-63B5EF8658A2}"/>
              </a:ext>
            </a:extLst>
          </p:cNvPr>
          <p:cNvSpPr txBox="1"/>
          <p:nvPr/>
        </p:nvSpPr>
        <p:spPr>
          <a:xfrm>
            <a:off x="5569804" y="5634038"/>
            <a:ext cx="4682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3F3757"/>
                </a:solidFill>
                <a:latin typeface="Nunito Sans"/>
              </a:rPr>
              <a:t>O filme Caçadores da Arca Perdida foi inspirado no</a:t>
            </a:r>
          </a:p>
          <a:p>
            <a:r>
              <a:rPr lang="pt-BR" dirty="0">
                <a:solidFill>
                  <a:srgbClr val="3F3757"/>
                </a:solidFill>
                <a:latin typeface="Nunito Sans"/>
              </a:rPr>
              <a:t>Desaparecimento da Arca da Aliança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26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13" grpId="0"/>
      <p:bldP spid="22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Como fazer uma conclusão? - Toda Matéria">
            <a:extLst>
              <a:ext uri="{FF2B5EF4-FFF2-40B4-BE49-F238E27FC236}">
                <a16:creationId xmlns:a16="http://schemas.microsoft.com/office/drawing/2014/main" id="{84859233-A58B-4562-B0E3-B6DDD3FA42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3" r="1" b="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CD634C-A016-4AF3-892B-ADD682C622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Conclusão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D8C98C2-4615-483C-B20C-BDB936957918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effectLst/>
              </a:rPr>
              <a:t>A Arca da Aliança traz grandes verdades espirituais na aplicabilidade da vida crítica da cristandade.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48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213" y="0"/>
            <a:ext cx="5837649" cy="3261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623677D-910D-41E9-86A6-BEBD513E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4" y="841598"/>
            <a:ext cx="3726425" cy="3726425"/>
          </a:xfrm>
          <a:prstGeom prst="rect">
            <a:avLst/>
          </a:prstGeom>
        </p:spPr>
      </p:pic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4856078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13" y="2913250"/>
            <a:ext cx="1885477" cy="3315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7021510" y="5001861"/>
            <a:ext cx="1158682" cy="187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4411451" y="3163269"/>
            <a:ext cx="2625751" cy="2392224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10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BCAD959F-17A5-48AA-A436-BEDFEE90161F}"/>
              </a:ext>
            </a:extLst>
          </p:cNvPr>
          <p:cNvGrpSpPr/>
          <p:nvPr/>
        </p:nvGrpSpPr>
        <p:grpSpPr>
          <a:xfrm>
            <a:off x="7556473" y="3393335"/>
            <a:ext cx="4472684" cy="3468286"/>
            <a:chOff x="43782" y="2855194"/>
            <a:chExt cx="4472684" cy="3468286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E2CD8D81-37BF-4F10-8062-94008A0D5306}"/>
                </a:ext>
              </a:extLst>
            </p:cNvPr>
            <p:cNvSpPr txBox="1"/>
            <p:nvPr/>
          </p:nvSpPr>
          <p:spPr>
            <a:xfrm>
              <a:off x="43782" y="2855194"/>
              <a:ext cx="4408714" cy="17543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https://go.hotmart.com/D45351936X?dp=1</a:t>
              </a:r>
              <a:r>
                <a:rPr lang="pt-BR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pt-BR" dirty="0"/>
                <a:t>Venha ser nosso aluno neste curso de professores de Escola Dominical! Não perca está oportunidade.</a:t>
              </a:r>
            </a:p>
            <a:p>
              <a:r>
                <a:rPr lang="pt-BR" dirty="0"/>
                <a:t> Totalmente on-line</a:t>
              </a:r>
            </a:p>
            <a:p>
              <a:r>
                <a:rPr lang="pt-BR" dirty="0"/>
                <a:t>Certificado ao final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42C81C0A-FECB-470C-8849-37E4502BF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685" y="3873699"/>
              <a:ext cx="2449781" cy="24497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33837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7C824-4582-41E0-8A7D-65F7BE13B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Fonte: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9A44E-0524-4A1E-975C-0DDB17F54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Revista Betel Conectar, O Tabernáculo. 3° tri 2021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038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rdósia">
  <a:themeElements>
    <a:clrScheme name="Ardósi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ósi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ós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1251</Words>
  <Application>Microsoft Office PowerPoint</Application>
  <PresentationFormat>Widescreen</PresentationFormat>
  <Paragraphs>95</Paragraphs>
  <Slides>18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29" baseType="lpstr">
      <vt:lpstr>Abadi</vt:lpstr>
      <vt:lpstr>Arial</vt:lpstr>
      <vt:lpstr>Calibri</vt:lpstr>
      <vt:lpstr>Calibri Light</vt:lpstr>
      <vt:lpstr>Calisto MT</vt:lpstr>
      <vt:lpstr>Georgia</vt:lpstr>
      <vt:lpstr>Nunito Sans</vt:lpstr>
      <vt:lpstr>Wingdings</vt:lpstr>
      <vt:lpstr>Wingdings 2</vt:lpstr>
      <vt:lpstr>Tema do Office</vt:lpstr>
      <vt:lpstr>Ardósia</vt:lpstr>
      <vt:lpstr>Lição 6 A Arca da Aliança</vt:lpstr>
      <vt:lpstr>Dica de leitura</vt:lpstr>
      <vt:lpstr>Apresentação do PowerPoint</vt:lpstr>
      <vt:lpstr>Subsídio ao Educador </vt:lpstr>
      <vt:lpstr>Você quer um curso sobre Tabernáculo?</vt:lpstr>
      <vt:lpstr>Lição 6. A Arca da Aliança</vt:lpstr>
      <vt:lpstr>INTRODUÇÃO</vt:lpstr>
      <vt:lpstr>DETALHES DA ARCA DA ALIANÇA</vt:lpstr>
      <vt:lpstr> 1. DETALHES DA ARCA DA ALIANÇA</vt:lpstr>
      <vt:lpstr>2. 2 - O INTERIOR DA ARCA DA ALIANÇA </vt:lpstr>
      <vt:lpstr>2. O INTERIOR DA ARCA DA ALIANÇA</vt:lpstr>
      <vt:lpstr>2. O INTERIOR DA ARCA DA ALIANÇA</vt:lpstr>
      <vt:lpstr>3. A Arca da Aliança e o Novo Testamento</vt:lpstr>
      <vt:lpstr>3. A Arca da Aliança e o Novo Testamento</vt:lpstr>
      <vt:lpstr>Curiosidade</vt:lpstr>
      <vt:lpstr>Conclusão</vt:lpstr>
      <vt:lpstr>Apresentação do PowerPoint</vt:lpstr>
      <vt:lpstr>Fonte: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1. A casa de Deus no deserto</dc:title>
  <dc:creator>Julio César Pereira</dc:creator>
  <cp:lastModifiedBy>Julio César Pereira</cp:lastModifiedBy>
  <cp:revision>34</cp:revision>
  <dcterms:created xsi:type="dcterms:W3CDTF">2021-07-01T23:48:49Z</dcterms:created>
  <dcterms:modified xsi:type="dcterms:W3CDTF">2021-08-06T15:04:53Z</dcterms:modified>
</cp:coreProperties>
</file>