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5" r:id="rId1"/>
  </p:sldMasterIdLst>
  <p:sldIdLst>
    <p:sldId id="263" r:id="rId2"/>
    <p:sldId id="311" r:id="rId3"/>
    <p:sldId id="354" r:id="rId4"/>
    <p:sldId id="258" r:id="rId5"/>
    <p:sldId id="361" r:id="rId6"/>
    <p:sldId id="370" r:id="rId7"/>
    <p:sldId id="260" r:id="rId8"/>
    <p:sldId id="261" r:id="rId9"/>
    <p:sldId id="262" r:id="rId10"/>
    <p:sldId id="36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9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13/08/2021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103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13/08/2021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254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E764861E-86DD-4FF0-8712-5ECBE110B74C}" type="datetimeFigureOut">
              <a:rPr lang="pt-BR" smtClean="0"/>
              <a:t>13/08/2021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pt-B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1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13/08/2021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779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13/08/2021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261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13/08/2021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32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13/08/2021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438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13/08/2021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4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13/08/2021</a:t>
            </a:fld>
            <a:endParaRPr lang="pt-B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457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13/08/2021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843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13/08/2021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793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E764861E-86DD-4FF0-8712-5ECBE110B74C}" type="datetimeFigureOut">
              <a:rPr lang="pt-BR" smtClean="0"/>
              <a:t>13/08/2021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156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1.folha.uol.com.br/cotidiano/2021/07/igrejas-silenciam-vitimas-de-violencia-domestica-dizem-evangelicas.shtml" TargetMode="External"/><Relationship Id="rId3" Type="http://schemas.microsoft.com/office/2007/relationships/hdphoto" Target="../media/hdphoto2.wdp"/><Relationship Id="rId7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12" Type="http://schemas.openxmlformats.org/officeDocument/2006/relationships/image" Target="../media/image28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11" Type="http://schemas.openxmlformats.org/officeDocument/2006/relationships/hyperlink" Target="https://go.hotmart.com/D45351936X?dp=1" TargetMode="External"/><Relationship Id="rId5" Type="http://schemas.openxmlformats.org/officeDocument/2006/relationships/image" Target="../media/image23.jpeg"/><Relationship Id="rId10" Type="http://schemas.openxmlformats.org/officeDocument/2006/relationships/hyperlink" Target="https://t.me/juliocesarmedeiros" TargetMode="External"/><Relationship Id="rId4" Type="http://schemas.openxmlformats.org/officeDocument/2006/relationships/image" Target="../media/image22.gif"/><Relationship Id="rId9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1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41" name="Oval 33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62E11DD-B54B-4751-9C17-39DAF9EF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0607376-FE24-4E98-B64D-15707C634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715" y="1052622"/>
            <a:ext cx="6743844" cy="324824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z="6600" dirty="0"/>
              <a:t>Lição 7 – Absalão, o príncipe sem reino. </a:t>
            </a:r>
            <a:br>
              <a:rPr lang="pt-BR" sz="6600" dirty="0"/>
            </a:br>
            <a:br>
              <a:rPr lang="pt-BR" sz="6600" dirty="0"/>
            </a:br>
            <a:r>
              <a:rPr lang="pt-BR" sz="4800" dirty="0"/>
              <a:t>Base Bíblica 2 Samuel 15-18.</a:t>
            </a:r>
            <a:endParaRPr lang="en-US" sz="13800" dirty="0">
              <a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</a:endParaRP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7551AB0E-BFA5-4186-805E-2CB74D88E6B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51859" y="4576843"/>
            <a:ext cx="6743845" cy="2080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182880" algn="l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800" dirty="0">
                <a:latin typeface="+mn-lt"/>
                <a:ea typeface="+mn-ea"/>
                <a:cs typeface="+mn-cs"/>
              </a:rPr>
              <a:t>Assembleia de Deus </a:t>
            </a:r>
            <a:r>
              <a:rPr lang="en-US" sz="1800" dirty="0" err="1">
                <a:latin typeface="+mn-lt"/>
                <a:ea typeface="+mn-ea"/>
                <a:cs typeface="+mn-cs"/>
              </a:rPr>
              <a:t>em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Bangu</a:t>
            </a:r>
            <a:r>
              <a:rPr lang="en-US" sz="1800" dirty="0">
                <a:latin typeface="+mn-lt"/>
                <a:ea typeface="+mn-ea"/>
                <a:cs typeface="+mn-cs"/>
              </a:rPr>
              <a:t>. Pastor </a:t>
            </a:r>
            <a:r>
              <a:rPr lang="en-US" sz="1800" dirty="0" err="1">
                <a:latin typeface="+mn-lt"/>
                <a:ea typeface="+mn-ea"/>
                <a:cs typeface="+mn-cs"/>
              </a:rPr>
              <a:t>Presidente</a:t>
            </a:r>
            <a:r>
              <a:rPr lang="en-US" sz="1800" dirty="0">
                <a:latin typeface="+mn-lt"/>
                <a:ea typeface="+mn-ea"/>
                <a:cs typeface="+mn-cs"/>
              </a:rPr>
              <a:t> Sósteni Silva</a:t>
            </a:r>
            <a:br>
              <a:rPr lang="en-US" sz="1800" dirty="0">
                <a:latin typeface="+mn-lt"/>
                <a:ea typeface="+mn-ea"/>
                <a:cs typeface="+mn-cs"/>
              </a:rPr>
            </a:br>
            <a:br>
              <a:rPr lang="en-US" sz="1800" dirty="0">
                <a:latin typeface="+mn-lt"/>
                <a:ea typeface="+mn-ea"/>
                <a:cs typeface="+mn-cs"/>
              </a:rPr>
            </a:br>
            <a:r>
              <a:rPr lang="en-US" sz="1800" dirty="0" err="1">
                <a:latin typeface="+mn-lt"/>
                <a:ea typeface="+mn-ea"/>
                <a:cs typeface="+mn-cs"/>
              </a:rPr>
              <a:t>Congregação</a:t>
            </a:r>
            <a:r>
              <a:rPr lang="en-US" sz="1800" dirty="0">
                <a:latin typeface="+mn-lt"/>
                <a:ea typeface="+mn-ea"/>
                <a:cs typeface="+mn-cs"/>
              </a:rPr>
              <a:t> da </a:t>
            </a:r>
            <a:r>
              <a:rPr lang="en-US" sz="1800" dirty="0" err="1">
                <a:latin typeface="+mn-lt"/>
                <a:ea typeface="+mn-ea"/>
                <a:cs typeface="+mn-cs"/>
              </a:rPr>
              <a:t>Rua</a:t>
            </a:r>
            <a:r>
              <a:rPr lang="en-US" sz="1800" dirty="0">
                <a:latin typeface="+mn-lt"/>
                <a:ea typeface="+mn-ea"/>
                <a:cs typeface="+mn-cs"/>
              </a:rPr>
              <a:t> do </a:t>
            </a:r>
            <a:r>
              <a:rPr lang="en-US" sz="1800" dirty="0" err="1">
                <a:latin typeface="+mn-lt"/>
                <a:ea typeface="+mn-ea"/>
                <a:cs typeface="+mn-cs"/>
              </a:rPr>
              <a:t>Registro</a:t>
            </a:r>
            <a:r>
              <a:rPr lang="en-US" sz="1800" dirty="0">
                <a:latin typeface="+mn-lt"/>
                <a:ea typeface="+mn-ea"/>
                <a:cs typeface="+mn-cs"/>
              </a:rPr>
              <a:t>, 849. Pastor </a:t>
            </a:r>
            <a:r>
              <a:rPr lang="en-US" sz="1800" dirty="0" err="1">
                <a:latin typeface="+mn-lt"/>
                <a:ea typeface="+mn-ea"/>
                <a:cs typeface="+mn-cs"/>
              </a:rPr>
              <a:t>Dirigente</a:t>
            </a:r>
            <a:r>
              <a:rPr lang="en-US" sz="1800" dirty="0">
                <a:latin typeface="+mn-lt"/>
                <a:ea typeface="+mn-ea"/>
                <a:cs typeface="+mn-cs"/>
              </a:rPr>
              <a:t> Júlio Cesar Medeiros</a:t>
            </a:r>
            <a:br>
              <a:rPr lang="en-US" sz="1800" dirty="0">
                <a:latin typeface="+mn-lt"/>
                <a:ea typeface="+mn-ea"/>
                <a:cs typeface="+mn-cs"/>
              </a:rPr>
            </a:br>
            <a:br>
              <a:rPr lang="en-US" sz="1800" dirty="0">
                <a:latin typeface="+mn-lt"/>
                <a:ea typeface="+mn-ea"/>
                <a:cs typeface="+mn-cs"/>
              </a:rPr>
            </a:br>
            <a:r>
              <a:rPr lang="en-US" sz="1800" dirty="0">
                <a:latin typeface="+mn-lt"/>
                <a:ea typeface="+mn-ea"/>
                <a:cs typeface="+mn-cs"/>
              </a:rPr>
              <a:t>Professor da EBD - </a:t>
            </a:r>
            <a:r>
              <a:rPr lang="en-US" sz="1800" dirty="0" err="1">
                <a:latin typeface="+mn-lt"/>
                <a:ea typeface="+mn-ea"/>
                <a:cs typeface="+mn-cs"/>
              </a:rPr>
              <a:t>Trabalhador</a:t>
            </a:r>
            <a:r>
              <a:rPr lang="en-US" sz="1800" dirty="0">
                <a:latin typeface="+mn-lt"/>
                <a:ea typeface="+mn-ea"/>
                <a:cs typeface="+mn-cs"/>
              </a:rPr>
              <a:t>: </a:t>
            </a:r>
            <a:r>
              <a:rPr lang="en-US" sz="1800" dirty="0" err="1">
                <a:latin typeface="+mn-lt"/>
                <a:ea typeface="+mn-ea"/>
                <a:cs typeface="+mn-cs"/>
              </a:rPr>
              <a:t>Evandro</a:t>
            </a:r>
            <a:r>
              <a:rPr lang="en-US" sz="1800" dirty="0">
                <a:latin typeface="+mn-lt"/>
                <a:ea typeface="+mn-ea"/>
                <a:cs typeface="+mn-cs"/>
              </a:rPr>
              <a:t> Vieira de Andrade</a:t>
            </a:r>
            <a:br>
              <a:rPr lang="en-US" sz="1800" dirty="0">
                <a:latin typeface="+mn-lt"/>
                <a:ea typeface="+mn-ea"/>
                <a:cs typeface="+mn-cs"/>
              </a:rPr>
            </a:b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6" name="Imagem 5" descr="Uma imagem contendo relógio, livro, mesa, segurando&#10;&#10;Descrição gerada automaticamente">
            <a:extLst>
              <a:ext uri="{FF2B5EF4-FFF2-40B4-BE49-F238E27FC236}">
                <a16:creationId xmlns:a16="http://schemas.microsoft.com/office/drawing/2014/main" id="{8729AB0B-B6BF-4B89-AC41-4844FFBA113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" r="-3" b="-3"/>
          <a:stretch/>
        </p:blipFill>
        <p:spPr>
          <a:xfrm>
            <a:off x="7545274" y="10"/>
            <a:ext cx="4646726" cy="685799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B55DE4E1-F219-45A4-96D9-9A86D0E4D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601C3FF-4A5D-437C-B3DB-A53B99D3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1B1BDC9-B583-4F65-8FE9-E2CBE71D9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301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297" y="409587"/>
            <a:ext cx="6718913" cy="5039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Homem de terno azul&#10;&#10;Descrição gerada automaticamente">
            <a:extLst>
              <a:ext uri="{FF2B5EF4-FFF2-40B4-BE49-F238E27FC236}">
                <a16:creationId xmlns:a16="http://schemas.microsoft.com/office/drawing/2014/main" id="{C91BA2FA-4866-433D-9E8E-76E7E8AC0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0214" cy="6858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5362414" y="5858359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Pr. Júlio César Medeiros</a:t>
            </a:r>
            <a:endParaRPr lang="pt-BR" dirty="0"/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EEE906F6-70AB-49BF-8B6A-6E8DC5C97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1" y="484632"/>
            <a:ext cx="3274568" cy="599889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 err="1"/>
              <a:t>Versículo-chave</a:t>
            </a:r>
            <a:endParaRPr lang="en-US" sz="3200" dirty="0"/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12C09920-15B2-4E9C-9C8C-E7E02BAFB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8214" y="2121408"/>
            <a:ext cx="3662171" cy="1514927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pt-BR" sz="3200" dirty="0"/>
              <a:t>“O filho insensato é tristeza para o seu pai”, Pv 17.25</a:t>
            </a:r>
          </a:p>
          <a:p>
            <a:pPr marL="0" indent="0">
              <a:buNone/>
            </a:pPr>
            <a:endParaRPr lang="en-US" sz="16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Espaço Reservado para Conteúdo 9">
            <a:extLst>
              <a:ext uri="{FF2B5EF4-FFF2-40B4-BE49-F238E27FC236}">
                <a16:creationId xmlns:a16="http://schemas.microsoft.com/office/drawing/2014/main" id="{C161B349-AE1A-4B4F-A371-28859368743F}"/>
              </a:ext>
            </a:extLst>
          </p:cNvPr>
          <p:cNvSpPr txBox="1">
            <a:spLocks/>
          </p:cNvSpPr>
          <p:nvPr/>
        </p:nvSpPr>
        <p:spPr>
          <a:xfrm>
            <a:off x="8196754" y="5091466"/>
            <a:ext cx="3662171" cy="1106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Saber que a rebeldia não gera frutos e desagrada a Deus.</a:t>
            </a:r>
          </a:p>
        </p:txBody>
      </p:sp>
      <p:sp>
        <p:nvSpPr>
          <p:cNvPr id="12" name="Título 8">
            <a:extLst>
              <a:ext uri="{FF2B5EF4-FFF2-40B4-BE49-F238E27FC236}">
                <a16:creationId xmlns:a16="http://schemas.microsoft.com/office/drawing/2014/main" id="{0C679C14-41E0-4D01-9BAB-0A9A1D36FEA7}"/>
              </a:ext>
            </a:extLst>
          </p:cNvPr>
          <p:cNvSpPr txBox="1">
            <a:spLocks/>
          </p:cNvSpPr>
          <p:nvPr/>
        </p:nvSpPr>
        <p:spPr>
          <a:xfrm>
            <a:off x="8196754" y="4236928"/>
            <a:ext cx="3274568" cy="59988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/>
              <a:t>Objetivos</a:t>
            </a:r>
            <a:endParaRPr lang="en-US" sz="3200" dirty="0"/>
          </a:p>
        </p:txBody>
      </p:sp>
      <p:pic>
        <p:nvPicPr>
          <p:cNvPr id="2050" name="Picture 2" descr="Colunas | Vagner Miranda: A Bíblia">
            <a:extLst>
              <a:ext uri="{FF2B5EF4-FFF2-40B4-BE49-F238E27FC236}">
                <a16:creationId xmlns:a16="http://schemas.microsoft.com/office/drawing/2014/main" id="{1DC4A84D-69F6-4740-AFE3-4328C1C17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30" y="891649"/>
            <a:ext cx="6667500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4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pt-BR" dirty="0"/>
              <a:t>Atividade em Grupo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96216" y="2320412"/>
            <a:ext cx="4876315" cy="4366469"/>
          </a:xfrm>
        </p:spPr>
        <p:txBody>
          <a:bodyPr anchor="ctr">
            <a:normAutofit fontScale="85000" lnSpcReduction="20000"/>
          </a:bodyPr>
          <a:lstStyle/>
          <a:p>
            <a:pPr algn="just"/>
            <a:r>
              <a:rPr lang="pt-BR" dirty="0"/>
              <a:t>Infelizmente, a violência domestica é uma realidade em nossa cidade, e isso aponta para problemas sérios no meio das famílias. Escolha um caso atual de violência doméstica, de preferência que tenha tido alguma repercussão, e leve a reportagem para classe ( você pode imprimi-la da internet). </a:t>
            </a:r>
          </a:p>
          <a:p>
            <a:pPr algn="just"/>
            <a:r>
              <a:rPr lang="pt-BR" dirty="0"/>
              <a:t>Se preferir, monte um cartaz sobre o assunto com casos variados. Com base nas noticias que você separou, promova um bate papo entre os alunos. Pergunte quais os possíveis motivos que levam a violência doméstica. Que tipos de violências podem ocorrer entre os membros da família. Quais as suas consequências. </a:t>
            </a:r>
          </a:p>
          <a:p>
            <a:pPr algn="just"/>
            <a:r>
              <a:rPr lang="pt-BR" dirty="0"/>
              <a:t>E como agir se isso acontecer em seus lares. Busque informações prévias também sobre esses aspectos, assim você poderá orientá-los e conduzir a discussão de maneira produtiva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m 4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4932AF2B-A8ED-472F-8310-7751546E8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216" y="1663246"/>
            <a:ext cx="4962525" cy="1657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17E526C3-10D3-4AB8-9BD0-8603961BBD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478" y="3320596"/>
            <a:ext cx="6105525" cy="1485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59C54AC1-94D7-47D4-A5C4-C4FEC2A10F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140" y="4594843"/>
            <a:ext cx="6124575" cy="1362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AE774C41-84DE-483E-9C90-8ABEAF3A6E16}"/>
              </a:ext>
            </a:extLst>
          </p:cNvPr>
          <p:cNvSpPr txBox="1"/>
          <p:nvPr/>
        </p:nvSpPr>
        <p:spPr>
          <a:xfrm>
            <a:off x="417583" y="5657671"/>
            <a:ext cx="60960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/>
              <a:t> </a:t>
            </a:r>
            <a:r>
              <a:rPr lang="pt-BR" dirty="0">
                <a:hlinkClick r:id="rId8"/>
              </a:rPr>
              <a:t>https://www1.folha.uol.com.br/cotidiano/2021/07/igrejas-silenciam-vitimas-de-violencia-domestica-dizem-evangelicas.shtml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771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pt-BR" sz="4800">
                <a:solidFill>
                  <a:srgbClr val="FFFFFF"/>
                </a:solidFill>
              </a:rPr>
              <a:t>Introdução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pPr algn="just"/>
            <a:r>
              <a:rPr lang="pt-BR" dirty="0"/>
              <a:t>O rei Davi cometeu vários pecados, que trouxe sérias consequências para Davi, que inclusive precisou lidar com a revolta de seu Absalão.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Absalão era o filho querido de Davi, que muito se indignou quando seu irmão </a:t>
            </a:r>
            <a:r>
              <a:rPr lang="pt-BR" dirty="0" err="1"/>
              <a:t>Amnom</a:t>
            </a:r>
            <a:r>
              <a:rPr lang="pt-BR" dirty="0"/>
              <a:t> violentou Tamar, sua irmã. O rei Davi ficou muito aborrecido, mas não tomou providencias contra </a:t>
            </a:r>
            <a:r>
              <a:rPr lang="pt-BR" dirty="0" err="1"/>
              <a:t>Amnom</a:t>
            </a:r>
            <a:r>
              <a:rPr lang="pt-BR" dirty="0"/>
              <a:t>. Absalão guardou ira contra seu irmão por dois anos, até que bolou um plano e o matou (2Sm 13.21-29).</a:t>
            </a:r>
          </a:p>
          <a:p>
            <a:pPr algn="just"/>
            <a:r>
              <a:rPr lang="pt-BR" dirty="0"/>
              <a:t>Davi sentiu raiva de Absalão, mas também não procurou para repreendê-lo pelo seu ato.</a:t>
            </a:r>
          </a:p>
          <a:p>
            <a:pPr algn="just"/>
            <a:r>
              <a:rPr lang="pt-BR" dirty="0"/>
              <a:t>A vingança já havia tomado conta de Absalão; e, até morrer, ele tentou destruir seu pai (2Sm 15-18)</a:t>
            </a:r>
          </a:p>
          <a:p>
            <a:endParaRPr lang="pt-BR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21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62E11DD-B54B-4751-9C17-39DAF9EF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2280" y="484632"/>
            <a:ext cx="6743844" cy="1609344"/>
          </a:xfrm>
        </p:spPr>
        <p:txBody>
          <a:bodyPr>
            <a:normAutofit/>
          </a:bodyPr>
          <a:lstStyle/>
          <a:p>
            <a:r>
              <a:rPr lang="pt-BR" sz="4800"/>
              <a:t>1 . A revolta de Absalão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2279" y="2121408"/>
            <a:ext cx="6743845" cy="4050792"/>
          </a:xfrm>
        </p:spPr>
        <p:txBody>
          <a:bodyPr>
            <a:normAutofit/>
          </a:bodyPr>
          <a:lstStyle/>
          <a:p>
            <a:r>
              <a:rPr lang="pt-BR" sz="1700"/>
              <a:t>A falta de seriedade e a frieza com que Davi tratou a violência de Amnom contra Tamar, agravado pela indiferença que ele demonstrou em relação à queixa de Absalão.</a:t>
            </a:r>
          </a:p>
          <a:p>
            <a:r>
              <a:rPr lang="pt-BR" sz="1700"/>
              <a:t>Absalão passou a ficar a porta da cidade, onde falava para todos os que iam procurar o rei que suas causas dificilmente seriam resolvidas por Davi; porém, se ele fosse o rei de Israel tudo seria diferente.</a:t>
            </a:r>
          </a:p>
          <a:p>
            <a:r>
              <a:rPr lang="pt-BR" sz="1700"/>
              <a:t>Sem que Davi soubesse, Absalão conquistou a simpatia do povo, fez algumas alianças e organizou seu próprio exécito.</a:t>
            </a:r>
          </a:p>
          <a:p>
            <a:r>
              <a:rPr lang="pt-BR" sz="1700"/>
              <a:t>Por fim ele se rebelou oficialmente e auto se proclamou rei da cidade de Hebrom.</a:t>
            </a:r>
          </a:p>
          <a:p>
            <a:r>
              <a:rPr lang="pt-BR" sz="1700"/>
              <a:t>O seu plano entretanto não foi bem sucedido, e Absalão acabou sendo morto por Joabe, quando fiou preso pela cabeça em um galho de árvore (2Sm 18.9-15)</a:t>
            </a:r>
          </a:p>
        </p:txBody>
      </p:sp>
      <p:pic>
        <p:nvPicPr>
          <p:cNvPr id="1026" name="Picture 2" descr="O JOVEM MAIS BELO – ABSALÃO">
            <a:extLst>
              <a:ext uri="{FF2B5EF4-FFF2-40B4-BE49-F238E27FC236}">
                <a16:creationId xmlns:a16="http://schemas.microsoft.com/office/drawing/2014/main" id="{36016FF9-65BD-439C-9DD3-1D77A93C0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0" r="12021" b="-1"/>
          <a:stretch/>
        </p:blipFill>
        <p:spPr bwMode="auto">
          <a:xfrm>
            <a:off x="7545274" y="10"/>
            <a:ext cx="46467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B55DE4E1-F219-45A4-96D9-9A86D0E4D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601C3FF-4A5D-437C-B3DB-A53B99D3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1B1BDC9-B583-4F65-8FE9-E2CBE71D9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581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pt-BR"/>
              <a:t>2. Entre o Céu e a Terra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33137" y="1684421"/>
            <a:ext cx="5763126" cy="4824663"/>
          </a:xfrm>
        </p:spPr>
        <p:txBody>
          <a:bodyPr>
            <a:normAutofit/>
          </a:bodyPr>
          <a:lstStyle/>
          <a:p>
            <a:r>
              <a:rPr lang="pt-BR" sz="1600" dirty="0"/>
              <a:t>Quando Joabe, capitão do exército do rei Davi,  encontrou Absalão, ele estava pendurado em um galho de árvore, preso pela cabeça (2Sm 18.9).</a:t>
            </a:r>
          </a:p>
          <a:p>
            <a:r>
              <a:rPr lang="pt-BR" sz="1600" dirty="0"/>
              <a:t>Os outros homens logo lembraram a ele o pedido de Davi, para que não fizessem mal ao moço. Mesmo assim Joabe matou Absalão.</a:t>
            </a:r>
          </a:p>
          <a:p>
            <a:r>
              <a:rPr lang="pt-BR" sz="1600" dirty="0"/>
              <a:t>Ao saber da morte se seu filho, o rei Davi se lamentou amargamente: 2Sm 18.33.</a:t>
            </a:r>
          </a:p>
          <a:p>
            <a:r>
              <a:rPr lang="pt-BR" sz="1600" dirty="0"/>
              <a:t>Há filhos que são motivos da tristeza dos pais, principalmente quando assumem um comportamento rebelde e insubmisso. Mas o pai continua amando o seu filho. </a:t>
            </a:r>
          </a:p>
          <a:p>
            <a:r>
              <a:rPr lang="pt-BR" sz="1600" dirty="0"/>
              <a:t>Muitos chegam até se afastar da presença  de Deus, trilhando caminhos que desagradam a Deus e colocam sua vida em risco. Diferente de Absalão que trouxe tristeza e amargura ao seu pai, o cristão deve honrar seu pai e sua mãe, </a:t>
            </a:r>
            <a:r>
              <a:rPr lang="pt-BR" sz="1600" dirty="0" err="1"/>
              <a:t>Ef</a:t>
            </a:r>
            <a:r>
              <a:rPr lang="pt-BR" sz="1600" dirty="0"/>
              <a:t> 6.2</a:t>
            </a:r>
          </a:p>
        </p:txBody>
      </p:sp>
      <p:pic>
        <p:nvPicPr>
          <p:cNvPr id="2050" name="Picture 2" descr="Absalão era o mais bonito, habilidoso e ambicioso dos filhos de Davi Absalão  era o mais bonito, habilidoso e ambicioso dos filhos de Davi. A Bíblia. -  ppt carregar">
            <a:extLst>
              <a:ext uri="{FF2B5EF4-FFF2-40B4-BE49-F238E27FC236}">
                <a16:creationId xmlns:a16="http://schemas.microsoft.com/office/drawing/2014/main" id="{4DD0B5B2-E898-4F0E-A943-4F03D62CCF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69"/>
          <a:stretch/>
        </p:blipFill>
        <p:spPr bwMode="auto">
          <a:xfrm>
            <a:off x="6361113" y="1624262"/>
            <a:ext cx="5397750" cy="494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05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62E11DD-B54B-4751-9C17-39DAF9EF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2280" y="484632"/>
            <a:ext cx="6743844" cy="1609344"/>
          </a:xfrm>
        </p:spPr>
        <p:txBody>
          <a:bodyPr>
            <a:normAutofit/>
          </a:bodyPr>
          <a:lstStyle/>
          <a:p>
            <a:r>
              <a:rPr lang="pt-BR" sz="4800"/>
              <a:t>3. Filho de Rei, mas fora do reino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2279" y="2121408"/>
            <a:ext cx="6743845" cy="4447834"/>
          </a:xfrm>
        </p:spPr>
        <p:txBody>
          <a:bodyPr>
            <a:normAutofit fontScale="92500" lnSpcReduction="10000"/>
          </a:bodyPr>
          <a:lstStyle/>
          <a:p>
            <a:r>
              <a:rPr lang="pt-BR" sz="2400" dirty="0"/>
              <a:t>Absalão era um príncipe, apesar de ser um homem muito bonito fisicamente 2Sm 4.25, em nada honrou ao Senhor com a sua beleza; pelo contrário; usou sua aparência para destruir o rei Davi, seu pai.</a:t>
            </a:r>
          </a:p>
          <a:p>
            <a:r>
              <a:rPr lang="pt-BR" sz="2400" dirty="0"/>
              <a:t>Absalão não refletia o caráter do Pai Celestial, pois ele era: rancoroso (2Sm 13.22), perseverante no mal (2Sm 13.26,27), vingativo (2Sm 13.32), mentiroso (2Sm 15.3), ambicioso 2Sm 15.4), usurpador (2Sm 15.10; 16.16) e promíscuo (2Sm 16.22).</a:t>
            </a:r>
          </a:p>
          <a:p>
            <a:r>
              <a:rPr lang="pt-BR" sz="2400" dirty="0"/>
              <a:t>Ao contrário de Absalão, Jesus não tentava seduzir ninguém por sua beleza. Jesus era humilde, submisso e obediente ao pai 9Fp 2.8), por isso Jesus é perfeito para todo filho de Deus.</a:t>
            </a:r>
          </a:p>
        </p:txBody>
      </p:sp>
      <p:pic>
        <p:nvPicPr>
          <p:cNvPr id="3074" name="Picture 2" descr="O drama de Absalão - Igreja Remanescente Dualista dos Primogênitos">
            <a:extLst>
              <a:ext uri="{FF2B5EF4-FFF2-40B4-BE49-F238E27FC236}">
                <a16:creationId xmlns:a16="http://schemas.microsoft.com/office/drawing/2014/main" id="{754DE9DD-D1D6-4827-86E9-676127C045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5" r="39482"/>
          <a:stretch/>
        </p:blipFill>
        <p:spPr bwMode="auto">
          <a:xfrm>
            <a:off x="7545274" y="10"/>
            <a:ext cx="46467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B55DE4E1-F219-45A4-96D9-9A86D0E4D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601C3FF-4A5D-437C-B3DB-A53B99D3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1B1BDC9-B583-4F65-8FE9-E2CBE71D9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089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0" name="Rectangle 70">
            <a:extLst>
              <a:ext uri="{FF2B5EF4-FFF2-40B4-BE49-F238E27FC236}">
                <a16:creationId xmlns:a16="http://schemas.microsoft.com/office/drawing/2014/main" id="{D8AFD15B-CF29-4306-884F-47675092F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87544" y="1382165"/>
            <a:ext cx="4869179" cy="1517984"/>
          </a:xfrm>
        </p:spPr>
        <p:txBody>
          <a:bodyPr>
            <a:normAutofit/>
          </a:bodyPr>
          <a:lstStyle/>
          <a:p>
            <a:r>
              <a:rPr lang="pt-BR" sz="4800">
                <a:solidFill>
                  <a:srgbClr val="000000"/>
                </a:solidFill>
              </a:rPr>
              <a:t>Conclusão	</a:t>
            </a:r>
          </a:p>
        </p:txBody>
      </p:sp>
      <p:pic>
        <p:nvPicPr>
          <p:cNvPr id="4098" name="Picture 2" descr="Cuidado com a ambição! | Para os Jovens">
            <a:extLst>
              <a:ext uri="{FF2B5EF4-FFF2-40B4-BE49-F238E27FC236}">
                <a16:creationId xmlns:a16="http://schemas.microsoft.com/office/drawing/2014/main" id="{80557DD8-18DF-49A3-A904-62D32DC0F8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4" r="3061"/>
          <a:stretch/>
        </p:blipFill>
        <p:spPr bwMode="auto">
          <a:xfrm>
            <a:off x="-9866" y="401980"/>
            <a:ext cx="6115733" cy="6456021"/>
          </a:xfrm>
          <a:custGeom>
            <a:avLst/>
            <a:gdLst/>
            <a:ahLst/>
            <a:cxnLst/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Freeform: Shape 72">
            <a:extLst>
              <a:ext uri="{FF2B5EF4-FFF2-40B4-BE49-F238E27FC236}">
                <a16:creationId xmlns:a16="http://schemas.microsoft.com/office/drawing/2014/main" id="{96349AB3-1BD3-41E1-8979-1DBDCB5CD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866" y="401980"/>
            <a:ext cx="6115733" cy="6456021"/>
          </a:xfrm>
          <a:custGeom>
            <a:avLst/>
            <a:gdLst>
              <a:gd name="connsiteX0" fmla="*/ 2259477 w 6115733"/>
              <a:gd name="connsiteY0" fmla="*/ 433395 h 6456021"/>
              <a:gd name="connsiteX1" fmla="*/ 5681904 w 6115733"/>
              <a:gd name="connsiteY1" fmla="*/ 3852396 h 6456021"/>
              <a:gd name="connsiteX2" fmla="*/ 4679499 w 6115733"/>
              <a:gd name="connsiteY2" fmla="*/ 6269995 h 6456021"/>
              <a:gd name="connsiteX3" fmla="*/ 4474613 w 6115733"/>
              <a:gd name="connsiteY3" fmla="*/ 6456021 h 6456021"/>
              <a:gd name="connsiteX4" fmla="*/ 44341 w 6115733"/>
              <a:gd name="connsiteY4" fmla="*/ 6456021 h 6456021"/>
              <a:gd name="connsiteX5" fmla="*/ 0 w 6115733"/>
              <a:gd name="connsiteY5" fmla="*/ 6415762 h 6456021"/>
              <a:gd name="connsiteX6" fmla="*/ 0 w 6115733"/>
              <a:gd name="connsiteY6" fmla="*/ 1289029 h 6456021"/>
              <a:gd name="connsiteX7" fmla="*/ 82495 w 6115733"/>
              <a:gd name="connsiteY7" fmla="*/ 1214128 h 6456021"/>
              <a:gd name="connsiteX8" fmla="*/ 2259477 w 6115733"/>
              <a:gd name="connsiteY8" fmla="*/ 433395 h 6456021"/>
              <a:gd name="connsiteX9" fmla="*/ 2259477 w 6115733"/>
              <a:gd name="connsiteY9" fmla="*/ 0 h 6456021"/>
              <a:gd name="connsiteX10" fmla="*/ 6115733 w 6115733"/>
              <a:gd name="connsiteY10" fmla="*/ 3852396 h 6456021"/>
              <a:gd name="connsiteX11" fmla="*/ 5235152 w 6115733"/>
              <a:gd name="connsiteY11" fmla="*/ 6302877 h 6456021"/>
              <a:gd name="connsiteX12" fmla="*/ 5095826 w 6115733"/>
              <a:gd name="connsiteY12" fmla="*/ 6456021 h 6456021"/>
              <a:gd name="connsiteX13" fmla="*/ 4617788 w 6115733"/>
              <a:gd name="connsiteY13" fmla="*/ 6456021 h 6456021"/>
              <a:gd name="connsiteX14" fmla="*/ 4747668 w 6115733"/>
              <a:gd name="connsiteY14" fmla="*/ 6338096 h 6456021"/>
              <a:gd name="connsiteX15" fmla="*/ 5778311 w 6115733"/>
              <a:gd name="connsiteY15" fmla="*/ 3852396 h 6456021"/>
              <a:gd name="connsiteX16" fmla="*/ 2259477 w 6115733"/>
              <a:gd name="connsiteY16" fmla="*/ 337085 h 6456021"/>
              <a:gd name="connsiteX17" fmla="*/ 21172 w 6115733"/>
              <a:gd name="connsiteY17" fmla="*/ 1139811 h 6456021"/>
              <a:gd name="connsiteX18" fmla="*/ 0 w 6115733"/>
              <a:gd name="connsiteY18" fmla="*/ 1159034 h 6456021"/>
              <a:gd name="connsiteX19" fmla="*/ 0 w 6115733"/>
              <a:gd name="connsiteY19" fmla="*/ 735177 h 6456021"/>
              <a:gd name="connsiteX20" fmla="*/ 103407 w 6115733"/>
              <a:gd name="connsiteY20" fmla="*/ 657929 h 6456021"/>
              <a:gd name="connsiteX21" fmla="*/ 2259477 w 6115733"/>
              <a:gd name="connsiteY21" fmla="*/ 0 h 645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587545" y="3007389"/>
            <a:ext cx="4869179" cy="3065865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pt-BR" sz="2400" dirty="0">
                <a:solidFill>
                  <a:srgbClr val="000000"/>
                </a:solidFill>
              </a:rPr>
              <a:t>Davi não conseguir ser o melhor pai que poderia ser, Absalão não foi o melhor filho que deveria ser. Infelizmente , em vez de apresentar suas angústias familiares ao Senhor, Absalão optou pelo caminho da rebeldia e da insubmissão. Como fruto dessa escolha, ele encontrou a morte precoce.</a:t>
            </a:r>
          </a:p>
        </p:txBody>
      </p:sp>
      <p:grpSp>
        <p:nvGrpSpPr>
          <p:cNvPr id="4102" name="Group 74">
            <a:extLst>
              <a:ext uri="{FF2B5EF4-FFF2-40B4-BE49-F238E27FC236}">
                <a16:creationId xmlns:a16="http://schemas.microsoft.com/office/drawing/2014/main" id="{54CA915D-BDF0-41F8-B00E-FB186EFF7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317AAC03-BF64-4E67-9032-3BD024998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1A131397-5A45-4344-9983-5E400A3EA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</p:spTree>
    <p:extLst>
      <p:ext uri="{BB962C8B-B14F-4D97-AF65-F5344CB8AC3E}">
        <p14:creationId xmlns:p14="http://schemas.microsoft.com/office/powerpoint/2010/main" val="221475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213" y="0"/>
            <a:ext cx="5837649" cy="3261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623677D-910D-41E9-86A6-BEBD513E1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94" y="841598"/>
            <a:ext cx="3726425" cy="3726425"/>
          </a:xfrm>
          <a:prstGeom prst="rect">
            <a:avLst/>
          </a:prstGeom>
        </p:spPr>
      </p:pic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5" y="4856078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013" y="2913250"/>
            <a:ext cx="1885477" cy="3315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7021510" y="5001861"/>
            <a:ext cx="1158682" cy="1873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4411451" y="3163269"/>
            <a:ext cx="2625751" cy="2392224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10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BCAD959F-17A5-48AA-A436-BEDFEE90161F}"/>
              </a:ext>
            </a:extLst>
          </p:cNvPr>
          <p:cNvGrpSpPr/>
          <p:nvPr/>
        </p:nvGrpSpPr>
        <p:grpSpPr>
          <a:xfrm>
            <a:off x="7556473" y="3393335"/>
            <a:ext cx="4472684" cy="3468286"/>
            <a:chOff x="43782" y="2855194"/>
            <a:chExt cx="4472684" cy="3468286"/>
          </a:xfrm>
        </p:grpSpPr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E2CD8D81-37BF-4F10-8062-94008A0D5306}"/>
                </a:ext>
              </a:extLst>
            </p:cNvPr>
            <p:cNvSpPr txBox="1"/>
            <p:nvPr/>
          </p:nvSpPr>
          <p:spPr>
            <a:xfrm>
              <a:off x="43782" y="2855194"/>
              <a:ext cx="4408714" cy="17543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https://go.hotmart.com/D45351936X?dp=1</a:t>
              </a:r>
              <a:r>
                <a:rPr lang="pt-BR" dirty="0">
                  <a:solidFill>
                    <a:schemeClr val="bg1"/>
                  </a:solidFill>
                </a:rPr>
                <a:t> </a:t>
              </a:r>
            </a:p>
            <a:p>
              <a:r>
                <a:rPr lang="pt-BR" dirty="0"/>
                <a:t>Venha ser nosso aluno neste curso de professores de Escola Dominical! Não perca está oportunidade.</a:t>
              </a:r>
            </a:p>
            <a:p>
              <a:r>
                <a:rPr lang="pt-BR" dirty="0"/>
                <a:t> Totalmente on-line</a:t>
              </a:r>
            </a:p>
            <a:p>
              <a:r>
                <a:rPr lang="pt-BR" dirty="0"/>
                <a:t>Certificado ao final</a:t>
              </a:r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42C81C0A-FECB-470C-8849-37E4502BF1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685" y="3873699"/>
              <a:ext cx="2449781" cy="24497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1864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ira">
  <a:themeElements>
    <a:clrScheme name="Tipo de Madei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i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i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TM03090434[[fn=Tipo de Madeira]]</Template>
  <TotalTime>1141</TotalTime>
  <Words>917</Words>
  <Application>Microsoft Office PowerPoint</Application>
  <PresentationFormat>Widescreen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Arial</vt:lpstr>
      <vt:lpstr>Calibri</vt:lpstr>
      <vt:lpstr>Rockwell</vt:lpstr>
      <vt:lpstr>Rockwell Condensed</vt:lpstr>
      <vt:lpstr>Rockwell Extra Bold</vt:lpstr>
      <vt:lpstr>Wingdings</vt:lpstr>
      <vt:lpstr>Tipo de Madeira</vt:lpstr>
      <vt:lpstr>Lição 7 – Absalão, o príncipe sem reino.   Base Bíblica 2 Samuel 15-18.</vt:lpstr>
      <vt:lpstr>Apresentação do PowerPoint</vt:lpstr>
      <vt:lpstr>Versículo-chave</vt:lpstr>
      <vt:lpstr>Atividade em Grupo</vt:lpstr>
      <vt:lpstr>Introdução</vt:lpstr>
      <vt:lpstr>1 . A revolta de Absalão</vt:lpstr>
      <vt:lpstr>2. Entre o Céu e a Terra</vt:lpstr>
      <vt:lpstr>3. Filho de Rei, mas fora do reino</vt:lpstr>
      <vt:lpstr>Conclusão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Débora</dc:creator>
  <cp:lastModifiedBy>Julio César Pereira</cp:lastModifiedBy>
  <cp:revision>126</cp:revision>
  <dcterms:created xsi:type="dcterms:W3CDTF">2021-01-30T11:35:09Z</dcterms:created>
  <dcterms:modified xsi:type="dcterms:W3CDTF">2021-08-13T17:07:34Z</dcterms:modified>
</cp:coreProperties>
</file>