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1" r:id="rId3"/>
    <p:sldId id="354" r:id="rId4"/>
    <p:sldId id="387" r:id="rId5"/>
    <p:sldId id="258" r:id="rId6"/>
    <p:sldId id="257" r:id="rId7"/>
    <p:sldId id="394" r:id="rId8"/>
    <p:sldId id="260" r:id="rId9"/>
    <p:sldId id="261" r:id="rId10"/>
    <p:sldId id="262" r:id="rId11"/>
    <p:sldId id="389" r:id="rId12"/>
    <p:sldId id="382" r:id="rId13"/>
    <p:sldId id="395" r:id="rId14"/>
    <p:sldId id="365" r:id="rId1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6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847E3-C07D-40AC-BD06-AD1E73D51303}" type="datetimeFigureOut">
              <a:rPr lang="pt-BR" smtClean="0"/>
              <a:t>23/10/2021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E68211-87BB-4698-8232-8F2A00DA3A16}" type="slidenum">
              <a:rPr lang="pt-BR" smtClean="0"/>
              <a:t>‹nº›</a:t>
            </a:fld>
            <a:endParaRPr lang="pt-BR"/>
          </a:p>
        </p:txBody>
      </p:sp>
    </p:spTree>
    <p:extLst>
      <p:ext uri="{BB962C8B-B14F-4D97-AF65-F5344CB8AC3E}">
        <p14:creationId xmlns:p14="http://schemas.microsoft.com/office/powerpoint/2010/main" val="80297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C0A3A3-994E-4C06-A81B-82D53DD3E04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5F879DBD-4203-450D-A12B-8F7E65DC44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1340596-3BE1-46B8-8501-DE3E7971B4B7}"/>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5" name="Espaço Reservado para Rodapé 4">
            <a:extLst>
              <a:ext uri="{FF2B5EF4-FFF2-40B4-BE49-F238E27FC236}">
                <a16:creationId xmlns:a16="http://schemas.microsoft.com/office/drawing/2014/main" id="{A1DC0AF6-A023-4882-925F-C6F00DB103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287A60E-0A47-49E0-AFD5-B48CC19D366B}"/>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33969932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AB3D9-F6D8-4166-8273-53985FB83E2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420D11F-3F57-41A5-A123-0871B5435D2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AB98137-2E5D-4D3C-A361-E2EF0C5E2298}"/>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5" name="Espaço Reservado para Rodapé 4">
            <a:extLst>
              <a:ext uri="{FF2B5EF4-FFF2-40B4-BE49-F238E27FC236}">
                <a16:creationId xmlns:a16="http://schemas.microsoft.com/office/drawing/2014/main" id="{63BF23C2-F4FE-4341-9BC3-E8223919547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0CB86B-1F4F-46D7-9F9E-BB4DE3B143D5}"/>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8656519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BF1B4-6692-45D6-B769-555B6633083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7E68515A-D10F-4A30-86CD-1EA861B7B9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B083AF9-DCC2-4E89-8A6C-8427A07EF169}"/>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5" name="Espaço Reservado para Rodapé 4">
            <a:extLst>
              <a:ext uri="{FF2B5EF4-FFF2-40B4-BE49-F238E27FC236}">
                <a16:creationId xmlns:a16="http://schemas.microsoft.com/office/drawing/2014/main" id="{3FB50B35-3D96-4398-86EA-380A4CF6A7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57B974B-BE63-4AEA-9DD2-042A4F80B693}"/>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4551418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4F10B-7E25-4983-932B-97B61FBAD0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F83BC07-3ECF-4834-A805-ED57F75AC5F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1C88C31-F82B-408A-BA90-231D20805AB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A218337-C6A1-4A85-8708-B136765DFBD0}"/>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6" name="Espaço Reservado para Rodapé 5">
            <a:extLst>
              <a:ext uri="{FF2B5EF4-FFF2-40B4-BE49-F238E27FC236}">
                <a16:creationId xmlns:a16="http://schemas.microsoft.com/office/drawing/2014/main" id="{978254F6-BBE6-4560-BC21-E56483F8078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64509C6-E2FC-4D24-BBDA-6FA759F6E198}"/>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2707483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C9F3C5-8F46-4F4E-8218-730102F5B4B0}"/>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0E2FAE21-20B1-4EE2-A39C-617084E700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B483A18-EE88-4457-A8AF-E82AE3EDB32F}"/>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08CF077-2B8D-4C47-A159-EE88B8E03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C59E679-B54F-49E8-A46A-B8387FE7A0B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ADFBA8F-5980-4377-9AEB-05505BE48E3D}"/>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8" name="Espaço Reservado para Rodapé 7">
            <a:extLst>
              <a:ext uri="{FF2B5EF4-FFF2-40B4-BE49-F238E27FC236}">
                <a16:creationId xmlns:a16="http://schemas.microsoft.com/office/drawing/2014/main" id="{C148A329-291D-4963-BBF3-04B8C232C3C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452FA91-F4AB-405A-90E0-CF70FAD2F54D}"/>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2167889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0E2015-9719-4450-A317-5C7880CD689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558BA7B-5C50-4FDF-9A5B-6D0AADD8911C}"/>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4" name="Espaço Reservado para Rodapé 3">
            <a:extLst>
              <a:ext uri="{FF2B5EF4-FFF2-40B4-BE49-F238E27FC236}">
                <a16:creationId xmlns:a16="http://schemas.microsoft.com/office/drawing/2014/main" id="{FA91E9B9-40E6-4FE1-9E77-6EE8038B8FD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B110F12-AC26-45F3-9E01-022B87343A3B}"/>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7501230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678B54A-E73A-4ABC-A362-1CAF7EB6A8AF}"/>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3" name="Espaço Reservado para Rodapé 2">
            <a:extLst>
              <a:ext uri="{FF2B5EF4-FFF2-40B4-BE49-F238E27FC236}">
                <a16:creationId xmlns:a16="http://schemas.microsoft.com/office/drawing/2014/main" id="{3F6FBC4D-6706-4D50-AC29-EC79DE90FB0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D64FD51-674E-49A3-ADC0-99FE0CF6CB36}"/>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39922223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66EAE5-0B81-4A15-AFFD-8A21DBE1A81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C39B5F1-7126-4BC3-BAC8-C988C653F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FD7215A-DA13-473D-949A-3AAD43399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1C5C067-9C22-4808-B9AA-AFE7F7F9B5C0}"/>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6" name="Espaço Reservado para Rodapé 5">
            <a:extLst>
              <a:ext uri="{FF2B5EF4-FFF2-40B4-BE49-F238E27FC236}">
                <a16:creationId xmlns:a16="http://schemas.microsoft.com/office/drawing/2014/main" id="{4EF31ECA-FD5F-4C95-BF96-1DE0B86FDCF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06D46A0-9832-4144-8A15-CFDE6C40889B}"/>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25435277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ED0E5A-A59C-434B-BB11-A6869CBEDA7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EA1DC4EE-74B5-407A-9C8F-882E6A9C33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892E4CC-07D1-436F-8CD4-66B218877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B12F08E-E9C7-484D-8CE2-0CD051F831B5}"/>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6" name="Espaço Reservado para Rodapé 5">
            <a:extLst>
              <a:ext uri="{FF2B5EF4-FFF2-40B4-BE49-F238E27FC236}">
                <a16:creationId xmlns:a16="http://schemas.microsoft.com/office/drawing/2014/main" id="{8BBF7858-D8B5-4EAC-85DD-59A29781CF2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6FB3F6D-33D2-41BC-B640-BA51ECDA255F}"/>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19024566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646076-D0B8-454E-AF11-70B48C47270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9B60DCA-602B-40B8-9C5F-87D0154A4FB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ED5CC8C-C3D5-417F-BE8D-C34A7B81602D}"/>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5" name="Espaço Reservado para Rodapé 4">
            <a:extLst>
              <a:ext uri="{FF2B5EF4-FFF2-40B4-BE49-F238E27FC236}">
                <a16:creationId xmlns:a16="http://schemas.microsoft.com/office/drawing/2014/main" id="{E8C3F2AA-C5E3-4C5F-BDD5-54EA652D7E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7CE6867-5E02-4A94-9314-E4383B28B758}"/>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423278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6B9DFAD-7E07-4D7B-AAE2-E4E80350D95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8046C31-D759-41BB-B34B-89441FC5DF7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4224407-E757-4F43-9FFB-4B18567949E4}"/>
              </a:ext>
            </a:extLst>
          </p:cNvPr>
          <p:cNvSpPr>
            <a:spLocks noGrp="1"/>
          </p:cNvSpPr>
          <p:nvPr>
            <p:ph type="dt" sz="half" idx="10"/>
          </p:nvPr>
        </p:nvSpPr>
        <p:spPr/>
        <p:txBody>
          <a:bodyPr/>
          <a:lstStyle/>
          <a:p>
            <a:fld id="{E16209E2-A497-460E-A3D8-F32B959FE27C}" type="datetimeFigureOut">
              <a:rPr lang="pt-BR" smtClean="0"/>
              <a:t>23/10/2021</a:t>
            </a:fld>
            <a:endParaRPr lang="pt-BR"/>
          </a:p>
        </p:txBody>
      </p:sp>
      <p:sp>
        <p:nvSpPr>
          <p:cNvPr id="5" name="Espaço Reservado para Rodapé 4">
            <a:extLst>
              <a:ext uri="{FF2B5EF4-FFF2-40B4-BE49-F238E27FC236}">
                <a16:creationId xmlns:a16="http://schemas.microsoft.com/office/drawing/2014/main" id="{A3ACDA68-D4AD-49C7-97C6-F3474BBF456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57B994-FA05-495A-957C-4B29B8038D06}"/>
              </a:ext>
            </a:extLst>
          </p:cNvPr>
          <p:cNvSpPr>
            <a:spLocks noGrp="1"/>
          </p:cNvSpPr>
          <p:nvPr>
            <p:ph type="sldNum" sz="quarter" idx="12"/>
          </p:nvPr>
        </p:nvSpPr>
        <p:spPr/>
        <p:txBody>
          <a:bodyPr/>
          <a:lstStyle/>
          <a:p>
            <a:fld id="{50FC6F88-D8FF-4D49-BDBE-740345BA60C0}" type="slidenum">
              <a:rPr lang="pt-BR" smtClean="0"/>
              <a:t>‹nº›</a:t>
            </a:fld>
            <a:endParaRPr lang="pt-BR"/>
          </a:p>
        </p:txBody>
      </p:sp>
    </p:spTree>
    <p:extLst>
      <p:ext uri="{BB962C8B-B14F-4D97-AF65-F5344CB8AC3E}">
        <p14:creationId xmlns:p14="http://schemas.microsoft.com/office/powerpoint/2010/main" val="5733440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B7AF594-E766-4B1A-AAD0-F38DD40160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DFFBA2FA-BFD5-4D7F-A272-9E9BF18B0D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9AAB885-F1B6-44B2-BBAB-A909144310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6209E2-A497-460E-A3D8-F32B959FE27C}" type="datetimeFigureOut">
              <a:rPr lang="pt-BR" smtClean="0"/>
              <a:t>23/10/2021</a:t>
            </a:fld>
            <a:endParaRPr lang="pt-BR"/>
          </a:p>
        </p:txBody>
      </p:sp>
      <p:sp>
        <p:nvSpPr>
          <p:cNvPr id="5" name="Espaço Reservado para Rodapé 4">
            <a:extLst>
              <a:ext uri="{FF2B5EF4-FFF2-40B4-BE49-F238E27FC236}">
                <a16:creationId xmlns:a16="http://schemas.microsoft.com/office/drawing/2014/main" id="{FD9D7302-3DAC-4492-B4EB-13FE05DEB9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01C77DD-36BE-4CC0-90C4-F8C77F13DE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C6F88-D8FF-4D49-BDBE-740345BA60C0}" type="slidenum">
              <a:rPr lang="pt-BR" smtClean="0"/>
              <a:t>‹nº›</a:t>
            </a:fld>
            <a:endParaRPr lang="pt-BR"/>
          </a:p>
        </p:txBody>
      </p:sp>
    </p:spTree>
    <p:extLst>
      <p:ext uri="{BB962C8B-B14F-4D97-AF65-F5344CB8AC3E}">
        <p14:creationId xmlns:p14="http://schemas.microsoft.com/office/powerpoint/2010/main" val="2989960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jpeg"/><Relationship Id="rId7" Type="http://schemas.openxmlformats.org/officeDocument/2006/relationships/hyperlink" Target="https://t.me/juliocesarmedeiros" TargetMode="External"/><Relationship Id="rId12" Type="http://schemas.openxmlformats.org/officeDocument/2006/relationships/image" Target="../media/image26.jpeg"/><Relationship Id="rId2" Type="http://schemas.openxmlformats.org/officeDocument/2006/relationships/image" Target="../media/image17.gif"/><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5.JPG"/><Relationship Id="rId5" Type="http://schemas.openxmlformats.org/officeDocument/2006/relationships/image" Target="../media/image20.jpeg"/><Relationship Id="rId10" Type="http://schemas.openxmlformats.org/officeDocument/2006/relationships/image" Target="../media/image24.png"/><Relationship Id="rId4" Type="http://schemas.openxmlformats.org/officeDocument/2006/relationships/image" Target="../media/image19.gif"/><Relationship Id="rId9"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2BC41-5AE1-432E-87C7-12BF9E03D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1415" y="476778"/>
            <a:ext cx="7212450" cy="5920653"/>
          </a:xfrm>
          <a:prstGeom prst="rect">
            <a:avLst/>
          </a:prstGeom>
          <a:solidFill>
            <a:srgbClr val="18644D">
              <a:alpha val="9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6518CC1-93FA-447F-8CF5-F342CB255382}"/>
              </a:ext>
            </a:extLst>
          </p:cNvPr>
          <p:cNvSpPr>
            <a:spLocks noGrp="1"/>
          </p:cNvSpPr>
          <p:nvPr>
            <p:ph type="ctrTitle"/>
          </p:nvPr>
        </p:nvSpPr>
        <p:spPr>
          <a:xfrm>
            <a:off x="5029200" y="1179095"/>
            <a:ext cx="6958361" cy="3404488"/>
          </a:xfrm>
        </p:spPr>
        <p:txBody>
          <a:bodyPr vert="horz" lIns="91440" tIns="45720" rIns="91440" bIns="45720" rtlCol="0" anchor="b">
            <a:noAutofit/>
          </a:bodyPr>
          <a:lstStyle/>
          <a:p>
            <a:pPr algn="l"/>
            <a:r>
              <a:rPr lang="pt-BR" sz="7200" dirty="0">
                <a:solidFill>
                  <a:srgbClr val="FFFFFF"/>
                </a:solidFill>
              </a:rPr>
              <a:t>Lição 4 – O pecado e a queda do homem</a:t>
            </a:r>
          </a:p>
        </p:txBody>
      </p:sp>
      <p:sp>
        <p:nvSpPr>
          <p:cNvPr id="3" name="Subtítulo 2">
            <a:extLst>
              <a:ext uri="{FF2B5EF4-FFF2-40B4-BE49-F238E27FC236}">
                <a16:creationId xmlns:a16="http://schemas.microsoft.com/office/drawing/2014/main" id="{34EE3695-DE21-4A5D-A268-AA247B6DF0EA}"/>
              </a:ext>
            </a:extLst>
          </p:cNvPr>
          <p:cNvSpPr>
            <a:spLocks noGrp="1"/>
          </p:cNvSpPr>
          <p:nvPr>
            <p:ph type="subTitle" idx="1"/>
          </p:nvPr>
        </p:nvSpPr>
        <p:spPr>
          <a:xfrm>
            <a:off x="5141495" y="4866870"/>
            <a:ext cx="5956353" cy="1247274"/>
          </a:xfrm>
        </p:spPr>
        <p:txBody>
          <a:bodyPr vert="horz" lIns="91440" tIns="45720" rIns="91440" bIns="45720" rtlCol="0">
            <a:normAutofit/>
          </a:bodyPr>
          <a:lstStyle/>
          <a:p>
            <a:pPr algn="l"/>
            <a:r>
              <a:rPr lang="en-US" dirty="0" err="1">
                <a:solidFill>
                  <a:srgbClr val="FFFFFF"/>
                </a:solidFill>
              </a:rPr>
              <a:t>Revista</a:t>
            </a:r>
            <a:r>
              <a:rPr lang="en-US" dirty="0">
                <a:solidFill>
                  <a:srgbClr val="FFFFFF"/>
                </a:solidFill>
              </a:rPr>
              <a:t> </a:t>
            </a:r>
            <a:r>
              <a:rPr lang="en-US" dirty="0" err="1">
                <a:solidFill>
                  <a:srgbClr val="FFFFFF"/>
                </a:solidFill>
              </a:rPr>
              <a:t>Adolescentes</a:t>
            </a:r>
            <a:r>
              <a:rPr lang="en-US" dirty="0">
                <a:solidFill>
                  <a:srgbClr val="FFFFFF"/>
                </a:solidFill>
              </a:rPr>
              <a:t> | </a:t>
            </a:r>
            <a:r>
              <a:rPr lang="en-US" dirty="0" err="1">
                <a:solidFill>
                  <a:srgbClr val="FFFFFF"/>
                </a:solidFill>
              </a:rPr>
              <a:t>Viver</a:t>
            </a:r>
            <a:r>
              <a:rPr lang="en-US" dirty="0">
                <a:solidFill>
                  <a:srgbClr val="FFFFFF"/>
                </a:solidFill>
              </a:rPr>
              <a:t>+ | | 15 a 17 </a:t>
            </a:r>
            <a:r>
              <a:rPr lang="en-US" dirty="0" err="1">
                <a:solidFill>
                  <a:srgbClr val="FFFFFF"/>
                </a:solidFill>
              </a:rPr>
              <a:t>anos</a:t>
            </a:r>
            <a:r>
              <a:rPr lang="en-US" dirty="0">
                <a:solidFill>
                  <a:srgbClr val="FFFFFF"/>
                </a:solidFill>
              </a:rPr>
              <a:t> | 4º </a:t>
            </a:r>
            <a:r>
              <a:rPr lang="en-US" dirty="0" err="1">
                <a:solidFill>
                  <a:srgbClr val="FFFFFF"/>
                </a:solidFill>
              </a:rPr>
              <a:t>Trimestre</a:t>
            </a:r>
            <a:r>
              <a:rPr lang="en-US" dirty="0">
                <a:solidFill>
                  <a:srgbClr val="FFFFFF"/>
                </a:solidFill>
              </a:rPr>
              <a:t> 2021</a:t>
            </a:r>
          </a:p>
        </p:txBody>
      </p:sp>
      <p:cxnSp>
        <p:nvCxnSpPr>
          <p:cNvPr id="17" name="Straight Connector 16">
            <a:extLst>
              <a:ext uri="{FF2B5EF4-FFF2-40B4-BE49-F238E27FC236}">
                <a16:creationId xmlns:a16="http://schemas.microsoft.com/office/drawing/2014/main" id="{DC0E1208-0B30-4396-AE7C-AEBFFAEE66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478" y="4713662"/>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5" name="Imagem 4" descr="Interface gráfica do usuário, Aplicativo&#10;&#10;Descrição gerada automaticamente">
            <a:extLst>
              <a:ext uri="{FF2B5EF4-FFF2-40B4-BE49-F238E27FC236}">
                <a16:creationId xmlns:a16="http://schemas.microsoft.com/office/drawing/2014/main" id="{992A3407-CDAF-4B91-AD5E-967F31FB1642}"/>
              </a:ext>
            </a:extLst>
          </p:cNvPr>
          <p:cNvPicPr>
            <a:picLocks noChangeAspect="1"/>
          </p:cNvPicPr>
          <p:nvPr/>
        </p:nvPicPr>
        <p:blipFill rotWithShape="1">
          <a:blip r:embed="rId2">
            <a:extLst>
              <a:ext uri="{28A0092B-C50C-407E-A947-70E740481C1C}">
                <a14:useLocalDpi xmlns:a14="http://schemas.microsoft.com/office/drawing/2010/main" val="0"/>
              </a:ext>
            </a:extLst>
          </a:blip>
          <a:srcRect r="2220" b="2"/>
          <a:stretch/>
        </p:blipFill>
        <p:spPr>
          <a:xfrm>
            <a:off x="475488" y="476777"/>
            <a:ext cx="3864383" cy="5920653"/>
          </a:xfrm>
          <a:prstGeom prst="rect">
            <a:avLst/>
          </a:prstGeom>
        </p:spPr>
      </p:pic>
      <p:sp>
        <p:nvSpPr>
          <p:cNvPr id="6" name="Retângulo 5">
            <a:extLst>
              <a:ext uri="{FF2B5EF4-FFF2-40B4-BE49-F238E27FC236}">
                <a16:creationId xmlns:a16="http://schemas.microsoft.com/office/drawing/2014/main" id="{97F80F6B-695E-4B2F-BE5B-D558E1080E98}"/>
              </a:ext>
            </a:extLst>
          </p:cNvPr>
          <p:cNvSpPr/>
          <p:nvPr/>
        </p:nvSpPr>
        <p:spPr>
          <a:xfrm>
            <a:off x="4572068" y="5501335"/>
            <a:ext cx="4129720" cy="923330"/>
          </a:xfrm>
          <a:prstGeom prst="rect">
            <a:avLst/>
          </a:prstGeom>
          <a:noFill/>
        </p:spPr>
        <p:txBody>
          <a:bodyPr wrap="none" lIns="91440" tIns="45720" rIns="91440" bIns="45720">
            <a:spAutoFit/>
          </a:bodyPr>
          <a:lstStyle/>
          <a:p>
            <a:pPr algn="ctr">
              <a:spcAft>
                <a:spcPts val="600"/>
              </a:spcAft>
            </a:pPr>
            <a:r>
              <a:rPr lang="pt-B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Pr. Júlio César</a:t>
            </a:r>
          </a:p>
        </p:txBody>
      </p:sp>
      <p:sp>
        <p:nvSpPr>
          <p:cNvPr id="9" name="CaixaDeTexto 8">
            <a:extLst>
              <a:ext uri="{FF2B5EF4-FFF2-40B4-BE49-F238E27FC236}">
                <a16:creationId xmlns:a16="http://schemas.microsoft.com/office/drawing/2014/main" id="{7D37E8BB-6389-4511-B88F-4F2DA44A9117}"/>
              </a:ext>
            </a:extLst>
          </p:cNvPr>
          <p:cNvSpPr txBox="1"/>
          <p:nvPr/>
        </p:nvSpPr>
        <p:spPr>
          <a:xfrm>
            <a:off x="9015462" y="5489020"/>
            <a:ext cx="2599212" cy="840230"/>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nSpc>
                <a:spcPct val="90000"/>
              </a:lnSpc>
            </a:pPr>
            <a:r>
              <a:rPr lang="pt-BR" sz="1800" b="0" strike="noStrike" spc="-1" dirty="0">
                <a:solidFill>
                  <a:schemeClr val="bg1"/>
                </a:solidFill>
                <a:latin typeface="Century Gothic"/>
              </a:rPr>
              <a:t>Professor da EBD - Trabalhador: Evandro Vieira de Andrade</a:t>
            </a:r>
            <a:endParaRPr lang="pt-BR" sz="1800" b="0" strike="noStrike" spc="-1" dirty="0">
              <a:latin typeface="Arial"/>
            </a:endParaRPr>
          </a:p>
        </p:txBody>
      </p:sp>
    </p:spTree>
    <p:extLst>
      <p:ext uri="{BB962C8B-B14F-4D97-AF65-F5344CB8AC3E}">
        <p14:creationId xmlns:p14="http://schemas.microsoft.com/office/powerpoint/2010/main" val="5645981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5C90410-A19D-4002-8B73-CD616E8E0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737" y="376881"/>
            <a:ext cx="5036071" cy="580008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iagrama&#10;&#10;Descrição gerada automaticamente">
            <a:extLst>
              <a:ext uri="{FF2B5EF4-FFF2-40B4-BE49-F238E27FC236}">
                <a16:creationId xmlns:a16="http://schemas.microsoft.com/office/drawing/2014/main" id="{DF3AD6A9-C63D-4E33-BD28-19B975D0C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78" y="376883"/>
            <a:ext cx="2813582" cy="2813582"/>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76647" y="696845"/>
            <a:ext cx="2898208" cy="2173656"/>
          </a:xfrm>
          <a:prstGeom prst="rect">
            <a:avLst/>
          </a:pr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pic>
        <p:nvPicPr>
          <p:cNvPr id="6" name="Imagem 5" descr="Homem tirando foto de si mesmo em frente ao computador&#10;&#10;Descrição gerada automaticamente">
            <a:extLst>
              <a:ext uri="{FF2B5EF4-FFF2-40B4-BE49-F238E27FC236}">
                <a16:creationId xmlns:a16="http://schemas.microsoft.com/office/drawing/2014/main" id="{BC6470E6-325C-48E1-AA9C-70E4D3515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664" y="3957967"/>
            <a:ext cx="2898208" cy="1630879"/>
          </a:xfrm>
          <a:prstGeom prst="rect">
            <a:avLst/>
          </a:prstGeom>
          <a:scene3d>
            <a:camera prst="orthographicFront"/>
            <a:lightRig rig="twoPt" dir="t">
              <a:rot lat="0" lon="0" rev="7800000"/>
            </a:lightRig>
          </a:scene3d>
          <a:sp3d contourW="6350">
            <a:bevelT w="50800" h="16510"/>
            <a:contourClr>
              <a:srgbClr val="C0C0C0"/>
            </a:contourClr>
          </a:sp3d>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24977" y="3366617"/>
            <a:ext cx="2813582" cy="2813582"/>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7091143" y="2066544"/>
            <a:ext cx="4341886" cy="378561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4400" dirty="0" err="1">
                <a:solidFill>
                  <a:schemeClr val="bg1"/>
                </a:solidFill>
              </a:rPr>
              <a:t>Cursos</a:t>
            </a:r>
            <a:r>
              <a:rPr lang="en-US" sz="4400" dirty="0">
                <a:solidFill>
                  <a:schemeClr val="bg1"/>
                </a:solidFill>
              </a:rPr>
              <a:t> online</a:t>
            </a:r>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14742" y="5670046"/>
            <a:ext cx="914400" cy="914400"/>
          </a:xfrm>
          <a:prstGeom prst="rect">
            <a:avLst/>
          </a:prstGeom>
        </p:spPr>
      </p:pic>
      <p:sp>
        <p:nvSpPr>
          <p:cNvPr id="11" name="CaixaDeTexto 10">
            <a:extLst>
              <a:ext uri="{FF2B5EF4-FFF2-40B4-BE49-F238E27FC236}">
                <a16:creationId xmlns:a16="http://schemas.microsoft.com/office/drawing/2014/main" id="{5BA47B5B-BEC6-45AC-B06F-4AEB84CDCDEC}"/>
              </a:ext>
            </a:extLst>
          </p:cNvPr>
          <p:cNvSpPr txBox="1"/>
          <p:nvPr/>
        </p:nvSpPr>
        <p:spPr>
          <a:xfrm>
            <a:off x="3048990" y="3261153"/>
            <a:ext cx="6097978" cy="341632"/>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1800" dirty="0">
                <a:solidFill>
                  <a:schemeClr val="bg1"/>
                </a:solidFill>
              </a:rPr>
              <a:t>Pr. Júlio César Medeiros</a:t>
            </a:r>
          </a:p>
        </p:txBody>
      </p:sp>
    </p:spTree>
    <p:extLst>
      <p:ext uri="{BB962C8B-B14F-4D97-AF65-F5344CB8AC3E}">
        <p14:creationId xmlns:p14="http://schemas.microsoft.com/office/powerpoint/2010/main" val="39788030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EEE906F6-70AB-49BF-8B6A-6E8DC5C9745A}"/>
              </a:ext>
            </a:extLst>
          </p:cNvPr>
          <p:cNvSpPr>
            <a:spLocks noGrp="1"/>
          </p:cNvSpPr>
          <p:nvPr>
            <p:ph type="title"/>
          </p:nvPr>
        </p:nvSpPr>
        <p:spPr>
          <a:xfrm>
            <a:off x="8127157" y="1391251"/>
            <a:ext cx="3274568" cy="599889"/>
          </a:xfrm>
          <a:ln>
            <a:noFill/>
          </a:ln>
        </p:spPr>
        <p:txBody>
          <a:bodyPr vert="horz" lIns="91440" tIns="45720" rIns="91440" bIns="45720" rtlCol="0" anchor="ctr">
            <a:normAutofit/>
          </a:bodyPr>
          <a:lstStyle/>
          <a:p>
            <a:r>
              <a:rPr lang="en-US" sz="3200" dirty="0" err="1">
                <a:solidFill>
                  <a:srgbClr val="FF0000"/>
                </a:solidFill>
              </a:rPr>
              <a:t>Versículo</a:t>
            </a:r>
            <a:r>
              <a:rPr lang="en-US" sz="3200" dirty="0">
                <a:solidFill>
                  <a:srgbClr val="FF0000"/>
                </a:solidFill>
              </a:rPr>
              <a:t>- </a:t>
            </a:r>
            <a:r>
              <a:rPr lang="en-US" sz="3200" dirty="0" err="1">
                <a:solidFill>
                  <a:srgbClr val="FF0000"/>
                </a:solidFill>
              </a:rPr>
              <a:t>chave</a:t>
            </a:r>
            <a:endParaRPr lang="en-US" sz="3200" dirty="0">
              <a:solidFill>
                <a:srgbClr val="FF0000"/>
              </a:solidFill>
            </a:endParaRPr>
          </a:p>
        </p:txBody>
      </p:sp>
      <p:sp>
        <p:nvSpPr>
          <p:cNvPr id="11" name="Espaço Reservado para Conteúdo 9">
            <a:extLst>
              <a:ext uri="{FF2B5EF4-FFF2-40B4-BE49-F238E27FC236}">
                <a16:creationId xmlns:a16="http://schemas.microsoft.com/office/drawing/2014/main" id="{C161B349-AE1A-4B4F-A371-28859368743F}"/>
              </a:ext>
            </a:extLst>
          </p:cNvPr>
          <p:cNvSpPr txBox="1">
            <a:spLocks/>
          </p:cNvSpPr>
          <p:nvPr/>
        </p:nvSpPr>
        <p:spPr>
          <a:xfrm>
            <a:off x="7589057" y="3214687"/>
            <a:ext cx="4022615" cy="1475312"/>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r>
              <a:rPr lang="pt-BR" sz="2400" b="0" strike="noStrike" spc="-1" dirty="0">
                <a:latin typeface="Century Gothic"/>
                <a:ea typeface="Noto Sans CJK SC"/>
              </a:rPr>
              <a:t>Saber que o pecado contamina o homem desagrada a Deus, por isso devemos repudiá-lo</a:t>
            </a:r>
            <a:endParaRPr lang="pt-BR" sz="2400" b="0" strike="noStrike" spc="-1" dirty="0">
              <a:latin typeface="Arial"/>
            </a:endParaRPr>
          </a:p>
        </p:txBody>
      </p:sp>
      <p:sp>
        <p:nvSpPr>
          <p:cNvPr id="12" name="Título 8">
            <a:extLst>
              <a:ext uri="{FF2B5EF4-FFF2-40B4-BE49-F238E27FC236}">
                <a16:creationId xmlns:a16="http://schemas.microsoft.com/office/drawing/2014/main" id="{0C679C14-41E0-4D01-9BAB-0A9A1D36FEA7}"/>
              </a:ext>
            </a:extLst>
          </p:cNvPr>
          <p:cNvSpPr txBox="1">
            <a:spLocks/>
          </p:cNvSpPr>
          <p:nvPr/>
        </p:nvSpPr>
        <p:spPr>
          <a:xfrm>
            <a:off x="7026560" y="2456972"/>
            <a:ext cx="3274568" cy="599889"/>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US" sz="3200" dirty="0" err="1"/>
              <a:t>Objetivo</a:t>
            </a:r>
            <a:r>
              <a:rPr lang="en-US" sz="3200" dirty="0"/>
              <a:t>:</a:t>
            </a:r>
          </a:p>
        </p:txBody>
      </p:sp>
      <p:sp>
        <p:nvSpPr>
          <p:cNvPr id="4" name="Seta: para a Esquerda 3">
            <a:extLst>
              <a:ext uri="{FF2B5EF4-FFF2-40B4-BE49-F238E27FC236}">
                <a16:creationId xmlns:a16="http://schemas.microsoft.com/office/drawing/2014/main" id="{2CC5A767-B531-4CC3-8501-E299ED61850F}"/>
              </a:ext>
            </a:extLst>
          </p:cNvPr>
          <p:cNvSpPr/>
          <p:nvPr/>
        </p:nvSpPr>
        <p:spPr>
          <a:xfrm>
            <a:off x="5978173" y="1187696"/>
            <a:ext cx="2096774" cy="1006998"/>
          </a:xfrm>
          <a:prstGeom prst="leftArrow">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a:extLst>
              <a:ext uri="{FF2B5EF4-FFF2-40B4-BE49-F238E27FC236}">
                <a16:creationId xmlns:a16="http://schemas.microsoft.com/office/drawing/2014/main" id="{4C2000CC-7C4F-4DB3-9DAD-97CDD51066A3}"/>
              </a:ext>
            </a:extLst>
          </p:cNvPr>
          <p:cNvSpPr txBox="1"/>
          <p:nvPr/>
        </p:nvSpPr>
        <p:spPr>
          <a:xfrm>
            <a:off x="5942121" y="5499488"/>
            <a:ext cx="6094140" cy="341632"/>
          </a:xfrm>
          <a:prstGeom prst="rect">
            <a:avLst/>
          </a:prstGeom>
          <a:solidFill>
            <a:srgbClr val="FF0000"/>
          </a:solidFill>
        </p:spPr>
        <p:txBody>
          <a:bodyPr wrap="square">
            <a:spAutoFit/>
          </a:bodyPr>
          <a:lstStyle/>
          <a:p>
            <a:pPr algn="ctr">
              <a:lnSpc>
                <a:spcPct val="90000"/>
              </a:lnSpc>
              <a:spcBef>
                <a:spcPts val="1001"/>
              </a:spcBef>
              <a:tabLst>
                <a:tab pos="0" algn="l"/>
              </a:tabLst>
            </a:pPr>
            <a:r>
              <a:rPr lang="pt-BR" sz="1800" spc="-1" dirty="0">
                <a:solidFill>
                  <a:schemeClr val="bg1"/>
                </a:solidFill>
                <a:latin typeface="Century Gothic"/>
              </a:rPr>
              <a:t>Base Bíblica </a:t>
            </a:r>
            <a:r>
              <a:rPr lang="pt-BR" sz="1800" spc="-1" dirty="0" err="1">
                <a:solidFill>
                  <a:schemeClr val="bg1"/>
                </a:solidFill>
                <a:latin typeface="Century Gothic"/>
              </a:rPr>
              <a:t>Gn</a:t>
            </a:r>
            <a:r>
              <a:rPr lang="pt-BR" sz="1800" spc="-1" dirty="0">
                <a:solidFill>
                  <a:schemeClr val="bg1"/>
                </a:solidFill>
                <a:latin typeface="Century Gothic"/>
              </a:rPr>
              <a:t> 3.1-13</a:t>
            </a:r>
          </a:p>
        </p:txBody>
      </p:sp>
      <p:sp>
        <p:nvSpPr>
          <p:cNvPr id="13" name="CaixaDeTexto 12">
            <a:extLst>
              <a:ext uri="{FF2B5EF4-FFF2-40B4-BE49-F238E27FC236}">
                <a16:creationId xmlns:a16="http://schemas.microsoft.com/office/drawing/2014/main" id="{58AB53E4-3175-44D5-823E-7EF397AA4C5F}"/>
              </a:ext>
            </a:extLst>
          </p:cNvPr>
          <p:cNvSpPr txBox="1"/>
          <p:nvPr/>
        </p:nvSpPr>
        <p:spPr>
          <a:xfrm>
            <a:off x="482290" y="1643011"/>
            <a:ext cx="4457700" cy="304698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3200" dirty="0">
                <a:ln w="0"/>
                <a:solidFill>
                  <a:schemeClr val="tx1"/>
                </a:solidFill>
                <a:effectLst>
                  <a:outerShdw blurRad="38100" dist="19050" dir="2700000" algn="tl" rotWithShape="0">
                    <a:schemeClr val="dk1">
                      <a:alpha val="40000"/>
                    </a:schemeClr>
                  </a:outerShdw>
                </a:effectLst>
              </a:rPr>
              <a:t>"Mas da árvore da ciência do bem e do mal, dela não comerás, porque, no dia em que dela comeres, certamente morrerás",</a:t>
            </a:r>
          </a:p>
          <a:p>
            <a:r>
              <a:rPr lang="pt-BR" sz="3200" dirty="0">
                <a:ln w="0"/>
                <a:solidFill>
                  <a:schemeClr val="tx1"/>
                </a:solidFill>
                <a:effectLst>
                  <a:outerShdw blurRad="38100" dist="19050" dir="2700000" algn="tl" rotWithShape="0">
                    <a:schemeClr val="dk1">
                      <a:alpha val="40000"/>
                    </a:schemeClr>
                  </a:outerShdw>
                </a:effectLst>
              </a:rPr>
              <a:t> </a:t>
            </a:r>
            <a:r>
              <a:rPr lang="pt-BR" sz="3200" dirty="0" err="1">
                <a:ln w="0"/>
                <a:solidFill>
                  <a:schemeClr val="tx1"/>
                </a:solidFill>
                <a:effectLst>
                  <a:outerShdw blurRad="38100" dist="19050" dir="2700000" algn="tl" rotWithShape="0">
                    <a:schemeClr val="dk1">
                      <a:alpha val="40000"/>
                    </a:schemeClr>
                  </a:outerShdw>
                </a:effectLst>
              </a:rPr>
              <a:t>Gn</a:t>
            </a:r>
            <a:r>
              <a:rPr lang="pt-BR" sz="3200" dirty="0">
                <a:ln w="0"/>
                <a:solidFill>
                  <a:schemeClr val="tx1"/>
                </a:solidFill>
                <a:effectLst>
                  <a:outerShdw blurRad="38100" dist="19050" dir="2700000" algn="tl" rotWithShape="0">
                    <a:schemeClr val="dk1">
                      <a:alpha val="40000"/>
                    </a:schemeClr>
                  </a:outerShdw>
                </a:effectLst>
              </a:rPr>
              <a:t> 2.17</a:t>
            </a:r>
            <a:r>
              <a:rPr lang="pt-BR" dirty="0"/>
              <a:t>. </a:t>
            </a:r>
          </a:p>
        </p:txBody>
      </p:sp>
    </p:spTree>
    <p:extLst>
      <p:ext uri="{BB962C8B-B14F-4D97-AF65-F5344CB8AC3E}">
        <p14:creationId xmlns:p14="http://schemas.microsoft.com/office/powerpoint/2010/main" val="2941469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5" name="Picture 144" descr="Cordas coloridas sendo entrelaçadas">
            <a:extLst>
              <a:ext uri="{FF2B5EF4-FFF2-40B4-BE49-F238E27FC236}">
                <a16:creationId xmlns:a16="http://schemas.microsoft.com/office/drawing/2014/main" id="{645D2EEB-EF9F-4052-8243-AE88FD7E6859}"/>
              </a:ext>
            </a:extLst>
          </p:cNvPr>
          <p:cNvPicPr>
            <a:picLocks noChangeAspect="1"/>
          </p:cNvPicPr>
          <p:nvPr/>
        </p:nvPicPr>
        <p:blipFill rotWithShape="1">
          <a:blip r:embed="rId2"/>
          <a:srcRect t="6855" b="8876"/>
          <a:stretch/>
        </p:blipFill>
        <p:spPr>
          <a:xfrm>
            <a:off x="20" y="10"/>
            <a:ext cx="12191980" cy="6857990"/>
          </a:xfrm>
          <a:prstGeom prst="rect">
            <a:avLst/>
          </a:prstGeom>
        </p:spPr>
      </p:pic>
      <p:sp>
        <p:nvSpPr>
          <p:cNvPr id="8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42" name="TextShape 1"/>
          <p:cNvSpPr txBox="1"/>
          <p:nvPr/>
        </p:nvSpPr>
        <p:spPr>
          <a:xfrm>
            <a:off x="8022021" y="3231931"/>
            <a:ext cx="3852041" cy="183405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0" strike="noStrike" spc="-1">
                <a:latin typeface="+mj-lt"/>
                <a:ea typeface="+mj-ea"/>
                <a:cs typeface="+mj-cs"/>
              </a:rPr>
              <a:t>Atividade em Grupo</a:t>
            </a:r>
          </a:p>
        </p:txBody>
      </p:sp>
      <p:cxnSp>
        <p:nvCxnSpPr>
          <p:cNvPr id="87" name="Straight Connector 8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43" name="TextShape 2"/>
          <p:cNvSpPr txBox="1"/>
          <p:nvPr/>
        </p:nvSpPr>
        <p:spPr>
          <a:xfrm>
            <a:off x="2168434" y="1724417"/>
            <a:ext cx="9235184" cy="4040657"/>
          </a:xfrm>
          <a:prstGeom prst="rect">
            <a:avLst/>
          </a:prstGeom>
          <a:noFill/>
          <a:ln>
            <a:noFill/>
          </a:ln>
        </p:spPr>
        <p:txBody>
          <a:bodyPr>
            <a:normAutofit/>
          </a:bodyPr>
          <a:lstStyle/>
          <a:p>
            <a:pPr algn="just">
              <a:spcBef>
                <a:spcPts val="1417"/>
              </a:spcBef>
            </a:pPr>
            <a:endParaRPr lang="pt-BR" sz="1800" b="0" strike="noStrike" spc="-1" dirty="0">
              <a:latin typeface="Century Gothic"/>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Atividade em Grupo</a:t>
            </a:r>
          </a:p>
        </p:txBody>
      </p:sp>
      <p:pic>
        <p:nvPicPr>
          <p:cNvPr id="4" name="Espaço Reservado para Conteúdo 3" descr="Texto&#10;&#10;Descrição gerada automaticamente">
            <a:extLst>
              <a:ext uri="{FF2B5EF4-FFF2-40B4-BE49-F238E27FC236}">
                <a16:creationId xmlns:a16="http://schemas.microsoft.com/office/drawing/2014/main" id="{3F4BB868-ECD6-4F53-93D0-ABFC115074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527" y="1675227"/>
            <a:ext cx="9250945" cy="4394199"/>
          </a:xfrm>
          <a:prstGeom prst="rect">
            <a:avLst/>
          </a:prstGeom>
        </p:spPr>
      </p:pic>
    </p:spTree>
    <p:extLst>
      <p:ext uri="{BB962C8B-B14F-4D97-AF65-F5344CB8AC3E}">
        <p14:creationId xmlns:p14="http://schemas.microsoft.com/office/powerpoint/2010/main" val="34177181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TextShape 1"/>
          <p:cNvSpPr txBox="1"/>
          <p:nvPr/>
        </p:nvSpPr>
        <p:spPr>
          <a:xfrm>
            <a:off x="648929" y="629266"/>
            <a:ext cx="3667039" cy="167660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0" strike="noStrike" spc="-1">
                <a:latin typeface="+mj-lt"/>
                <a:ea typeface="+mj-ea"/>
                <a:cs typeface="+mj-cs"/>
              </a:rPr>
              <a:t>Introdução</a:t>
            </a:r>
          </a:p>
        </p:txBody>
      </p:sp>
      <p:sp>
        <p:nvSpPr>
          <p:cNvPr id="141" name="TextShape 2"/>
          <p:cNvSpPr txBox="1"/>
          <p:nvPr/>
        </p:nvSpPr>
        <p:spPr>
          <a:xfrm>
            <a:off x="648931" y="2438401"/>
            <a:ext cx="3667036" cy="3779520"/>
          </a:xfrm>
          <a:prstGeom prst="rect">
            <a:avLst/>
          </a:prstGeom>
        </p:spPr>
        <p:txBody>
          <a:bodyPr vert="horz" lIns="91440" tIns="45720" rIns="91440" bIns="45720" rtlCol="0">
            <a:normAutofit/>
          </a:bodyPr>
          <a:lstStyle/>
          <a:p>
            <a:pPr indent="-228600">
              <a:lnSpc>
                <a:spcPct val="90000"/>
              </a:lnSpc>
              <a:spcBef>
                <a:spcPts val="1417"/>
              </a:spcBef>
              <a:buFont typeface="Arial" panose="020B0604020202020204" pitchFamily="34" charset="0"/>
              <a:buChar char="•"/>
            </a:pPr>
            <a:r>
              <a:rPr lang="en-US" sz="1400" b="0" strike="noStrike" spc="-1"/>
              <a:t>Adão e Eva andavam nus, como o Senhor os havia criado, sem se envergonharem disso. Eles viviam na inocência, sem maldade. Os dois desfrutavam uma vida serena e eram felizes, pois todos os dias, na viração do dia, ou seja, ao entardecer, Deus conversava com eles (Gn 3.8). </a:t>
            </a:r>
          </a:p>
          <a:p>
            <a:pPr indent="-228600">
              <a:lnSpc>
                <a:spcPct val="90000"/>
              </a:lnSpc>
              <a:spcBef>
                <a:spcPts val="1417"/>
              </a:spcBef>
              <a:buFont typeface="Arial" panose="020B0604020202020204" pitchFamily="34" charset="0"/>
              <a:buChar char="•"/>
            </a:pPr>
            <a:r>
              <a:rPr lang="en-US" sz="1400" b="0" strike="noStrike" spc="-1"/>
              <a:t>Você já imaginou viver em um lugar cercado pela natureza, onde os animais Ihe atendessem? Ao sentir fome, comer frutos das árvores; ao sentir sede, beber água límpida dos rios que corriam no jardim e, o melhor de tudo: falar com o Senhor todos os dias. </a:t>
            </a:r>
          </a:p>
          <a:p>
            <a:pPr indent="-228600">
              <a:lnSpc>
                <a:spcPct val="90000"/>
              </a:lnSpc>
              <a:spcBef>
                <a:spcPts val="1417"/>
              </a:spcBef>
              <a:buFont typeface="Arial" panose="020B0604020202020204" pitchFamily="34" charset="0"/>
              <a:buChar char="•"/>
            </a:pPr>
            <a:r>
              <a:rPr lang="en-US" sz="1400" b="0" strike="noStrike" spc="-1"/>
              <a:t>Nada se compara a tamanha alegria. Em meio à agitação atual, muitas vezes sentimos vontade de estar em um lugar calmo, sereno, com muita vegetação e em plena comunhão com Deus.</a:t>
            </a:r>
          </a:p>
        </p:txBody>
      </p:sp>
      <p:sp>
        <p:nvSpPr>
          <p:cNvPr id="3076" name="Rectangle 198">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2"/>
            <a:ext cx="7555992"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Jardim do Eden | Mensageiros de Esperança Wiki | Fandom">
            <a:extLst>
              <a:ext uri="{FF2B5EF4-FFF2-40B4-BE49-F238E27FC236}">
                <a16:creationId xmlns:a16="http://schemas.microsoft.com/office/drawing/2014/main" id="{7E6C8BDD-0426-4D6F-9EA0-6C05DF2290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90" r="4420" b="1"/>
          <a:stretch/>
        </p:blipFill>
        <p:spPr bwMode="auto">
          <a:xfrm>
            <a:off x="5276088" y="640082"/>
            <a:ext cx="6276250" cy="5577838"/>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extShape 1"/>
          <p:cNvSpPr txBox="1"/>
          <p:nvPr/>
        </p:nvSpPr>
        <p:spPr>
          <a:xfrm>
            <a:off x="6392598" y="640263"/>
            <a:ext cx="5221266" cy="1344975"/>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sz="3700" b="0" strike="noStrike" kern="1200" spc="-1">
              <a:solidFill>
                <a:schemeClr val="tx1"/>
              </a:solidFill>
              <a:latin typeface="+mj-lt"/>
              <a:ea typeface="+mj-ea"/>
              <a:cs typeface="+mj-cs"/>
            </a:endParaRPr>
          </a:p>
          <a:p>
            <a:pPr algn="ctr">
              <a:lnSpc>
                <a:spcPct val="90000"/>
              </a:lnSpc>
              <a:spcBef>
                <a:spcPct val="0"/>
              </a:spcBef>
              <a:spcAft>
                <a:spcPts val="600"/>
              </a:spcAft>
            </a:pPr>
            <a:r>
              <a:rPr lang="en-US" sz="3700" b="0" strike="noStrike" kern="1200" spc="-1">
                <a:solidFill>
                  <a:schemeClr val="tx1"/>
                </a:solidFill>
                <a:latin typeface="+mj-lt"/>
                <a:ea typeface="+mj-ea"/>
                <a:cs typeface="+mj-cs"/>
              </a:rPr>
              <a:t>1 . </a:t>
            </a:r>
            <a:r>
              <a:rPr lang="en-US" sz="3700" kern="1200" spc="-1">
                <a:solidFill>
                  <a:schemeClr val="tx1"/>
                </a:solidFill>
                <a:latin typeface="+mj-lt"/>
                <a:ea typeface="+mj-ea"/>
                <a:cs typeface="+mj-cs"/>
              </a:rPr>
              <a:t>TENTAÇÃO E ENGANO</a:t>
            </a:r>
            <a:endParaRPr lang="en-US" sz="3700" b="0" strike="noStrike" kern="1200" spc="-1">
              <a:solidFill>
                <a:schemeClr val="tx1"/>
              </a:solidFill>
              <a:latin typeface="+mj-lt"/>
              <a:ea typeface="+mj-ea"/>
              <a:cs typeface="+mj-cs"/>
            </a:endParaRPr>
          </a:p>
        </p:txBody>
      </p:sp>
      <p:pic>
        <p:nvPicPr>
          <p:cNvPr id="1026" name="Picture 2" descr="A TENTAÇÃO DO JARDIM #BIBLIAEMAÇÃO - YouTube">
            <a:extLst>
              <a:ext uri="{FF2B5EF4-FFF2-40B4-BE49-F238E27FC236}">
                <a16:creationId xmlns:a16="http://schemas.microsoft.com/office/drawing/2014/main" id="{6C53010E-6EBD-44C2-B638-D8D4E0D75A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4632" y="1909381"/>
            <a:ext cx="5126736" cy="2883789"/>
          </a:xfrm>
          <a:prstGeom prst="rect">
            <a:avLst/>
          </a:prstGeom>
          <a:noFill/>
          <a:extLst>
            <a:ext uri="{909E8E84-426E-40DD-AFC4-6F175D3DCCD1}">
              <a14:hiddenFill xmlns:a14="http://schemas.microsoft.com/office/drawing/2010/main">
                <a:solidFill>
                  <a:srgbClr val="FFFFFF"/>
                </a:solidFill>
              </a14:hiddenFill>
            </a:ext>
          </a:extLst>
        </p:spPr>
      </p:pic>
      <p:sp>
        <p:nvSpPr>
          <p:cNvPr id="145" name="TextShape 2"/>
          <p:cNvSpPr txBox="1"/>
          <p:nvPr/>
        </p:nvSpPr>
        <p:spPr>
          <a:xfrm>
            <a:off x="6391903" y="2121763"/>
            <a:ext cx="5235490" cy="3773010"/>
          </a:xfrm>
          <a:prstGeom prst="rect">
            <a:avLst/>
          </a:prstGeom>
        </p:spPr>
        <p:txBody>
          <a:bodyPr vert="horz" lIns="91440" tIns="45720" rIns="91440" bIns="45720" rtlCol="0">
            <a:normAutofit/>
          </a:bodyPr>
          <a:lstStyle/>
          <a:p>
            <a:pPr indent="-228600">
              <a:lnSpc>
                <a:spcPct val="90000"/>
              </a:lnSpc>
              <a:spcBef>
                <a:spcPts val="1417"/>
              </a:spcBef>
              <a:buFont typeface="Arial" panose="020B0604020202020204" pitchFamily="34" charset="0"/>
              <a:buChar char="•"/>
            </a:pPr>
            <a:r>
              <a:rPr lang="en-US" sz="1400"/>
              <a:t>Satanás deseja distorcer a Palavra de Deus, como fez com Eva (Gn 3.1). Ele insinuou que Deus proibiu que comessem das árvores do jardim, quando, na verdade, Deus disse para comerem de todas elas, exceto da árvore do conhecimento do bem e do mal (Gn 2.16-19). </a:t>
            </a:r>
          </a:p>
          <a:p>
            <a:pPr indent="-228600">
              <a:lnSpc>
                <a:spcPct val="90000"/>
              </a:lnSpc>
              <a:spcBef>
                <a:spcPts val="1417"/>
              </a:spcBef>
              <a:buFont typeface="Arial" panose="020B0604020202020204" pitchFamily="34" charset="0"/>
              <a:buChar char="•"/>
            </a:pPr>
            <a:r>
              <a:rPr lang="en-US" sz="1400"/>
              <a:t>A serpente então insinuou que Deus não queria que comessem o fruto para não ficarem iguais a Ele, conhecendo o bem e o mal (Gn 3.5). Assim Eva deu ouvidos à serpente, e a curiosidade fez com que ela acreditasse na mentira. </a:t>
            </a:r>
          </a:p>
          <a:p>
            <a:pPr indent="-228600">
              <a:lnSpc>
                <a:spcPct val="90000"/>
              </a:lnSpc>
              <a:spcBef>
                <a:spcPts val="1417"/>
              </a:spcBef>
              <a:buFont typeface="Arial" panose="020B0604020202020204" pitchFamily="34" charset="0"/>
              <a:buChar char="•"/>
            </a:pPr>
            <a:r>
              <a:rPr lang="en-US" sz="1400"/>
              <a:t>A astuta serpente acrescentou um "beneficio" extra para que eles comessem aquele fruto: ser iguais a Deus! Ora, embora a árvore proibida produzis- se um fruto de dar água na boca, o primeiro casal vivia em obediência à ordem de Deus.</a:t>
            </a:r>
          </a:p>
          <a:p>
            <a:pPr indent="-228600">
              <a:lnSpc>
                <a:spcPct val="90000"/>
              </a:lnSpc>
              <a:spcBef>
                <a:spcPts val="1417"/>
              </a:spcBef>
              <a:buFont typeface="Arial" panose="020B0604020202020204" pitchFamily="34" charset="0"/>
              <a:buChar char="•"/>
            </a:pPr>
            <a:r>
              <a:rPr lang="en-US" sz="1400"/>
              <a:t> Talvez, em algum momento, até tivessem sido tentados, mas eles nunca haviam peca- do. Ao ser tentado, você tem duas opções: pecar ou não pecar. E ai, qual é a sua escoIha?</a:t>
            </a:r>
            <a:endParaRPr lang="en-US" sz="1400" spc="-1"/>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Rectangle 8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TextShape 1"/>
          <p:cNvSpPr txBox="1"/>
          <p:nvPr/>
        </p:nvSpPr>
        <p:spPr>
          <a:xfrm>
            <a:off x="497531" y="-299852"/>
            <a:ext cx="3282696" cy="246888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0" strike="noStrike" kern="1200" spc="-1" dirty="0">
                <a:solidFill>
                  <a:schemeClr val="bg1"/>
                </a:solidFill>
                <a:latin typeface="+mj-lt"/>
                <a:ea typeface="+mj-ea"/>
                <a:cs typeface="+mj-cs"/>
              </a:rPr>
              <a:t>2.  QUESTÃO DE ESCOLHA</a:t>
            </a:r>
          </a:p>
        </p:txBody>
      </p:sp>
      <p:sp>
        <p:nvSpPr>
          <p:cNvPr id="147" name="TextShape 2"/>
          <p:cNvSpPr txBox="1"/>
          <p:nvPr/>
        </p:nvSpPr>
        <p:spPr>
          <a:xfrm>
            <a:off x="5358384" y="640081"/>
            <a:ext cx="6024654" cy="5257800"/>
          </a:xfrm>
          <a:prstGeom prst="rect">
            <a:avLst/>
          </a:prstGeom>
        </p:spPr>
        <p:txBody>
          <a:bodyPr vert="horz" lIns="91440" tIns="45720" rIns="91440" bIns="45720" rtlCol="0" anchor="ctr">
            <a:normAutofit/>
          </a:bodyPr>
          <a:lstStyle/>
          <a:p>
            <a:pPr indent="-228600">
              <a:lnSpc>
                <a:spcPct val="90000"/>
              </a:lnSpc>
              <a:spcBef>
                <a:spcPts val="1417"/>
              </a:spcBef>
              <a:buFont typeface="Arial" panose="020B0604020202020204" pitchFamily="34" charset="0"/>
              <a:buChar char="•"/>
            </a:pPr>
            <a:r>
              <a:rPr lang="en-US" sz="1700"/>
              <a:t>Muitos cristãos dão pesos diferentes aos pecados. Existem pecados que são considerados "pecadinhos" de pouca importância. Aos olhos de Deus, porém, "pecadinhos" contaminam o homem tanto quanto aqueles considerados "pecados maiores": adultério, idolatria, homicídio, dentre outros. </a:t>
            </a:r>
          </a:p>
          <a:p>
            <a:pPr indent="-228600">
              <a:lnSpc>
                <a:spcPct val="90000"/>
              </a:lnSpc>
              <a:spcBef>
                <a:spcPts val="1417"/>
              </a:spcBef>
              <a:buFont typeface="Arial" panose="020B0604020202020204" pitchFamily="34" charset="0"/>
              <a:buChar char="•"/>
            </a:pPr>
            <a:r>
              <a:rPr lang="en-US" sz="1700"/>
              <a:t>A desobediência, por exemplo, pode parecer inofensiva, mas desobedecer é rebelar-se, Ou seja, a desobediência é como o pecado de feitiçaria (1Sm 15.23). </a:t>
            </a:r>
          </a:p>
          <a:p>
            <a:pPr indent="-228600">
              <a:lnSpc>
                <a:spcPct val="90000"/>
              </a:lnSpc>
              <a:spcBef>
                <a:spcPts val="1417"/>
              </a:spcBef>
              <a:buFont typeface="Arial" panose="020B0604020202020204" pitchFamily="34" charset="0"/>
              <a:buChar char="•"/>
            </a:pPr>
            <a:r>
              <a:rPr lang="en-US" sz="1700"/>
              <a:t>Deus é Santo, e Sua natureza não aceita o contato com o pecado. Adão e Eva, depois de desobedecerem, sentiram a diferença entre o corpo sem pecado e o peso do pecado. Ao perceberem que estavam nus, tiveram medo e sentiram vergonha. </a:t>
            </a:r>
          </a:p>
          <a:p>
            <a:pPr indent="-228600">
              <a:lnSpc>
                <a:spcPct val="90000"/>
              </a:lnSpc>
              <a:spcBef>
                <a:spcPts val="1417"/>
              </a:spcBef>
              <a:buFont typeface="Arial" panose="020B0604020202020204" pitchFamily="34" charset="0"/>
              <a:buChar char="•"/>
            </a:pPr>
            <a:r>
              <a:rPr lang="en-US" sz="1700"/>
              <a:t>Se você pecar, não se esconda. Vá até o Senhor, que ama a sua vida, e confesse o seu erro. Confessar o pecado nos traz paz. Por isso, tome cuidado, porque o Inimigo está sempre tentando camuflar o pecado para que caiamos em suas armadilhas. O episódio de Adão e Eva nos lembra de que todos nós es- tamos vulneráveis ao pecado.</a:t>
            </a:r>
            <a:endParaRPr lang="en-US" sz="1700" spc="-1"/>
          </a:p>
        </p:txBody>
      </p:sp>
      <p:pic>
        <p:nvPicPr>
          <p:cNvPr id="2050" name="Picture 2" descr="Primeira Igreja Batista de Ponta Grossa - Dia 26 Crescendo por meio da  tentação Feliz é o homem que não cede e não pratica o mal quando é tentado,  porque depois receberá">
            <a:extLst>
              <a:ext uri="{FF2B5EF4-FFF2-40B4-BE49-F238E27FC236}">
                <a16:creationId xmlns:a16="http://schemas.microsoft.com/office/drawing/2014/main" id="{CBF5BE54-CC40-4275-9C97-0C7775FF0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69" y="1668185"/>
            <a:ext cx="3615877" cy="47741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2" name="Rectangle 9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Shape 9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2" name="Rectangle 10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TextShape 1"/>
          <p:cNvSpPr txBox="1"/>
          <p:nvPr/>
        </p:nvSpPr>
        <p:spPr>
          <a:xfrm>
            <a:off x="261130" y="-30418"/>
            <a:ext cx="3201366" cy="1781175"/>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b="0" strike="noStrike" kern="1200" spc="-1" dirty="0">
                <a:solidFill>
                  <a:srgbClr val="FFFFFF"/>
                </a:solidFill>
                <a:latin typeface="+mj-lt"/>
                <a:ea typeface="+mj-ea"/>
                <a:cs typeface="+mj-cs"/>
              </a:rPr>
              <a:t>3. As </a:t>
            </a:r>
            <a:r>
              <a:rPr lang="en-US" sz="4000" b="0" strike="noStrike" kern="1200" spc="-1" dirty="0" err="1">
                <a:solidFill>
                  <a:srgbClr val="FFFFFF"/>
                </a:solidFill>
                <a:latin typeface="+mj-lt"/>
                <a:ea typeface="+mj-ea"/>
                <a:cs typeface="+mj-cs"/>
              </a:rPr>
              <a:t>consequ</a:t>
            </a:r>
            <a:r>
              <a:rPr lang="en-US" sz="4000" spc="-1" dirty="0" err="1">
                <a:solidFill>
                  <a:srgbClr val="FFFFFF"/>
                </a:solidFill>
                <a:latin typeface="+mj-lt"/>
                <a:ea typeface="+mj-ea"/>
                <a:cs typeface="+mj-cs"/>
              </a:rPr>
              <a:t>ê</a:t>
            </a:r>
            <a:r>
              <a:rPr lang="en-US" sz="4000" b="0" strike="noStrike" kern="1200" spc="-1" dirty="0" err="1">
                <a:solidFill>
                  <a:srgbClr val="FFFFFF"/>
                </a:solidFill>
                <a:latin typeface="+mj-lt"/>
                <a:ea typeface="+mj-ea"/>
                <a:cs typeface="+mj-cs"/>
              </a:rPr>
              <a:t>ncias</a:t>
            </a:r>
            <a:r>
              <a:rPr lang="en-US" sz="4000" b="0" strike="noStrike" kern="1200" spc="-1" dirty="0">
                <a:solidFill>
                  <a:srgbClr val="FFFFFF"/>
                </a:solidFill>
                <a:latin typeface="+mj-lt"/>
                <a:ea typeface="+mj-ea"/>
                <a:cs typeface="+mj-cs"/>
              </a:rPr>
              <a:t> do </a:t>
            </a:r>
            <a:r>
              <a:rPr lang="en-US" sz="4000" b="0" strike="noStrike" kern="1200" spc="-1" dirty="0" err="1">
                <a:solidFill>
                  <a:srgbClr val="FFFFFF"/>
                </a:solidFill>
                <a:latin typeface="+mj-lt"/>
                <a:ea typeface="+mj-ea"/>
                <a:cs typeface="+mj-cs"/>
              </a:rPr>
              <a:t>pecado</a:t>
            </a:r>
            <a:r>
              <a:rPr lang="en-US" sz="4000" b="0" strike="noStrike" kern="1200" spc="-1" dirty="0">
                <a:solidFill>
                  <a:srgbClr val="FFFFFF"/>
                </a:solidFill>
                <a:latin typeface="+mj-lt"/>
                <a:ea typeface="+mj-ea"/>
                <a:cs typeface="+mj-cs"/>
              </a:rPr>
              <a:t> </a:t>
            </a:r>
          </a:p>
        </p:txBody>
      </p:sp>
      <p:sp>
        <p:nvSpPr>
          <p:cNvPr id="149" name="TextShape 2"/>
          <p:cNvSpPr txBox="1"/>
          <p:nvPr/>
        </p:nvSpPr>
        <p:spPr>
          <a:xfrm>
            <a:off x="4810259" y="649480"/>
            <a:ext cx="6555347" cy="554604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dirty="0"/>
              <a:t>O </a:t>
            </a:r>
            <a:r>
              <a:rPr lang="en-US" sz="1900" dirty="0" err="1"/>
              <a:t>Criador</a:t>
            </a:r>
            <a:r>
              <a:rPr lang="en-US" sz="1900" dirty="0"/>
              <a:t> </a:t>
            </a:r>
            <a:r>
              <a:rPr lang="en-US" sz="1900" dirty="0" err="1"/>
              <a:t>não</a:t>
            </a:r>
            <a:r>
              <a:rPr lang="en-US" sz="1900" dirty="0"/>
              <a:t> </a:t>
            </a:r>
            <a:r>
              <a:rPr lang="en-US" sz="1900" dirty="0" err="1"/>
              <a:t>separa</a:t>
            </a:r>
            <a:r>
              <a:rPr lang="en-US" sz="1900" dirty="0"/>
              <a:t> o </a:t>
            </a:r>
            <a:r>
              <a:rPr lang="en-US" sz="1900" dirty="0" err="1"/>
              <a:t>pecado</a:t>
            </a:r>
            <a:r>
              <a:rPr lang="en-US" sz="1900" dirty="0"/>
              <a:t> </a:t>
            </a:r>
            <a:r>
              <a:rPr lang="en-US" sz="1900" dirty="0" err="1"/>
              <a:t>em</a:t>
            </a:r>
            <a:r>
              <a:rPr lang="en-US" sz="1900" dirty="0"/>
              <a:t> </a:t>
            </a:r>
            <a:r>
              <a:rPr lang="en-US" sz="1900" dirty="0" err="1"/>
              <a:t>tipos</a:t>
            </a:r>
            <a:r>
              <a:rPr lang="en-US" sz="1900" dirty="0"/>
              <a:t> </a:t>
            </a:r>
            <a:r>
              <a:rPr lang="en-US" sz="1900" dirty="0" err="1"/>
              <a:t>ou</a:t>
            </a:r>
            <a:r>
              <a:rPr lang="en-US" sz="1900" dirty="0"/>
              <a:t> </a:t>
            </a:r>
            <a:r>
              <a:rPr lang="en-US" sz="1900" dirty="0" err="1"/>
              <a:t>tamanhos</a:t>
            </a:r>
            <a:r>
              <a:rPr lang="en-US" sz="1900" dirty="0"/>
              <a:t>, e </a:t>
            </a:r>
            <a:r>
              <a:rPr lang="en-US" sz="1900" dirty="0" err="1"/>
              <a:t>qualquer</a:t>
            </a:r>
            <a:r>
              <a:rPr lang="en-US" sz="1900" dirty="0"/>
              <a:t> </a:t>
            </a:r>
            <a:r>
              <a:rPr lang="en-US" sz="1900" dirty="0" err="1"/>
              <a:t>pecado</a:t>
            </a:r>
            <a:r>
              <a:rPr lang="en-US" sz="1900" dirty="0"/>
              <a:t> </a:t>
            </a:r>
            <a:r>
              <a:rPr lang="en-US" sz="1900" dirty="0" err="1"/>
              <a:t>contamina</a:t>
            </a:r>
            <a:r>
              <a:rPr lang="en-US" sz="1900" dirty="0"/>
              <a:t> o </a:t>
            </a:r>
            <a:r>
              <a:rPr lang="en-US" sz="1900" dirty="0" err="1"/>
              <a:t>homem</a:t>
            </a:r>
            <a:r>
              <a:rPr lang="en-US" sz="1900" dirty="0"/>
              <a:t>. </a:t>
            </a:r>
            <a:r>
              <a:rPr lang="en-US" sz="1900" u="sng" dirty="0"/>
              <a:t>O </a:t>
            </a:r>
            <a:r>
              <a:rPr lang="en-US" sz="1900" u="sng" dirty="0" err="1"/>
              <a:t>sentimento</a:t>
            </a:r>
            <a:r>
              <a:rPr lang="en-US" sz="1900" u="sng" dirty="0"/>
              <a:t> de culpa, </a:t>
            </a:r>
            <a:r>
              <a:rPr lang="en-US" sz="1900" u="sng" dirty="0" err="1"/>
              <a:t>ou</a:t>
            </a:r>
            <a:r>
              <a:rPr lang="en-US" sz="1900" u="sng" dirty="0"/>
              <a:t> a </a:t>
            </a:r>
            <a:r>
              <a:rPr lang="en-US" sz="1900" u="sng" dirty="0" err="1"/>
              <a:t>consciência</a:t>
            </a:r>
            <a:r>
              <a:rPr lang="en-US" sz="1900" u="sng" dirty="0"/>
              <a:t> do </a:t>
            </a:r>
            <a:r>
              <a:rPr lang="en-US" sz="1900" u="sng" dirty="0" err="1"/>
              <a:t>erro</a:t>
            </a:r>
            <a:r>
              <a:rPr lang="en-US" sz="1900" u="sng" dirty="0"/>
              <a:t>, </a:t>
            </a:r>
            <a:r>
              <a:rPr lang="en-US" sz="1900" u="sng" dirty="0" err="1"/>
              <a:t>traz</a:t>
            </a:r>
            <a:r>
              <a:rPr lang="en-US" sz="1900" u="sng" dirty="0"/>
              <a:t> </a:t>
            </a:r>
            <a:r>
              <a:rPr lang="en-US" sz="1900" u="sng" dirty="0" err="1"/>
              <a:t>sentimentos</a:t>
            </a:r>
            <a:r>
              <a:rPr lang="en-US" sz="1900" u="sng" dirty="0"/>
              <a:t> </a:t>
            </a:r>
            <a:r>
              <a:rPr lang="en-US" sz="1900" u="sng" dirty="0" err="1"/>
              <a:t>desagradáveis</a:t>
            </a:r>
            <a:r>
              <a:rPr lang="en-US" sz="1900" dirty="0"/>
              <a:t>, </a:t>
            </a:r>
            <a:r>
              <a:rPr lang="en-US" sz="1900" u="sng" dirty="0"/>
              <a:t>que </a:t>
            </a:r>
            <a:r>
              <a:rPr lang="en-US" sz="1900" u="sng" dirty="0" err="1"/>
              <a:t>roubam</a:t>
            </a:r>
            <a:r>
              <a:rPr lang="en-US" sz="1900" u="sng" dirty="0"/>
              <a:t> a </a:t>
            </a:r>
            <a:r>
              <a:rPr lang="en-US" sz="1900" u="sng" dirty="0" err="1"/>
              <a:t>nossa</a:t>
            </a:r>
            <a:r>
              <a:rPr lang="en-US" sz="1900" u="sng" dirty="0"/>
              <a:t> </a:t>
            </a:r>
            <a:r>
              <a:rPr lang="en-US" sz="1900" u="sng" dirty="0" err="1"/>
              <a:t>paz</a:t>
            </a:r>
            <a:r>
              <a:rPr lang="en-US" sz="1900" dirty="0"/>
              <a:t>, pois </a:t>
            </a:r>
            <a:r>
              <a:rPr lang="en-US" sz="1900" dirty="0" err="1"/>
              <a:t>fomos</a:t>
            </a:r>
            <a:r>
              <a:rPr lang="en-US" sz="1900" dirty="0"/>
              <a:t> </a:t>
            </a:r>
            <a:r>
              <a:rPr lang="en-US" sz="1900" dirty="0" err="1"/>
              <a:t>feitos</a:t>
            </a:r>
            <a:r>
              <a:rPr lang="en-US" sz="1900" dirty="0"/>
              <a:t> para </a:t>
            </a:r>
            <a:r>
              <a:rPr lang="en-US" sz="1900" dirty="0" err="1"/>
              <a:t>viver</a:t>
            </a:r>
            <a:r>
              <a:rPr lang="en-US" sz="1900" dirty="0"/>
              <a:t> </a:t>
            </a:r>
            <a:r>
              <a:rPr lang="en-US" sz="1900" dirty="0" err="1"/>
              <a:t>em</a:t>
            </a:r>
            <a:r>
              <a:rPr lang="en-US" sz="1900" dirty="0"/>
              <a:t> </a:t>
            </a:r>
            <a:r>
              <a:rPr lang="en-US" sz="1900" dirty="0" err="1"/>
              <a:t>retidão</a:t>
            </a:r>
            <a:r>
              <a:rPr lang="en-US" sz="1900" dirty="0"/>
              <a:t> </a:t>
            </a:r>
            <a:r>
              <a:rPr lang="en-US" sz="1900" dirty="0" err="1"/>
              <a:t>na</a:t>
            </a:r>
            <a:r>
              <a:rPr lang="en-US" sz="1900" dirty="0"/>
              <a:t> </a:t>
            </a:r>
            <a:r>
              <a:rPr lang="en-US" sz="1900" dirty="0" err="1"/>
              <a:t>presença</a:t>
            </a:r>
            <a:r>
              <a:rPr lang="en-US" sz="1900" dirty="0"/>
              <a:t> do Pai. </a:t>
            </a:r>
            <a:r>
              <a:rPr lang="en-US" sz="1900" dirty="0">
                <a:effectLst>
                  <a:outerShdw blurRad="38100" dist="38100" dir="2700000" algn="tl">
                    <a:srgbClr val="000000">
                      <a:alpha val="43137"/>
                    </a:srgbClr>
                  </a:outerShdw>
                </a:effectLst>
              </a:rPr>
              <a:t>Como </a:t>
            </a:r>
            <a:r>
              <a:rPr lang="en-US" sz="1900" dirty="0" err="1">
                <a:effectLst>
                  <a:outerShdw blurRad="38100" dist="38100" dir="2700000" algn="tl">
                    <a:srgbClr val="000000">
                      <a:alpha val="43137"/>
                    </a:srgbClr>
                  </a:outerShdw>
                </a:effectLst>
              </a:rPr>
              <a:t>temos</a:t>
            </a:r>
            <a:r>
              <a:rPr lang="en-US" sz="1900" dirty="0">
                <a:effectLst>
                  <a:outerShdw blurRad="38100" dist="38100" dir="2700000" algn="tl">
                    <a:srgbClr val="000000">
                      <a:alpha val="43137"/>
                    </a:srgbClr>
                  </a:outerShdw>
                </a:effectLst>
              </a:rPr>
              <a:t> </a:t>
            </a:r>
            <a:r>
              <a:rPr lang="en-US" sz="1900" dirty="0" err="1">
                <a:effectLst>
                  <a:outerShdw blurRad="38100" dist="38100" dir="2700000" algn="tl">
                    <a:srgbClr val="000000">
                      <a:alpha val="43137"/>
                    </a:srgbClr>
                  </a:outerShdw>
                </a:effectLst>
              </a:rPr>
              <a:t>liberdade</a:t>
            </a:r>
            <a:r>
              <a:rPr lang="en-US" sz="1900" dirty="0">
                <a:effectLst>
                  <a:outerShdw blurRad="38100" dist="38100" dir="2700000" algn="tl">
                    <a:srgbClr val="000000">
                      <a:alpha val="43137"/>
                    </a:srgbClr>
                  </a:outerShdw>
                </a:effectLst>
              </a:rPr>
              <a:t> de </a:t>
            </a:r>
            <a:r>
              <a:rPr lang="en-US" sz="1900" dirty="0" err="1">
                <a:effectLst>
                  <a:outerShdw blurRad="38100" dist="38100" dir="2700000" algn="tl">
                    <a:srgbClr val="000000">
                      <a:alpha val="43137"/>
                    </a:srgbClr>
                  </a:outerShdw>
                </a:effectLst>
              </a:rPr>
              <a:t>escolha</a:t>
            </a:r>
            <a:r>
              <a:rPr lang="en-US" sz="1900" dirty="0">
                <a:effectLst>
                  <a:outerShdw blurRad="38100" dist="38100" dir="2700000" algn="tl">
                    <a:srgbClr val="000000">
                      <a:alpha val="43137"/>
                    </a:srgbClr>
                  </a:outerShdw>
                </a:effectLst>
              </a:rPr>
              <a:t>, </a:t>
            </a:r>
            <a:r>
              <a:rPr lang="en-US" sz="1900" dirty="0" err="1">
                <a:effectLst>
                  <a:outerShdw blurRad="38100" dist="38100" dir="2700000" algn="tl">
                    <a:srgbClr val="000000">
                      <a:alpha val="43137"/>
                    </a:srgbClr>
                  </a:outerShdw>
                </a:effectLst>
              </a:rPr>
              <a:t>ninguém</a:t>
            </a:r>
            <a:r>
              <a:rPr lang="en-US" sz="1900" dirty="0">
                <a:effectLst>
                  <a:outerShdw blurRad="38100" dist="38100" dir="2700000" algn="tl">
                    <a:srgbClr val="000000">
                      <a:alpha val="43137"/>
                    </a:srgbClr>
                  </a:outerShdw>
                </a:effectLst>
              </a:rPr>
              <a:t> </a:t>
            </a:r>
            <a:r>
              <a:rPr lang="en-US" sz="1900" dirty="0" err="1">
                <a:effectLst>
                  <a:outerShdw blurRad="38100" dist="38100" dir="2700000" algn="tl">
                    <a:srgbClr val="000000">
                      <a:alpha val="43137"/>
                    </a:srgbClr>
                  </a:outerShdw>
                </a:effectLst>
              </a:rPr>
              <a:t>pode</a:t>
            </a:r>
            <a:r>
              <a:rPr lang="en-US" sz="1900" dirty="0">
                <a:effectLst>
                  <a:outerShdw blurRad="38100" dist="38100" dir="2700000" algn="tl">
                    <a:srgbClr val="000000">
                      <a:alpha val="43137"/>
                    </a:srgbClr>
                  </a:outerShdw>
                </a:effectLst>
              </a:rPr>
              <a:t> </a:t>
            </a:r>
            <a:r>
              <a:rPr lang="en-US" sz="1900" dirty="0" err="1">
                <a:effectLst>
                  <a:outerShdw blurRad="38100" dist="38100" dir="2700000" algn="tl">
                    <a:srgbClr val="000000">
                      <a:alpha val="43137"/>
                    </a:srgbClr>
                  </a:outerShdw>
                </a:effectLst>
              </a:rPr>
              <a:t>dizer</a:t>
            </a:r>
            <a:r>
              <a:rPr lang="en-US" sz="1900" dirty="0">
                <a:effectLst>
                  <a:outerShdw blurRad="38100" dist="38100" dir="2700000" algn="tl">
                    <a:srgbClr val="000000">
                      <a:alpha val="43137"/>
                    </a:srgbClr>
                  </a:outerShdw>
                </a:effectLst>
              </a:rPr>
              <a:t> que </a:t>
            </a:r>
            <a:r>
              <a:rPr lang="en-US" sz="1900" dirty="0" err="1">
                <a:effectLst>
                  <a:outerShdw blurRad="38100" dist="38100" dir="2700000" algn="tl">
                    <a:srgbClr val="000000">
                      <a:alpha val="43137"/>
                    </a:srgbClr>
                  </a:outerShdw>
                </a:effectLst>
              </a:rPr>
              <a:t>pecou</a:t>
            </a:r>
            <a:r>
              <a:rPr lang="en-US" sz="1900" dirty="0">
                <a:effectLst>
                  <a:outerShdw blurRad="38100" dist="38100" dir="2700000" algn="tl">
                    <a:srgbClr val="000000">
                      <a:alpha val="43137"/>
                    </a:srgbClr>
                  </a:outerShdw>
                </a:effectLst>
              </a:rPr>
              <a:t> por </a:t>
            </a:r>
            <a:r>
              <a:rPr lang="en-US" sz="1900" dirty="0" err="1">
                <a:effectLst>
                  <a:outerShdw blurRad="38100" dist="38100" dir="2700000" algn="tl">
                    <a:srgbClr val="000000">
                      <a:alpha val="43137"/>
                    </a:srgbClr>
                  </a:outerShdw>
                </a:effectLst>
              </a:rPr>
              <a:t>imposição</a:t>
            </a:r>
            <a:r>
              <a:rPr lang="en-US" sz="1900" dirty="0">
                <a:effectLst>
                  <a:outerShdw blurRad="38100" dist="38100" dir="2700000" algn="tl">
                    <a:srgbClr val="000000">
                      <a:alpha val="43137"/>
                    </a:srgbClr>
                  </a:outerShdw>
                </a:effectLst>
              </a:rPr>
              <a:t> de Deus</a:t>
            </a:r>
            <a:r>
              <a:rPr lang="en-US" sz="1900" dirty="0"/>
              <a:t>. </a:t>
            </a:r>
          </a:p>
          <a:p>
            <a:pPr indent="-228600">
              <a:lnSpc>
                <a:spcPct val="90000"/>
              </a:lnSpc>
              <a:spcAft>
                <a:spcPts val="600"/>
              </a:spcAft>
              <a:buFont typeface="Arial" panose="020B0604020202020204" pitchFamily="34" charset="0"/>
              <a:buChar char="•"/>
            </a:pPr>
            <a:endParaRPr lang="en-US" sz="1900" dirty="0"/>
          </a:p>
          <a:p>
            <a:pPr indent="-228600">
              <a:lnSpc>
                <a:spcPct val="90000"/>
              </a:lnSpc>
              <a:spcAft>
                <a:spcPts val="600"/>
              </a:spcAft>
              <a:buFont typeface="Arial" panose="020B0604020202020204" pitchFamily="34" charset="0"/>
              <a:buChar char="•"/>
            </a:pPr>
            <a:r>
              <a:rPr lang="en-US" sz="1900" dirty="0" err="1"/>
              <a:t>Quando</a:t>
            </a:r>
            <a:r>
              <a:rPr lang="en-US" sz="1900" dirty="0"/>
              <a:t> </a:t>
            </a:r>
            <a:r>
              <a:rPr lang="en-US" sz="1900" dirty="0" err="1"/>
              <a:t>erramos</a:t>
            </a:r>
            <a:r>
              <a:rPr lang="en-US" sz="1900" dirty="0"/>
              <a:t>, </a:t>
            </a:r>
            <a:r>
              <a:rPr lang="en-US" sz="1900" dirty="0" err="1"/>
              <a:t>nós</a:t>
            </a:r>
            <a:r>
              <a:rPr lang="en-US" sz="1900" dirty="0"/>
              <a:t> </a:t>
            </a:r>
            <a:r>
              <a:rPr lang="en-US" sz="1900" dirty="0" err="1"/>
              <a:t>nos</a:t>
            </a:r>
            <a:r>
              <a:rPr lang="en-US" sz="1900" dirty="0"/>
              <a:t> </a:t>
            </a:r>
            <a:r>
              <a:rPr lang="en-US" sz="1900" dirty="0" err="1"/>
              <a:t>afastamos</a:t>
            </a:r>
            <a:r>
              <a:rPr lang="en-US" sz="1900" dirty="0"/>
              <a:t> do </a:t>
            </a:r>
            <a:r>
              <a:rPr lang="en-US" sz="1900" dirty="0" err="1"/>
              <a:t>Criador</a:t>
            </a:r>
            <a:r>
              <a:rPr lang="en-US" sz="1900" dirty="0"/>
              <a:t> e sentimos </a:t>
            </a:r>
            <a:r>
              <a:rPr lang="en-US" sz="1900" dirty="0" err="1"/>
              <a:t>em</a:t>
            </a:r>
            <a:r>
              <a:rPr lang="en-US" sz="1900" dirty="0"/>
              <a:t> </a:t>
            </a:r>
            <a:r>
              <a:rPr lang="en-US" sz="1900" dirty="0" err="1"/>
              <a:t>nós</a:t>
            </a:r>
            <a:r>
              <a:rPr lang="en-US" sz="1900" dirty="0"/>
              <a:t> </a:t>
            </a:r>
            <a:r>
              <a:rPr lang="en-US" sz="1900" dirty="0" err="1"/>
              <a:t>mesmos</a:t>
            </a:r>
            <a:r>
              <a:rPr lang="en-US" sz="1900" dirty="0"/>
              <a:t> as </a:t>
            </a:r>
            <a:r>
              <a:rPr lang="en-US" sz="1900" dirty="0" err="1"/>
              <a:t>consequências</a:t>
            </a:r>
            <a:r>
              <a:rPr lang="en-US" sz="1900" dirty="0"/>
              <a:t> </a:t>
            </a:r>
            <a:r>
              <a:rPr lang="en-US" sz="1900" dirty="0" err="1"/>
              <a:t>negativas</a:t>
            </a:r>
            <a:r>
              <a:rPr lang="en-US" sz="1900" dirty="0"/>
              <a:t> da </a:t>
            </a:r>
            <a:r>
              <a:rPr lang="en-US" sz="1900" dirty="0" err="1"/>
              <a:t>nossa</a:t>
            </a:r>
            <a:r>
              <a:rPr lang="en-US" sz="1900" dirty="0"/>
              <a:t> </a:t>
            </a:r>
            <a:r>
              <a:rPr lang="en-US" sz="1900" dirty="0" err="1"/>
              <a:t>atitude</a:t>
            </a:r>
            <a:r>
              <a:rPr lang="en-US" sz="1900" dirty="0"/>
              <a:t>. </a:t>
            </a:r>
          </a:p>
          <a:p>
            <a:pPr indent="-228600">
              <a:lnSpc>
                <a:spcPct val="90000"/>
              </a:lnSpc>
              <a:spcAft>
                <a:spcPts val="600"/>
              </a:spcAft>
              <a:buFont typeface="Arial" panose="020B0604020202020204" pitchFamily="34" charset="0"/>
              <a:buChar char="•"/>
            </a:pPr>
            <a:endParaRPr lang="en-US" sz="1900" dirty="0"/>
          </a:p>
          <a:p>
            <a:pPr indent="-228600">
              <a:lnSpc>
                <a:spcPct val="90000"/>
              </a:lnSpc>
              <a:spcAft>
                <a:spcPts val="600"/>
              </a:spcAft>
              <a:buFont typeface="Arial" panose="020B0604020202020204" pitchFamily="34" charset="0"/>
              <a:buChar char="•"/>
            </a:pPr>
            <a:r>
              <a:rPr lang="en-US" sz="1900" dirty="0"/>
              <a:t>Eva </a:t>
            </a:r>
            <a:r>
              <a:rPr lang="en-US" sz="1900" dirty="0" err="1"/>
              <a:t>pôde</a:t>
            </a:r>
            <a:r>
              <a:rPr lang="en-US" sz="1900" dirty="0"/>
              <a:t> </a:t>
            </a:r>
            <a:r>
              <a:rPr lang="en-US" sz="1900" dirty="0" err="1"/>
              <a:t>escolher</a:t>
            </a:r>
            <a:r>
              <a:rPr lang="en-US" sz="1900" dirty="0"/>
              <a:t> entre </a:t>
            </a:r>
            <a:r>
              <a:rPr lang="en-US" sz="1900" dirty="0" err="1"/>
              <a:t>acreditar</a:t>
            </a:r>
            <a:r>
              <a:rPr lang="en-US" sz="1900" dirty="0"/>
              <a:t> </a:t>
            </a:r>
            <a:r>
              <a:rPr lang="en-US" sz="1900" dirty="0" err="1"/>
              <a:t>em</a:t>
            </a:r>
            <a:r>
              <a:rPr lang="en-US" sz="1900" dirty="0"/>
              <a:t> Deus </a:t>
            </a:r>
            <a:r>
              <a:rPr lang="en-US" sz="1900" dirty="0" err="1"/>
              <a:t>ou</a:t>
            </a:r>
            <a:r>
              <a:rPr lang="en-US" sz="1900" dirty="0"/>
              <a:t> </a:t>
            </a:r>
            <a:r>
              <a:rPr lang="en-US" sz="1900" dirty="0" err="1"/>
              <a:t>na</a:t>
            </a:r>
            <a:r>
              <a:rPr lang="en-US" sz="1900" dirty="0"/>
              <a:t> </a:t>
            </a:r>
            <a:r>
              <a:rPr lang="en-US" sz="1900" dirty="0" err="1"/>
              <a:t>serpente</a:t>
            </a:r>
            <a:r>
              <a:rPr lang="en-US" sz="1900" dirty="0"/>
              <a:t>, mas </a:t>
            </a:r>
            <a:r>
              <a:rPr lang="en-US" sz="1900" dirty="0" err="1"/>
              <a:t>ela</a:t>
            </a:r>
            <a:r>
              <a:rPr lang="en-US" sz="1900" dirty="0"/>
              <a:t> </a:t>
            </a:r>
            <a:r>
              <a:rPr lang="en-US" sz="1900" dirty="0" err="1"/>
              <a:t>preferiu</a:t>
            </a:r>
            <a:r>
              <a:rPr lang="en-US" sz="1900" dirty="0"/>
              <a:t> </a:t>
            </a:r>
            <a:r>
              <a:rPr lang="en-US" sz="1900" dirty="0" err="1"/>
              <a:t>dar</a:t>
            </a:r>
            <a:r>
              <a:rPr lang="en-US" sz="1900" dirty="0"/>
              <a:t> </a:t>
            </a:r>
            <a:r>
              <a:rPr lang="en-US" sz="1900" dirty="0" err="1"/>
              <a:t>ouvidos</a:t>
            </a:r>
            <a:r>
              <a:rPr lang="en-US" sz="1900" dirty="0"/>
              <a:t> a </a:t>
            </a:r>
            <a:r>
              <a:rPr lang="en-US" sz="1900" dirty="0" err="1"/>
              <a:t>Satanás</a:t>
            </a:r>
            <a:r>
              <a:rPr lang="en-US" sz="1900" dirty="0"/>
              <a:t> (</a:t>
            </a:r>
            <a:r>
              <a:rPr lang="en-US" sz="1900" dirty="0" err="1"/>
              <a:t>serpente</a:t>
            </a:r>
            <a:r>
              <a:rPr lang="en-US" sz="1900" dirty="0"/>
              <a:t>) e </a:t>
            </a:r>
            <a:r>
              <a:rPr lang="en-US" sz="1900" dirty="0" err="1"/>
              <a:t>desejou</a:t>
            </a:r>
            <a:r>
              <a:rPr lang="en-US" sz="1900" dirty="0"/>
              <a:t> ser </a:t>
            </a:r>
            <a:r>
              <a:rPr lang="en-US" sz="1900" dirty="0" err="1"/>
              <a:t>como</a:t>
            </a:r>
            <a:r>
              <a:rPr lang="en-US" sz="1900" dirty="0"/>
              <a:t> Deus. </a:t>
            </a:r>
            <a:r>
              <a:rPr lang="en-US" sz="1900" dirty="0" err="1"/>
              <a:t>Quando</a:t>
            </a:r>
            <a:r>
              <a:rPr lang="en-US" sz="1900" dirty="0"/>
              <a:t> Deus </a:t>
            </a:r>
            <a:r>
              <a:rPr lang="en-US" sz="1900" dirty="0" err="1"/>
              <a:t>foi</a:t>
            </a:r>
            <a:r>
              <a:rPr lang="en-US" sz="1900" dirty="0"/>
              <a:t> </a:t>
            </a:r>
            <a:r>
              <a:rPr lang="en-US" sz="1900" dirty="0" err="1"/>
              <a:t>visitá</a:t>
            </a:r>
            <a:r>
              <a:rPr lang="en-US" sz="1900" dirty="0"/>
              <a:t>-los, </a:t>
            </a:r>
            <a:r>
              <a:rPr lang="en-US" sz="1900" dirty="0" err="1"/>
              <a:t>eles</a:t>
            </a:r>
            <a:r>
              <a:rPr lang="en-US" sz="1900" dirty="0"/>
              <a:t> </a:t>
            </a:r>
            <a:r>
              <a:rPr lang="en-US" sz="1900" dirty="0" err="1"/>
              <a:t>sentiram</a:t>
            </a:r>
            <a:r>
              <a:rPr lang="en-US" sz="1900" dirty="0"/>
              <a:t> </a:t>
            </a:r>
            <a:r>
              <a:rPr lang="en-US" sz="1900" dirty="0" err="1"/>
              <a:t>medo</a:t>
            </a:r>
            <a:r>
              <a:rPr lang="en-US" sz="1900" dirty="0"/>
              <a:t> e se </a:t>
            </a:r>
            <a:r>
              <a:rPr lang="en-US" sz="1900" dirty="0" err="1"/>
              <a:t>esconderam</a:t>
            </a:r>
            <a:r>
              <a:rPr lang="en-US" sz="1900" dirty="0"/>
              <a:t>. </a:t>
            </a:r>
            <a:r>
              <a:rPr lang="en-US" sz="1900" dirty="0" err="1"/>
              <a:t>Seria</a:t>
            </a:r>
            <a:r>
              <a:rPr lang="en-US" sz="1900" dirty="0"/>
              <a:t> </a:t>
            </a:r>
            <a:r>
              <a:rPr lang="en-US" sz="1900" dirty="0" err="1"/>
              <a:t>possível</a:t>
            </a:r>
            <a:r>
              <a:rPr lang="en-US" sz="1900" dirty="0"/>
              <a:t> se </a:t>
            </a:r>
            <a:r>
              <a:rPr lang="en-US" sz="1900" dirty="0" err="1"/>
              <a:t>esconder</a:t>
            </a:r>
            <a:r>
              <a:rPr lang="en-US" sz="1900" dirty="0"/>
              <a:t> do Senhor? Claro que </a:t>
            </a:r>
            <a:r>
              <a:rPr lang="en-US" sz="1900" dirty="0" err="1"/>
              <a:t>não</a:t>
            </a:r>
            <a:r>
              <a:rPr lang="en-US" sz="1900" dirty="0"/>
              <a:t>. </a:t>
            </a:r>
          </a:p>
          <a:p>
            <a:pPr indent="-228600">
              <a:lnSpc>
                <a:spcPct val="90000"/>
              </a:lnSpc>
              <a:spcAft>
                <a:spcPts val="600"/>
              </a:spcAft>
              <a:buFont typeface="Arial" panose="020B0604020202020204" pitchFamily="34" charset="0"/>
              <a:buChar char="•"/>
            </a:pPr>
            <a:endParaRPr lang="en-US" sz="1900" dirty="0"/>
          </a:p>
          <a:p>
            <a:pPr indent="-228600">
              <a:lnSpc>
                <a:spcPct val="90000"/>
              </a:lnSpc>
              <a:spcAft>
                <a:spcPts val="600"/>
              </a:spcAft>
              <a:buFont typeface="Arial" panose="020B0604020202020204" pitchFamily="34" charset="0"/>
              <a:buChar char="•"/>
            </a:pPr>
            <a:r>
              <a:rPr lang="en-US" sz="1900" dirty="0"/>
              <a:t>O </a:t>
            </a:r>
            <a:r>
              <a:rPr lang="en-US" sz="1900" dirty="0" err="1"/>
              <a:t>homem</a:t>
            </a:r>
            <a:r>
              <a:rPr lang="en-US" sz="1900" dirty="0"/>
              <a:t> se </a:t>
            </a:r>
            <a:r>
              <a:rPr lang="en-US" sz="1900" dirty="0" err="1"/>
              <a:t>afastou</a:t>
            </a:r>
            <a:r>
              <a:rPr lang="en-US" sz="1900" dirty="0"/>
              <a:t> do </a:t>
            </a:r>
            <a:r>
              <a:rPr lang="en-US" sz="1900" dirty="0" err="1"/>
              <a:t>Criador</a:t>
            </a:r>
            <a:r>
              <a:rPr lang="en-US" sz="1900" dirty="0"/>
              <a:t> por causa da </a:t>
            </a:r>
            <a:r>
              <a:rPr lang="en-US" sz="1900" dirty="0" err="1"/>
              <a:t>desobediência</a:t>
            </a:r>
            <a:r>
              <a:rPr lang="en-US" sz="1900" dirty="0"/>
              <a:t>. </a:t>
            </a:r>
            <a:r>
              <a:rPr lang="en-US" sz="1900" dirty="0" err="1"/>
              <a:t>Sejamos</a:t>
            </a:r>
            <a:r>
              <a:rPr lang="en-US" sz="1900" dirty="0"/>
              <a:t> </a:t>
            </a:r>
            <a:r>
              <a:rPr lang="en-US" sz="1900" dirty="0" err="1"/>
              <a:t>obedientes</a:t>
            </a:r>
            <a:r>
              <a:rPr lang="en-US" sz="1900" dirty="0"/>
              <a:t> a Deus, que, </a:t>
            </a:r>
            <a:r>
              <a:rPr lang="en-US" sz="1900" dirty="0" err="1"/>
              <a:t>em</a:t>
            </a:r>
            <a:r>
              <a:rPr lang="en-US" sz="1900" dirty="0"/>
              <a:t> Sua </a:t>
            </a:r>
            <a:r>
              <a:rPr lang="en-US" sz="1900" dirty="0" err="1"/>
              <a:t>infinita</a:t>
            </a:r>
            <a:r>
              <a:rPr lang="en-US" sz="1900" dirty="0"/>
              <a:t> </a:t>
            </a:r>
            <a:r>
              <a:rPr lang="en-US" sz="1900" dirty="0" err="1"/>
              <a:t>bondade</a:t>
            </a:r>
            <a:r>
              <a:rPr lang="en-US" sz="1900" dirty="0"/>
              <a:t>, </a:t>
            </a:r>
            <a:r>
              <a:rPr lang="en-US" sz="1900" dirty="0" err="1"/>
              <a:t>providenciou</a:t>
            </a:r>
            <a:r>
              <a:rPr lang="en-US" sz="1900" dirty="0"/>
              <a:t> </a:t>
            </a:r>
            <a:r>
              <a:rPr lang="en-US" sz="1900" dirty="0" err="1"/>
              <a:t>uma</a:t>
            </a:r>
            <a:r>
              <a:rPr lang="en-US" sz="1900" dirty="0"/>
              <a:t> </a:t>
            </a:r>
            <a:r>
              <a:rPr lang="en-US" sz="1900" dirty="0" err="1"/>
              <a:t>maneira</a:t>
            </a:r>
            <a:r>
              <a:rPr lang="en-US" sz="1900" dirty="0"/>
              <a:t> de </a:t>
            </a:r>
            <a:r>
              <a:rPr lang="en-US" sz="1900" dirty="0" err="1"/>
              <a:t>nos</a:t>
            </a:r>
            <a:r>
              <a:rPr lang="en-US" sz="1900" dirty="0"/>
              <a:t> </a:t>
            </a:r>
            <a:r>
              <a:rPr lang="en-US" sz="1900" dirty="0" err="1"/>
              <a:t>unir</a:t>
            </a:r>
            <a:r>
              <a:rPr lang="en-US" sz="1900" dirty="0"/>
              <a:t> de novo a </a:t>
            </a:r>
            <a:r>
              <a:rPr lang="en-US" sz="1900" dirty="0" err="1"/>
              <a:t>Ele</a:t>
            </a:r>
            <a:r>
              <a:rPr lang="en-US" sz="1900" dirty="0"/>
              <a:t>.</a:t>
            </a:r>
            <a:endParaRPr lang="en-US" sz="1900" spc="-1" dirty="0"/>
          </a:p>
        </p:txBody>
      </p:sp>
      <p:pic>
        <p:nvPicPr>
          <p:cNvPr id="2" name="Imagem 1">
            <a:extLst>
              <a:ext uri="{FF2B5EF4-FFF2-40B4-BE49-F238E27FC236}">
                <a16:creationId xmlns:a16="http://schemas.microsoft.com/office/drawing/2014/main" id="{C4D8D1E2-64FA-401B-BA28-45AB33F3A08C}"/>
              </a:ext>
            </a:extLst>
          </p:cNvPr>
          <p:cNvPicPr>
            <a:picLocks noChangeAspect="1"/>
          </p:cNvPicPr>
          <p:nvPr/>
        </p:nvPicPr>
        <p:blipFill>
          <a:blip r:embed="rId2"/>
          <a:stretch>
            <a:fillRect/>
          </a:stretch>
        </p:blipFill>
        <p:spPr>
          <a:xfrm>
            <a:off x="327781" y="2214434"/>
            <a:ext cx="3201365" cy="289281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4" name="Rectangle 9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Freeform: Shape 10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 name="Rectangle 10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Shape 1"/>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b="0" strike="noStrike" kern="1200" spc="-1">
                <a:solidFill>
                  <a:srgbClr val="FFFFFF"/>
                </a:solidFill>
                <a:latin typeface="+mj-lt"/>
                <a:ea typeface="+mj-ea"/>
                <a:cs typeface="+mj-cs"/>
              </a:rPr>
              <a:t>Conclusão	</a:t>
            </a:r>
          </a:p>
        </p:txBody>
      </p:sp>
      <p:sp>
        <p:nvSpPr>
          <p:cNvPr id="151" name="TextShape 2"/>
          <p:cNvSpPr txBox="1"/>
          <p:nvPr/>
        </p:nvSpPr>
        <p:spPr>
          <a:xfrm>
            <a:off x="4810259" y="649480"/>
            <a:ext cx="6555347" cy="554604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000" b="0" strike="noStrike" spc="-1"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Balões de texto vazios">
            <a:extLst>
              <a:ext uri="{FF2B5EF4-FFF2-40B4-BE49-F238E27FC236}">
                <a16:creationId xmlns:a16="http://schemas.microsoft.com/office/drawing/2014/main" id="{FF22AC59-F0D8-40F2-A34B-1BF0C43A1FA5}"/>
              </a:ext>
            </a:extLst>
          </p:cNvPr>
          <p:cNvPicPr>
            <a:picLocks noChangeAspect="1"/>
          </p:cNvPicPr>
          <p:nvPr/>
        </p:nvPicPr>
        <p:blipFill rotWithShape="1">
          <a:blip r:embed="rId2">
            <a:alphaModFix amt="50000"/>
          </a:blip>
          <a:srcRect t="5516" b="10215"/>
          <a:stretch/>
        </p:blipFill>
        <p:spPr>
          <a:xfrm>
            <a:off x="20" y="-1"/>
            <a:ext cx="12191980" cy="6857999"/>
          </a:xfrm>
          <a:prstGeom prst="rect">
            <a:avLst/>
          </a:prstGeom>
        </p:spPr>
      </p:pic>
      <p:sp>
        <p:nvSpPr>
          <p:cNvPr id="2" name="Título 1">
            <a:extLst>
              <a:ext uri="{FF2B5EF4-FFF2-40B4-BE49-F238E27FC236}">
                <a16:creationId xmlns:a16="http://schemas.microsoft.com/office/drawing/2014/main" id="{A10EDB40-23E3-4810-9DF8-9E9F448963D9}"/>
              </a:ext>
            </a:extLst>
          </p:cNvPr>
          <p:cNvSpPr>
            <a:spLocks noGrp="1"/>
          </p:cNvSpPr>
          <p:nvPr>
            <p:ph type="title"/>
          </p:nvPr>
        </p:nvSpPr>
        <p:spPr>
          <a:xfrm>
            <a:off x="1524000" y="866898"/>
            <a:ext cx="9144000" cy="970922"/>
          </a:xfrm>
        </p:spPr>
        <p:txBody>
          <a:bodyPr vert="horz" lIns="91440" tIns="45720" rIns="91440" bIns="45720" rtlCol="0" anchor="b">
            <a:normAutofit/>
          </a:bodyPr>
          <a:lstStyle/>
          <a:p>
            <a:pPr algn="ctr"/>
            <a:r>
              <a:rPr lang="en-US" sz="6000" dirty="0" err="1">
                <a:solidFill>
                  <a:srgbClr val="FFFFFF"/>
                </a:solidFill>
              </a:rPr>
              <a:t>Resposta</a:t>
            </a:r>
            <a:r>
              <a:rPr lang="en-US" sz="6000" dirty="0">
                <a:solidFill>
                  <a:srgbClr val="FFFFFF"/>
                </a:solidFill>
              </a:rPr>
              <a:t> da </a:t>
            </a:r>
            <a:r>
              <a:rPr lang="en-US" sz="6000" dirty="0" err="1">
                <a:solidFill>
                  <a:srgbClr val="FFFFFF"/>
                </a:solidFill>
              </a:rPr>
              <a:t>atividade</a:t>
            </a:r>
            <a:endParaRPr lang="en-US" sz="6000" dirty="0">
              <a:solidFill>
                <a:srgbClr val="FFFFFF"/>
              </a:solidFill>
            </a:endParaRPr>
          </a:p>
        </p:txBody>
      </p:sp>
      <p:sp>
        <p:nvSpPr>
          <p:cNvPr id="4" name="CaixaDeTexto 3">
            <a:extLst>
              <a:ext uri="{FF2B5EF4-FFF2-40B4-BE49-F238E27FC236}">
                <a16:creationId xmlns:a16="http://schemas.microsoft.com/office/drawing/2014/main" id="{377A9F47-8928-4638-B805-912EC8353E58}"/>
              </a:ext>
            </a:extLst>
          </p:cNvPr>
          <p:cNvSpPr txBox="1"/>
          <p:nvPr/>
        </p:nvSpPr>
        <p:spPr>
          <a:xfrm>
            <a:off x="4975762" y="3325843"/>
            <a:ext cx="5070763" cy="584775"/>
          </a:xfrm>
          <a:prstGeom prst="rect">
            <a:avLst/>
          </a:prstGeom>
          <a:noFill/>
        </p:spPr>
        <p:txBody>
          <a:bodyPr wrap="square" rtlCol="0">
            <a:spAutoFit/>
          </a:bodyPr>
          <a:lstStyle/>
          <a:p>
            <a:r>
              <a:rPr lang="pt-BR" sz="3200" dirty="0"/>
              <a:t>1.  pai, </a:t>
            </a:r>
          </a:p>
        </p:txBody>
      </p:sp>
    </p:spTree>
    <p:extLst>
      <p:ext uri="{BB962C8B-B14F-4D97-AF65-F5344CB8AC3E}">
        <p14:creationId xmlns:p14="http://schemas.microsoft.com/office/powerpoint/2010/main" val="16935419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extShape 1"/>
          <p:cNvSpPr txBox="1"/>
          <p:nvPr/>
        </p:nvSpPr>
        <p:spPr>
          <a:xfrm>
            <a:off x="456821" y="531525"/>
            <a:ext cx="3677264" cy="160934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0" strike="noStrike" cap="all" spc="-1" dirty="0" err="1">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rPr>
              <a:t>Conclusão</a:t>
            </a:r>
            <a:r>
              <a:rPr lang="en-US" sz="3600" b="0" strike="noStrike" cap="all" spc="-1" dirty="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rPr>
              <a:t>	</a:t>
            </a:r>
          </a:p>
        </p:txBody>
      </p:sp>
      <p:pic>
        <p:nvPicPr>
          <p:cNvPr id="3" name="Imagem 2" descr="Interface gráfica do usuário, Aplicativo&#10;&#10;Descrição gerada automaticamente">
            <a:extLst>
              <a:ext uri="{FF2B5EF4-FFF2-40B4-BE49-F238E27FC236}">
                <a16:creationId xmlns:a16="http://schemas.microsoft.com/office/drawing/2014/main" id="{282A1EF6-0D92-4665-BE48-AE8A679A0C66}"/>
              </a:ext>
            </a:extLst>
          </p:cNvPr>
          <p:cNvPicPr>
            <a:picLocks noChangeAspect="1"/>
          </p:cNvPicPr>
          <p:nvPr/>
        </p:nvPicPr>
        <p:blipFill rotWithShape="1">
          <a:blip r:embed="rId3">
            <a:extLst>
              <a:ext uri="{28A0092B-C50C-407E-A947-70E740481C1C}">
                <a14:useLocalDpi xmlns:a14="http://schemas.microsoft.com/office/drawing/2010/main" val="0"/>
              </a:ext>
            </a:extLst>
          </a:blip>
          <a:srcRect l="1103"/>
          <a:stretch/>
        </p:blipFill>
        <p:spPr>
          <a:xfrm>
            <a:off x="4645784" y="0"/>
            <a:ext cx="7546216" cy="6857990"/>
          </a:xfrm>
          <a:prstGeom prst="rect">
            <a:avLst/>
          </a:prstGeom>
        </p:spPr>
      </p:pic>
      <p:sp>
        <p:nvSpPr>
          <p:cNvPr id="151" name="TextShape 2"/>
          <p:cNvSpPr txBox="1"/>
          <p:nvPr/>
        </p:nvSpPr>
        <p:spPr>
          <a:xfrm>
            <a:off x="456821" y="2365702"/>
            <a:ext cx="3992516" cy="4092579"/>
          </a:xfrm>
          <a:prstGeom prst="rect">
            <a:avLst/>
          </a:prstGeom>
        </p:spPr>
        <p:txBody>
          <a:bodyPr vert="horz" lIns="91440" tIns="45720" rIns="91440" bIns="45720" rtlCol="0">
            <a:normAutofit fontScale="55000" lnSpcReduction="20000"/>
          </a:bodyPr>
          <a:lstStyle/>
          <a:p>
            <a:pPr indent="-228600">
              <a:lnSpc>
                <a:spcPct val="90000"/>
              </a:lnSpc>
              <a:spcAft>
                <a:spcPts val="600"/>
              </a:spcAft>
              <a:buFont typeface="Arial" panose="020B0604020202020204" pitchFamily="34" charset="0"/>
              <a:buChar char="•"/>
            </a:pPr>
            <a:r>
              <a:rPr lang="en-US" sz="3600" dirty="0" err="1"/>
              <a:t>Adão</a:t>
            </a:r>
            <a:r>
              <a:rPr lang="en-US" sz="3600" dirty="0"/>
              <a:t> e Eva </a:t>
            </a:r>
            <a:r>
              <a:rPr lang="en-US" sz="3600" dirty="0" err="1"/>
              <a:t>preferiram</a:t>
            </a:r>
            <a:r>
              <a:rPr lang="en-US" sz="3600" dirty="0"/>
              <a:t> </a:t>
            </a:r>
            <a:r>
              <a:rPr lang="en-US" sz="3600" dirty="0" err="1"/>
              <a:t>Satanás</a:t>
            </a:r>
            <a:r>
              <a:rPr lang="en-US" sz="3600" dirty="0"/>
              <a:t> a Deus. </a:t>
            </a:r>
            <a:r>
              <a:rPr lang="en-US" sz="3600" dirty="0" err="1"/>
              <a:t>Mesmo</a:t>
            </a:r>
            <a:r>
              <a:rPr lang="en-US" sz="3600" dirty="0"/>
              <a:t> </a:t>
            </a:r>
            <a:r>
              <a:rPr lang="en-US" sz="3600" dirty="0" err="1"/>
              <a:t>conhecendo</a:t>
            </a:r>
            <a:r>
              <a:rPr lang="en-US" sz="3600" dirty="0"/>
              <a:t> as </a:t>
            </a:r>
            <a:r>
              <a:rPr lang="en-US" sz="3600" dirty="0" err="1"/>
              <a:t>consequências</a:t>
            </a:r>
            <a:r>
              <a:rPr lang="en-US" sz="3600" dirty="0"/>
              <a:t> do </a:t>
            </a:r>
            <a:r>
              <a:rPr lang="en-US" sz="3600" dirty="0" err="1"/>
              <a:t>pecado</a:t>
            </a:r>
            <a:r>
              <a:rPr lang="en-US" sz="3600" dirty="0"/>
              <a:t>, </a:t>
            </a:r>
            <a:r>
              <a:rPr lang="en-US" sz="3600" dirty="0" err="1"/>
              <a:t>ainda</a:t>
            </a:r>
            <a:r>
              <a:rPr lang="en-US" sz="3600" dirty="0"/>
              <a:t> </a:t>
            </a:r>
            <a:r>
              <a:rPr lang="en-US" sz="3600" dirty="0" err="1"/>
              <a:t>hoje</a:t>
            </a:r>
            <a:r>
              <a:rPr lang="en-US" sz="3600" dirty="0"/>
              <a:t> </a:t>
            </a:r>
            <a:r>
              <a:rPr lang="en-US" sz="3600" dirty="0" err="1"/>
              <a:t>muitas</a:t>
            </a:r>
            <a:r>
              <a:rPr lang="en-US" sz="3600" dirty="0"/>
              <a:t> </a:t>
            </a:r>
            <a:r>
              <a:rPr lang="en-US" sz="3600" dirty="0" err="1"/>
              <a:t>pessoas</a:t>
            </a:r>
            <a:r>
              <a:rPr lang="en-US" sz="3600" dirty="0"/>
              <a:t> se </a:t>
            </a:r>
            <a:r>
              <a:rPr lang="en-US" sz="3600" dirty="0" err="1"/>
              <a:t>deixam</a:t>
            </a:r>
            <a:r>
              <a:rPr lang="en-US" sz="3600" dirty="0"/>
              <a:t> </a:t>
            </a:r>
            <a:r>
              <a:rPr lang="en-US" sz="3600" dirty="0" err="1"/>
              <a:t>levar</a:t>
            </a:r>
            <a:r>
              <a:rPr lang="en-US" sz="3600" dirty="0"/>
              <a:t> </a:t>
            </a:r>
            <a:r>
              <a:rPr lang="en-US" sz="3600" dirty="0" err="1"/>
              <a:t>pelo</a:t>
            </a:r>
            <a:r>
              <a:rPr lang="en-US" sz="3600" dirty="0"/>
              <a:t> que </a:t>
            </a:r>
            <a:r>
              <a:rPr lang="en-US" sz="3600" dirty="0" err="1"/>
              <a:t>Ihes</a:t>
            </a:r>
            <a:r>
              <a:rPr lang="en-US" sz="3600" dirty="0"/>
              <a:t> </a:t>
            </a:r>
            <a:r>
              <a:rPr lang="en-US" sz="3600" dirty="0" err="1"/>
              <a:t>agrada</a:t>
            </a:r>
            <a:r>
              <a:rPr lang="en-US" sz="3600" dirty="0"/>
              <a:t> </a:t>
            </a:r>
            <a:r>
              <a:rPr lang="en-US" sz="3600" dirty="0" err="1"/>
              <a:t>ver</a:t>
            </a:r>
            <a:r>
              <a:rPr lang="en-US" sz="3600" dirty="0"/>
              <a:t> e </a:t>
            </a:r>
            <a:r>
              <a:rPr lang="en-US" sz="3600" dirty="0" err="1"/>
              <a:t>ouvir</a:t>
            </a:r>
            <a:r>
              <a:rPr lang="en-US" sz="3600" dirty="0"/>
              <a:t>. </a:t>
            </a:r>
          </a:p>
          <a:p>
            <a:pPr indent="-228600">
              <a:lnSpc>
                <a:spcPct val="90000"/>
              </a:lnSpc>
              <a:spcAft>
                <a:spcPts val="600"/>
              </a:spcAft>
              <a:buFont typeface="Arial" panose="020B0604020202020204" pitchFamily="34" charset="0"/>
              <a:buChar char="•"/>
            </a:pPr>
            <a:endParaRPr lang="en-US" sz="3600" dirty="0"/>
          </a:p>
          <a:p>
            <a:pPr indent="-228600">
              <a:lnSpc>
                <a:spcPct val="90000"/>
              </a:lnSpc>
              <a:spcAft>
                <a:spcPts val="600"/>
              </a:spcAft>
              <a:buFont typeface="Arial" panose="020B0604020202020204" pitchFamily="34" charset="0"/>
              <a:buChar char="•"/>
            </a:pPr>
            <a:r>
              <a:rPr lang="en-US" sz="3600" dirty="0"/>
              <a:t>É </a:t>
            </a:r>
            <a:r>
              <a:rPr lang="en-US" sz="3600" dirty="0" err="1"/>
              <a:t>preciso</a:t>
            </a:r>
            <a:r>
              <a:rPr lang="en-US" sz="3600" dirty="0"/>
              <a:t> </a:t>
            </a:r>
            <a:r>
              <a:rPr lang="en-US" sz="3600" dirty="0" err="1"/>
              <a:t>construir</a:t>
            </a:r>
            <a:r>
              <a:rPr lang="en-US" sz="3600" dirty="0"/>
              <a:t> </a:t>
            </a:r>
            <a:r>
              <a:rPr lang="en-US" sz="3600" dirty="0" err="1"/>
              <a:t>uma</a:t>
            </a:r>
            <a:r>
              <a:rPr lang="en-US" sz="3600" dirty="0"/>
              <a:t> </a:t>
            </a:r>
            <a:r>
              <a:rPr lang="en-US" sz="3600" dirty="0" err="1"/>
              <a:t>vida</a:t>
            </a:r>
            <a:r>
              <a:rPr lang="en-US" sz="3600" dirty="0"/>
              <a:t> de </a:t>
            </a:r>
            <a:r>
              <a:rPr lang="en-US" sz="3600" dirty="0" err="1"/>
              <a:t>oração</a:t>
            </a:r>
            <a:r>
              <a:rPr lang="en-US" sz="3600" dirty="0"/>
              <a:t>, de </a:t>
            </a:r>
            <a:r>
              <a:rPr lang="en-US" sz="3600" dirty="0" err="1"/>
              <a:t>compromisso</a:t>
            </a:r>
            <a:r>
              <a:rPr lang="en-US" sz="3600" dirty="0"/>
              <a:t> com Deus, de </a:t>
            </a:r>
            <a:r>
              <a:rPr lang="en-US" sz="3600" dirty="0" err="1"/>
              <a:t>leitura</a:t>
            </a:r>
            <a:r>
              <a:rPr lang="en-US" sz="3600" dirty="0"/>
              <a:t> e </a:t>
            </a:r>
            <a:r>
              <a:rPr lang="en-US" sz="3600" dirty="0" err="1"/>
              <a:t>estudo</a:t>
            </a:r>
            <a:r>
              <a:rPr lang="en-US" sz="3600" dirty="0"/>
              <a:t> </a:t>
            </a:r>
            <a:r>
              <a:rPr lang="en-US" sz="3600" dirty="0" err="1"/>
              <a:t>sistemático</a:t>
            </a:r>
            <a:r>
              <a:rPr lang="en-US" sz="3600" dirty="0"/>
              <a:t> da </a:t>
            </a:r>
            <a:r>
              <a:rPr lang="en-US" sz="3600" dirty="0" err="1"/>
              <a:t>Bíblia</a:t>
            </a:r>
            <a:r>
              <a:rPr lang="en-US" sz="3600" dirty="0"/>
              <a:t>, </a:t>
            </a:r>
            <a:r>
              <a:rPr lang="en-US" sz="3600" dirty="0" err="1"/>
              <a:t>aplicando</a:t>
            </a:r>
            <a:r>
              <a:rPr lang="en-US" sz="3600" dirty="0"/>
              <a:t> o que </a:t>
            </a:r>
            <a:r>
              <a:rPr lang="en-US" sz="3600" dirty="0" err="1"/>
              <a:t>aprendemos</a:t>
            </a:r>
            <a:r>
              <a:rPr lang="en-US" sz="3600" dirty="0"/>
              <a:t> à </a:t>
            </a:r>
            <a:r>
              <a:rPr lang="en-US" sz="3600" dirty="0" err="1"/>
              <a:t>vida</a:t>
            </a:r>
            <a:r>
              <a:rPr lang="en-US" sz="3600" dirty="0"/>
              <a:t> </a:t>
            </a:r>
            <a:r>
              <a:rPr lang="en-US" sz="3600" dirty="0" err="1"/>
              <a:t>cotidiana</a:t>
            </a:r>
            <a:r>
              <a:rPr lang="en-US" sz="3600" dirty="0"/>
              <a:t>. </a:t>
            </a:r>
          </a:p>
          <a:p>
            <a:pPr indent="-228600">
              <a:lnSpc>
                <a:spcPct val="90000"/>
              </a:lnSpc>
              <a:spcAft>
                <a:spcPts val="600"/>
              </a:spcAft>
              <a:buFont typeface="Arial" panose="020B0604020202020204" pitchFamily="34" charset="0"/>
              <a:buChar char="•"/>
            </a:pPr>
            <a:endParaRPr lang="en-US" sz="3600" dirty="0"/>
          </a:p>
          <a:p>
            <a:pPr indent="-228600">
              <a:lnSpc>
                <a:spcPct val="90000"/>
              </a:lnSpc>
              <a:spcAft>
                <a:spcPts val="600"/>
              </a:spcAft>
              <a:buFont typeface="Arial" panose="020B0604020202020204" pitchFamily="34" charset="0"/>
              <a:buChar char="•"/>
            </a:pPr>
            <a:r>
              <a:rPr lang="en-US" sz="3600" dirty="0" err="1"/>
              <a:t>Manter</a:t>
            </a:r>
            <a:r>
              <a:rPr lang="en-US" sz="3600" dirty="0"/>
              <a:t> a </a:t>
            </a:r>
            <a:r>
              <a:rPr lang="en-US" sz="3600" dirty="0" err="1"/>
              <a:t>comunhão</a:t>
            </a:r>
            <a:r>
              <a:rPr lang="en-US" sz="3600" dirty="0"/>
              <a:t> com Deus e a </a:t>
            </a:r>
            <a:r>
              <a:rPr lang="en-US" sz="3600" dirty="0" err="1"/>
              <a:t>Igreja</a:t>
            </a:r>
            <a:r>
              <a:rPr lang="en-US" sz="3600" dirty="0"/>
              <a:t>, </a:t>
            </a:r>
            <a:r>
              <a:rPr lang="en-US" sz="3600" dirty="0" err="1"/>
              <a:t>assumir</a:t>
            </a:r>
            <a:r>
              <a:rPr lang="en-US" sz="3600" dirty="0"/>
              <a:t> </a:t>
            </a:r>
            <a:r>
              <a:rPr lang="en-US" sz="3600" dirty="0" err="1"/>
              <a:t>responsabilidades</a:t>
            </a:r>
            <a:r>
              <a:rPr lang="en-US" sz="3600" dirty="0"/>
              <a:t> e </a:t>
            </a:r>
            <a:r>
              <a:rPr lang="en-US" sz="3600" dirty="0" err="1"/>
              <a:t>desenvolver</a:t>
            </a:r>
            <a:r>
              <a:rPr lang="en-US" sz="3600" dirty="0"/>
              <a:t> </a:t>
            </a:r>
            <a:r>
              <a:rPr lang="en-US" sz="3600" dirty="0" err="1"/>
              <a:t>os</a:t>
            </a:r>
            <a:r>
              <a:rPr lang="en-US" sz="3600" dirty="0"/>
              <a:t> dons dados </a:t>
            </a:r>
            <a:r>
              <a:rPr lang="en-US" sz="3600" dirty="0" err="1"/>
              <a:t>pelo</a:t>
            </a:r>
            <a:r>
              <a:rPr lang="en-US" sz="3600" dirty="0"/>
              <a:t> </a:t>
            </a:r>
            <a:r>
              <a:rPr lang="en-US" sz="3600" dirty="0" err="1"/>
              <a:t>Altíssimo</a:t>
            </a:r>
            <a:r>
              <a:rPr lang="en-US" sz="3600" dirty="0"/>
              <a:t> </a:t>
            </a:r>
            <a:r>
              <a:rPr lang="en-US" sz="3600" dirty="0" err="1"/>
              <a:t>são</a:t>
            </a:r>
            <a:r>
              <a:rPr lang="en-US" sz="3600" dirty="0"/>
              <a:t> </a:t>
            </a:r>
            <a:r>
              <a:rPr lang="en-US" sz="3600" dirty="0" err="1"/>
              <a:t>maneiras</a:t>
            </a:r>
            <a:r>
              <a:rPr lang="en-US" sz="3600" dirty="0"/>
              <a:t> </a:t>
            </a:r>
            <a:r>
              <a:rPr lang="en-US" sz="3600" dirty="0" err="1"/>
              <a:t>eficazes</a:t>
            </a:r>
            <a:r>
              <a:rPr lang="en-US" sz="3600" dirty="0"/>
              <a:t> de </a:t>
            </a:r>
            <a:r>
              <a:rPr lang="en-US" sz="3600" dirty="0" err="1"/>
              <a:t>nos</a:t>
            </a:r>
            <a:r>
              <a:rPr lang="en-US" sz="3600" dirty="0"/>
              <a:t> </a:t>
            </a:r>
            <a:r>
              <a:rPr lang="en-US" sz="3600" dirty="0" err="1"/>
              <a:t>manter</a:t>
            </a:r>
            <a:r>
              <a:rPr lang="en-US" sz="3600" dirty="0"/>
              <a:t> </a:t>
            </a:r>
            <a:r>
              <a:rPr lang="en-US" sz="3600" dirty="0" err="1"/>
              <a:t>distantes</a:t>
            </a:r>
            <a:r>
              <a:rPr lang="en-US" sz="3600" dirty="0"/>
              <a:t> do </a:t>
            </a:r>
            <a:r>
              <a:rPr lang="en-US" sz="3600" dirty="0" err="1"/>
              <a:t>pecado</a:t>
            </a:r>
            <a:endParaRPr lang="en-US" sz="3600" b="0" strike="noStrike" spc="-1"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Interface gráfica do usuário, Texto&#10;&#10;Descrição gerada automaticamente">
            <a:extLst>
              <a:ext uri="{FF2B5EF4-FFF2-40B4-BE49-F238E27FC236}">
                <a16:creationId xmlns:a16="http://schemas.microsoft.com/office/drawing/2014/main" id="{4E16B080-6172-42CD-A46D-A96D1CCCA2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9605" y="457200"/>
            <a:ext cx="7452789" cy="5943600"/>
          </a:xfrm>
          <a:prstGeom prst="rect">
            <a:avLst/>
          </a:prstGeom>
        </p:spPr>
      </p:pic>
    </p:spTree>
    <p:extLst>
      <p:ext uri="{BB962C8B-B14F-4D97-AF65-F5344CB8AC3E}">
        <p14:creationId xmlns:p14="http://schemas.microsoft.com/office/powerpoint/2010/main" val="23209373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547637" y="868096"/>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55" y="5037403"/>
            <a:ext cx="1940675" cy="1905001"/>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Desenho de rosto de pessoa&#10;&#10;Descrição gerada automaticamente com confiança baixa">
            <a:extLst>
              <a:ext uri="{FF2B5EF4-FFF2-40B4-BE49-F238E27FC236}">
                <a16:creationId xmlns:a16="http://schemas.microsoft.com/office/drawing/2014/main" id="{E33C4E3B-B16A-4F99-91E6-A345115CBD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1178" y="487270"/>
            <a:ext cx="1809750" cy="1143000"/>
          </a:xfrm>
          <a:prstGeom prst="rect">
            <a:avLst/>
          </a:prstGeom>
        </p:spPr>
      </p:pic>
      <p:pic>
        <p:nvPicPr>
          <p:cNvPr id="3" name="Imagem 2" descr="Interface gráfica do usuário, Aplicativo&#10;&#10;Descrição gerada automaticamente">
            <a:extLst>
              <a:ext uri="{FF2B5EF4-FFF2-40B4-BE49-F238E27FC236}">
                <a16:creationId xmlns:a16="http://schemas.microsoft.com/office/drawing/2014/main" id="{235A01E0-DFCD-403A-B465-BFD17622C3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506" y="1115534"/>
            <a:ext cx="2449781" cy="4307305"/>
          </a:xfrm>
          <a:prstGeom prst="rect">
            <a:avLst/>
          </a:prstGeom>
          <a:ln>
            <a:noFill/>
          </a:ln>
          <a:effectLst>
            <a:outerShdw blurRad="292100" dist="139700" dir="2700000" algn="tl" rotWithShape="0">
              <a:srgbClr val="333333">
                <a:alpha val="65000"/>
              </a:srgbClr>
            </a:outerShdw>
          </a:effectLst>
        </p:spPr>
      </p:pic>
      <p:grpSp>
        <p:nvGrpSpPr>
          <p:cNvPr id="11" name="Agrupar 10">
            <a:extLst>
              <a:ext uri="{FF2B5EF4-FFF2-40B4-BE49-F238E27FC236}">
                <a16:creationId xmlns:a16="http://schemas.microsoft.com/office/drawing/2014/main" id="{1584D127-F47D-483C-B584-7F425CE221F3}"/>
              </a:ext>
            </a:extLst>
          </p:cNvPr>
          <p:cNvGrpSpPr/>
          <p:nvPr/>
        </p:nvGrpSpPr>
        <p:grpSpPr>
          <a:xfrm>
            <a:off x="3165147" y="2773096"/>
            <a:ext cx="2625751" cy="3762887"/>
            <a:chOff x="7663544" y="780037"/>
            <a:chExt cx="3832268" cy="4215517"/>
          </a:xfrm>
        </p:grpSpPr>
        <p:pic>
          <p:nvPicPr>
            <p:cNvPr id="12" name="Imagem 11" descr="Tela de celular com texto preto sobre fundo azul&#10;&#10;Descrição gerada automaticamente">
              <a:extLst>
                <a:ext uri="{FF2B5EF4-FFF2-40B4-BE49-F238E27FC236}">
                  <a16:creationId xmlns:a16="http://schemas.microsoft.com/office/drawing/2014/main" id="{A7B243FA-C9F6-4AEA-8648-A2867874B3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3544" y="780037"/>
              <a:ext cx="3832268" cy="3832268"/>
            </a:xfrm>
            <a:prstGeom prst="rect">
              <a:avLst/>
            </a:prstGeom>
            <a:ln>
              <a:noFill/>
            </a:ln>
            <a:effectLst>
              <a:outerShdw blurRad="292100" dist="139700" dir="2700000" algn="tl" rotWithShape="0">
                <a:srgbClr val="333333">
                  <a:alpha val="65000"/>
                </a:srgbClr>
              </a:outerShdw>
            </a:effectLst>
          </p:spPr>
        </p:pic>
        <p:sp>
          <p:nvSpPr>
            <p:cNvPr id="13" name="CaixaDeTexto 12">
              <a:extLst>
                <a:ext uri="{FF2B5EF4-FFF2-40B4-BE49-F238E27FC236}">
                  <a16:creationId xmlns:a16="http://schemas.microsoft.com/office/drawing/2014/main" id="{430C9AC5-ACEB-44F2-8C2F-C910CE6FC4EA}"/>
                </a:ext>
              </a:extLst>
            </p:cNvPr>
            <p:cNvSpPr txBox="1"/>
            <p:nvPr/>
          </p:nvSpPr>
          <p:spPr>
            <a:xfrm>
              <a:off x="7663544" y="4626222"/>
              <a:ext cx="3832268" cy="369332"/>
            </a:xfrm>
            <a:prstGeom prst="rect">
              <a:avLst/>
            </a:prstGeom>
            <a:noFill/>
          </p:spPr>
          <p:txBody>
            <a:bodyPr wrap="square">
              <a:spAutoFit/>
            </a:bodyPr>
            <a:lstStyle/>
            <a:p>
              <a:r>
                <a:rPr lang="pt-BR" dirty="0">
                  <a:hlinkClick r:id="rId7"/>
                </a:rPr>
                <a:t>https://t.me/juliocesarmedeiros</a:t>
              </a:r>
              <a:r>
                <a:rPr lang="pt-BR" dirty="0"/>
                <a:t> </a:t>
              </a:r>
            </a:p>
          </p:txBody>
        </p:sp>
      </p:grpSp>
      <p:pic>
        <p:nvPicPr>
          <p:cNvPr id="16" name="Picture 2">
            <a:extLst>
              <a:ext uri="{FF2B5EF4-FFF2-40B4-BE49-F238E27FC236}">
                <a16:creationId xmlns:a16="http://schemas.microsoft.com/office/drawing/2014/main" id="{42C81C0A-FECB-470C-8849-37E4502BF10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98336" y="4197948"/>
            <a:ext cx="2449781" cy="2449781"/>
          </a:xfrm>
          <a:prstGeom prst="rect">
            <a:avLst/>
          </a:prstGeom>
          <a:ln>
            <a:no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pic>
      <p:pic>
        <p:nvPicPr>
          <p:cNvPr id="18" name="Espaço Reservado para Conteúdo 17" descr="Tela de celular com texto preto sobre fundo branco&#10;&#10;Descrição gerada automaticamente com confiança baixa">
            <a:extLst>
              <a:ext uri="{FF2B5EF4-FFF2-40B4-BE49-F238E27FC236}">
                <a16:creationId xmlns:a16="http://schemas.microsoft.com/office/drawing/2014/main" id="{FD699E89-FDD9-4AC3-BB7B-508E2434BA54}"/>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rot="1168043">
            <a:off x="6430058" y="142708"/>
            <a:ext cx="2132124" cy="3073332"/>
          </a:xfrm>
        </p:spPr>
      </p:pic>
      <p:pic>
        <p:nvPicPr>
          <p:cNvPr id="20" name="Imagem 19" descr="Tela de celular com publicação numa rede social&#10;&#10;Descrição gerada automaticamente com confiança média">
            <a:extLst>
              <a:ext uri="{FF2B5EF4-FFF2-40B4-BE49-F238E27FC236}">
                <a16:creationId xmlns:a16="http://schemas.microsoft.com/office/drawing/2014/main" id="{9593EA1D-DF8F-4632-ABD1-F3605EB8B1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305248">
            <a:off x="9959665" y="875936"/>
            <a:ext cx="1735600" cy="2703908"/>
          </a:xfrm>
          <a:prstGeom prst="rect">
            <a:avLst/>
          </a:prstGeom>
        </p:spPr>
      </p:pic>
      <p:pic>
        <p:nvPicPr>
          <p:cNvPr id="10" name="Imagem 9" descr="Uma imagem contendo mulher, jogador, bola, balançando&#10;&#10;Descrição gerada automaticamente">
            <a:extLst>
              <a:ext uri="{FF2B5EF4-FFF2-40B4-BE49-F238E27FC236}">
                <a16:creationId xmlns:a16="http://schemas.microsoft.com/office/drawing/2014/main" id="{1BB17BAF-CF12-4993-83D9-2FDE996AE7A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66421">
            <a:off x="8395021" y="563256"/>
            <a:ext cx="1591743" cy="2573566"/>
          </a:xfrm>
          <a:prstGeom prst="rect">
            <a:avLst/>
          </a:prstGeom>
          <a:ln>
            <a:noFill/>
          </a:ln>
          <a:effectLst>
            <a:outerShdw blurRad="292100" dist="139700" dir="2700000" algn="tl" rotWithShape="0">
              <a:srgbClr val="333333">
                <a:alpha val="65000"/>
              </a:srgbClr>
            </a:outerShdw>
          </a:effectLst>
        </p:spPr>
      </p:pic>
      <p:pic>
        <p:nvPicPr>
          <p:cNvPr id="22" name="Imagem 21" descr="Diagrama&#10;&#10;Descrição gerada automaticamente">
            <a:extLst>
              <a:ext uri="{FF2B5EF4-FFF2-40B4-BE49-F238E27FC236}">
                <a16:creationId xmlns:a16="http://schemas.microsoft.com/office/drawing/2014/main" id="{C08B56FE-A9E6-4563-BFBC-C187A8AB320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01104" y="4197948"/>
            <a:ext cx="2506426" cy="25064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864804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TotalTime>
  <Words>945</Words>
  <Application>Microsoft Office PowerPoint</Application>
  <PresentationFormat>Widescreen</PresentationFormat>
  <Paragraphs>48</Paragraphs>
  <Slides>14</Slides>
  <Notes>0</Notes>
  <HiddenSlides>1</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14</vt:i4>
      </vt:variant>
    </vt:vector>
  </HeadingPairs>
  <TitlesOfParts>
    <vt:vector size="20" baseType="lpstr">
      <vt:lpstr>Arial</vt:lpstr>
      <vt:lpstr>Calibri</vt:lpstr>
      <vt:lpstr>Calibri Light</vt:lpstr>
      <vt:lpstr>Century Gothic</vt:lpstr>
      <vt:lpstr>Wingdings</vt:lpstr>
      <vt:lpstr>Tema do Office</vt:lpstr>
      <vt:lpstr>Lição 4 – O pecado e a queda do homem</vt:lpstr>
      <vt:lpstr>Apresentação do PowerPoint</vt:lpstr>
      <vt:lpstr>Versículo- chave</vt:lpstr>
      <vt:lpstr>Apresentação do PowerPoint</vt:lpstr>
      <vt:lpstr>Atividade em Grupo</vt:lpstr>
      <vt:lpstr>Apresentação do PowerPoint</vt:lpstr>
      <vt:lpstr>Apresentação do PowerPoint</vt:lpstr>
      <vt:lpstr>Apresentação do PowerPoint</vt:lpstr>
      <vt:lpstr>Apresentação do PowerPoint</vt:lpstr>
      <vt:lpstr>Apresentação do PowerPoint</vt:lpstr>
      <vt:lpstr>Resposta da atividade</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1 - A Criação de Deus</dc:title>
  <dc:creator>Julio César Pereira</dc:creator>
  <cp:lastModifiedBy>Julio César Pereira</cp:lastModifiedBy>
  <cp:revision>11</cp:revision>
  <dcterms:created xsi:type="dcterms:W3CDTF">2021-10-01T14:20:23Z</dcterms:created>
  <dcterms:modified xsi:type="dcterms:W3CDTF">2021-10-23T12:34:51Z</dcterms:modified>
</cp:coreProperties>
</file>