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1" r:id="rId3"/>
    <p:sldId id="385" r:id="rId4"/>
    <p:sldId id="386" r:id="rId5"/>
    <p:sldId id="258" r:id="rId6"/>
    <p:sldId id="259" r:id="rId7"/>
    <p:sldId id="260" r:id="rId8"/>
    <p:sldId id="389" r:id="rId9"/>
    <p:sldId id="262" r:id="rId10"/>
    <p:sldId id="261" r:id="rId11"/>
    <p:sldId id="263" r:id="rId12"/>
    <p:sldId id="264" r:id="rId13"/>
    <p:sldId id="388" r:id="rId14"/>
    <p:sldId id="382" r:id="rId15"/>
    <p:sldId id="387" r:id="rId16"/>
    <p:sldId id="383" r:id="rId17"/>
    <p:sldId id="365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B7D692-175D-49B1-8A1E-697AD1F4E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96E4BD-7324-430E-BDCA-2702F7746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D1DE2E-F8B7-4B62-9A0F-1E253FD2E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13C1A0-710A-4B9A-A604-FAAD48E4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A1D761-5558-4F89-9C56-00DAA167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570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16AE7-6B6C-4446-9BDF-32015A5B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B964EB-4870-456C-B233-80C08D598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71BB38-9E95-4506-B3A3-7CBB9018D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6E450D-6CA9-44F4-8E9E-04800AD56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BD85DF-D5EE-401D-BC5D-ED5CD4E93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9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C3D17-739D-4A58-9AA6-25560FD6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F23BFA-DCC3-45F6-B252-8660D38DD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D5427A-35A8-4543-AFB6-555B6D368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8E6156-2D72-450D-8240-9AD15A23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5AB20A-0B40-4B56-BB68-1D50BC4D3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390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A3761-C8BC-4B8D-9B1B-79A6D6D0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14F06F-8D11-499A-BFD1-3C74F2AAB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1EFC69-620A-47F1-9EA0-E134E03C2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41032E-E214-48B0-9FB1-E7833F1B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F94960-A097-41AE-BB0A-08F438C97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542832-1354-4A87-BE34-CE628C790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733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5BF95-8539-4B3D-AD32-251F42125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BEF614-0F95-429F-A97C-127BAC146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517052-6DB5-48FA-BA2A-E499F8A65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07154A0-CD95-41BB-8B02-AFBD945D2C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513F0C0-AFB1-4004-905E-94EA8E93A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E505CD3-1E41-4D00-8E7F-06C79F90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0CAF4FE-8B49-4E0C-9D18-5DB1D12C9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5F9822A-C9E9-4603-98AF-7348306D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23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54F49-059D-4889-A89D-FA9734886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898433F-EAD2-4C15-8577-1FF55052C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5E6916-56F4-41AF-AE31-DFC283814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52A8C30-FA49-43D3-8ABA-1A8D0B47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1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125CD5F-AA94-4021-9856-B2C85BA74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CBCBFBD-B7EB-4D4D-96E6-C1534818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6AC34D-71D8-4AB1-8063-E19A4D33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39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B1A74-FD4B-41B8-A51E-1189FA53C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D134C1-206A-4EFE-9E14-C0FCB17AE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781751-75A6-4C38-9E54-D0F6DA19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3F13B3-80BA-4A7C-A583-85D6C103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4DA0F6-D231-41E2-AF30-B842722BF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C59B9F-EBD8-48BB-8A54-397712F7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971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B9281-7897-49D0-B22E-A9E61E934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C2B616-C5EB-474D-9F01-9FF51B46F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7A2F40B-5FC3-416F-A897-04C38F31D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840004-7CE7-45B6-9EB7-B6B99E40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C5744-F2D0-42B5-A9C2-51910540F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354EB2-B0AB-4174-ACCA-0D6D7A1A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38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5348F-003A-4916-B4B7-395399663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927D12-FE06-4D27-984C-D1F30747B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D34346-0789-4722-9E4C-D53BBDA5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ECDC56-862F-4DE2-9302-D691B64D6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04C39F-294B-4078-9AE0-0BA4D2CA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8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9DE569-77C0-453B-AAFB-F6CF0FACF3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F304A0-97FE-4E04-9352-BD39B8B9C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444F11-8E2A-467F-9197-239264CE3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1A95F7-912D-401C-8B3E-040B28B6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B020AC-2A61-45B7-8ADA-5C5578ECF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31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C0AE1AE-72FD-44F2-8488-8E524D2D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E165CA-64A5-4A4A-BECD-8F9DDBE40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9827A9-BFE1-49D0-8B3C-72FDC0D06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22/10/2021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CC4FBD-CF0B-4E7B-9C2C-20346B25C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FE8CB-7132-4CEB-8E3F-F4A5A5987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5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8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37.JPG"/><Relationship Id="rId5" Type="http://schemas.openxmlformats.org/officeDocument/2006/relationships/image" Target="../media/image32.jpeg"/><Relationship Id="rId10" Type="http://schemas.openxmlformats.org/officeDocument/2006/relationships/image" Target="../media/image36.png"/><Relationship Id="rId4" Type="http://schemas.openxmlformats.org/officeDocument/2006/relationships/image" Target="../media/image31.gif"/><Relationship Id="rId9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4">
            <a:extLst>
              <a:ext uri="{FF2B5EF4-FFF2-40B4-BE49-F238E27FC236}">
                <a16:creationId xmlns:a16="http://schemas.microsoft.com/office/drawing/2014/main" id="{5A92BC41-5AE1-432E-87C7-12BF9E03D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1415" y="476778"/>
            <a:ext cx="7212450" cy="5920653"/>
          </a:xfrm>
          <a:prstGeom prst="rect">
            <a:avLst/>
          </a:prstGeom>
          <a:solidFill>
            <a:srgbClr val="335D8D">
              <a:alpha val="9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6177" y="578861"/>
            <a:ext cx="6291672" cy="4004722"/>
          </a:xfrm>
        </p:spPr>
        <p:txBody>
          <a:bodyPr>
            <a:normAutofit/>
          </a:bodyPr>
          <a:lstStyle/>
          <a:p>
            <a:pPr algn="l"/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>LIÇÃO 4. </a:t>
            </a:r>
            <a:r>
              <a:rPr lang="pt-BR" b="1" i="0" dirty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ONDE ENCONTRAMOS A FELICIDADE?</a:t>
            </a:r>
            <a:endParaRPr lang="pt-BR" dirty="0">
              <a:solidFill>
                <a:srgbClr val="FFFFFF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141495" y="4866870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 pitchFamily="2" charset="0"/>
              </a:rPr>
              <a:t>Revista Betel Jovens Conectar+ 4 trimestre 2021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C5C596A-3DE6-4CCB-AA2E-B3D345A5B439}"/>
              </a:ext>
            </a:extLst>
          </p:cNvPr>
          <p:cNvSpPr txBox="1"/>
          <p:nvPr/>
        </p:nvSpPr>
        <p:spPr>
          <a:xfrm>
            <a:off x="9700605" y="5817474"/>
            <a:ext cx="201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highlight>
                  <a:srgbClr val="FFFF00"/>
                </a:highlight>
              </a:rPr>
              <a:t>Pr. Júlio César </a:t>
            </a:r>
          </a:p>
        </p:txBody>
      </p:sp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76" y="290910"/>
            <a:ext cx="5266349" cy="3949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385176" y="439297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m 5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570" y="4563579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788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302423" y="2576113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 err="1">
                <a:latin typeface="Nunito Sans"/>
              </a:rPr>
              <a:t>Ec</a:t>
            </a:r>
            <a:r>
              <a:rPr lang="pt-BR" b="1" dirty="0">
                <a:latin typeface="Nunito Sans"/>
              </a:rPr>
              <a:t>. 1.1-9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1524001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1500" dirty="0">
                <a:solidFill>
                  <a:prstClr val="white"/>
                </a:solidFill>
                <a:latin typeface="Calisto MT" panose="02040603050505030304"/>
              </a:rPr>
              <a:t>"E tudo quanto desejaram os meus olhos não </a:t>
            </a:r>
            <a:r>
              <a:rPr lang="pt-BR" sz="1500" dirty="0" err="1">
                <a:solidFill>
                  <a:prstClr val="white"/>
                </a:solidFill>
                <a:latin typeface="Calisto MT" panose="02040603050505030304"/>
              </a:rPr>
              <a:t>Ihos</a:t>
            </a:r>
            <a:r>
              <a:rPr lang="pt-BR" sz="1500" dirty="0">
                <a:solidFill>
                  <a:prstClr val="white"/>
                </a:solidFill>
                <a:latin typeface="Calisto MT" panose="02040603050505030304"/>
              </a:rPr>
              <a:t> neguei nem privei o meu coração de alegria alguma; mas o meu coração se alegrou por todo o meu trabalho, e esta foi a minha porção de todo o meu trabalho". </a:t>
            </a:r>
            <a:r>
              <a:rPr lang="pt-BR" sz="1500" dirty="0" err="1">
                <a:solidFill>
                  <a:prstClr val="white"/>
                </a:solidFill>
                <a:latin typeface="Calisto MT" panose="02040603050505030304"/>
              </a:rPr>
              <a:t>Ec</a:t>
            </a:r>
            <a:r>
              <a:rPr lang="pt-BR" sz="1500" dirty="0">
                <a:solidFill>
                  <a:prstClr val="white"/>
                </a:solidFill>
                <a:latin typeface="Calisto MT" panose="02040603050505030304"/>
              </a:rPr>
              <a:t> 2.10</a:t>
            </a: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877827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000" b="1" dirty="0"/>
              <a:t>A felicidade plena só é encontrada quando a nossa alma repousa em Deus.</a:t>
            </a:r>
          </a:p>
          <a:p>
            <a:pPr lvl="0" algn="ctr" defTabSz="457200">
              <a:defRPr/>
            </a:pPr>
            <a:endParaRPr lang="pt-BR" sz="2000" b="1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70983" y="4112209"/>
            <a:ext cx="2143125" cy="266333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lang="pt-BR" sz="1600" b="1" dirty="0"/>
              <a:t>- Entender a felicidade no prisma do Pregador;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pt-BR" sz="1600" b="1" dirty="0"/>
              <a:t>- Diferenciar pessimismo e realidade;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pt-BR" sz="1600" b="1" dirty="0"/>
              <a:t>- Conscientizar que Deus é o centro da felicidade.</a:t>
            </a:r>
            <a:endParaRPr lang="pt-BR" sz="1600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8382000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575162" y="3804433"/>
            <a:ext cx="2091962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066" y="3149186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792035" y="3804432"/>
            <a:ext cx="2389757" cy="33855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31652" y="3804433"/>
            <a:ext cx="2139368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068" y="3256580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8338042" y="3804432"/>
            <a:ext cx="2379819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92" y="3162476"/>
            <a:ext cx="609116" cy="609116"/>
          </a:xfrm>
          <a:prstGeom prst="rect">
            <a:avLst/>
          </a:prstGeom>
        </p:spPr>
      </p:pic>
      <p:sp>
        <p:nvSpPr>
          <p:cNvPr id="23" name="CaixaDeTexto 22"/>
          <p:cNvSpPr txBox="1"/>
          <p:nvPr/>
        </p:nvSpPr>
        <p:spPr>
          <a:xfrm>
            <a:off x="8464139" y="4501272"/>
            <a:ext cx="20609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pt-BR" dirty="0">
                <a:solidFill>
                  <a:schemeClr val="bg1"/>
                </a:solidFill>
              </a:rPr>
              <a:t>Oremos par que venhamos usar o nosso tempo de maneira sábia, aproveitando cada instante para a glória de Deus.</a:t>
            </a:r>
            <a:br>
              <a:rPr lang="pt-BR" dirty="0"/>
            </a:br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932" y="2971622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9264116" y="4235320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pic>
        <p:nvPicPr>
          <p:cNvPr id="1030" name="Picture 6" descr="Ler a bíblia ela te mostrá o caminho on Make a GIF">
            <a:extLst>
              <a:ext uri="{FF2B5EF4-FFF2-40B4-BE49-F238E27FC236}">
                <a16:creationId xmlns:a16="http://schemas.microsoft.com/office/drawing/2014/main" id="{832687DE-ED8E-42D8-8D75-3EB6BCB7573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228" y="470220"/>
            <a:ext cx="2143325" cy="206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5" y="705755"/>
            <a:ext cx="7759754" cy="1246905"/>
          </a:xfrm>
          <a:solidFill>
            <a:srgbClr val="7030A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pt-BR" sz="4000" b="1" i="0" dirty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LIÇÃO 4. ONDE ENCONTRAMOS A FELICIDADE?</a:t>
            </a:r>
            <a:endParaRPr lang="pt-B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45152C6-6134-429F-90FD-3E60ACBE9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Texto de referência 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>
            <a:extLst>
              <a:ext uri="{FF2B5EF4-FFF2-40B4-BE49-F238E27FC236}">
                <a16:creationId xmlns:a16="http://schemas.microsoft.com/office/drawing/2014/main" id="{A3AB45F7-C6E4-41A8-8104-F0E6CF2719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8277" y="492573"/>
            <a:ext cx="4704635" cy="58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48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7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92678"/>
            <a:ext cx="2655456" cy="786740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Introdução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541090" y="2628114"/>
            <a:ext cx="331723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chemeClr val="bg1"/>
                </a:solidFill>
                <a:effectLst/>
                <a:latin typeface="Roboto" pitchFamily="2" charset="0"/>
              </a:rPr>
              <a:t>As pessoas estão sempre em busca da felicidade e, para isto, se lançam numa busca por conquistas pessoais e terrenas e logram efêmeros momentos de prazer, porém, descobrem que não são felizes. Onde está, então, a verdadeira felicidade?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D7816CB-7C1F-4713-A99A-0FB212923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267" y="1852549"/>
            <a:ext cx="7309245" cy="385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76FC1E-62E7-4806-9BB8-76E827F80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4800" b="1">
                <a:solidFill>
                  <a:srgbClr val="FFFFFF"/>
                </a:solidFill>
              </a:rPr>
              <a:t>1 - O PREGADOR E A FELICIDADE</a:t>
            </a:r>
          </a:p>
        </p:txBody>
      </p:sp>
      <p:pic>
        <p:nvPicPr>
          <p:cNvPr id="5124" name="Picture 4" descr="Bayern de Munique de Philippe Coutinho é o grande campeão da UEFA Champions  League - Confederação Brasileira de Futebol">
            <a:extLst>
              <a:ext uri="{FF2B5EF4-FFF2-40B4-BE49-F238E27FC236}">
                <a16:creationId xmlns:a16="http://schemas.microsoft.com/office/drawing/2014/main" id="{E17877B7-C492-4415-A221-C172692E2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3822" y="1163806"/>
            <a:ext cx="6553545" cy="453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2E5C7E-E7A4-46BB-A42E-BD8638D020B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/>
              <a:t>O autor de Eclesiastes não economiza palavras ao falar de suas conquistas e proezas, mas a conclusão que ele chega é de que todas estas coisas eram vaidade, ou seja, eram como uma bolha de sabão. Podem trazer alegria momentânea, mas não a felicidade.</a:t>
            </a:r>
          </a:p>
        </p:txBody>
      </p:sp>
    </p:spTree>
    <p:extLst>
      <p:ext uri="{BB962C8B-B14F-4D97-AF65-F5344CB8AC3E}">
        <p14:creationId xmlns:p14="http://schemas.microsoft.com/office/powerpoint/2010/main" val="141652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6FC1E-62E7-4806-9BB8-76E827F805D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pt-BR" sz="4400" b="1" dirty="0">
                <a:solidFill>
                  <a:schemeClr val="bg1"/>
                </a:solidFill>
              </a:rPr>
              <a:t>1 - O PREGADOR E A FELICIDADE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3CF82A8-3A8C-45B1-AB61-FAB7D114D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1.1. O fazer e a felicidade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2E5C7E-E7A4-46BB-A42E-BD8638D020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2117685" cy="368458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/>
          <a:p>
            <a:r>
              <a:rPr lang="pt-BR" b="0" i="0" dirty="0">
                <a:effectLst/>
                <a:latin typeface="Roboto" pitchFamily="2" charset="0"/>
              </a:rPr>
              <a:t>Em Eclesiastes 2.4-6, encontramos três vezes a expressão "fiz", indicando uma ação concluída para construir e ter coisas. </a:t>
            </a:r>
          </a:p>
          <a:p>
            <a:r>
              <a:rPr lang="pt-BR" b="0" i="0" dirty="0">
                <a:effectLst/>
                <a:latin typeface="Roboto" pitchFamily="2" charset="0"/>
              </a:rPr>
              <a:t>Este é um dos grandes males de nossa sociedade; empenham-se numa busca por fazer e conquistar e se esquecem de conquistar a si mesmo, a sua família e a sua casa. 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0DD4C8F-948B-4087-A86F-6CB27BB418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877650" cy="823912"/>
          </a:xfrm>
        </p:spPr>
        <p:txBody>
          <a:bodyPr/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1.2. Os prazeres terrenos e a felicidade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915F55-649A-49D9-AADB-55C9C4E768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6825" y="2505075"/>
            <a:ext cx="2562116" cy="368458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/>
          <a:p>
            <a:r>
              <a:rPr lang="pt-BR" b="0" i="0" dirty="0">
                <a:effectLst/>
                <a:latin typeface="Roboto" pitchFamily="2" charset="0"/>
              </a:rPr>
              <a:t> Salomão deixa claro que gozar o prazer também é vaidade (</a:t>
            </a:r>
            <a:r>
              <a:rPr lang="pt-BR" b="0" i="0" dirty="0" err="1">
                <a:effectLst/>
                <a:latin typeface="Roboto" pitchFamily="2" charset="0"/>
              </a:rPr>
              <a:t>Ec</a:t>
            </a:r>
            <a:r>
              <a:rPr lang="pt-BR" b="0" i="0" dirty="0">
                <a:effectLst/>
                <a:latin typeface="Roboto" pitchFamily="2" charset="0"/>
              </a:rPr>
              <a:t> 2.1). O texto é enfático ao dizer que tudo que os olhos do pregador desejaram, ele desfrutou (</a:t>
            </a:r>
            <a:r>
              <a:rPr lang="pt-BR" b="0" i="0" dirty="0" err="1">
                <a:effectLst/>
                <a:latin typeface="Roboto" pitchFamily="2" charset="0"/>
              </a:rPr>
              <a:t>Ec</a:t>
            </a:r>
            <a:r>
              <a:rPr lang="pt-BR" b="0" i="0" dirty="0">
                <a:effectLst/>
                <a:latin typeface="Roboto" pitchFamily="2" charset="0"/>
              </a:rPr>
              <a:t> 2.10), porém, o fim de todos estes fortuitos prazeres foi uma vida vazia e de decepção. </a:t>
            </a:r>
          </a:p>
          <a:p>
            <a:r>
              <a:rPr lang="pt-BR" b="0" i="0" dirty="0">
                <a:effectLst/>
                <a:latin typeface="Roboto" pitchFamily="2" charset="0"/>
              </a:rPr>
              <a:t>Assim são os deleites humanos, num momento é curtição e novidade; depois, vêm culpa, tristeza e vergonha, que podem gerar inúmeras doenças psicossomáticas.</a:t>
            </a:r>
            <a:endParaRPr lang="pt-BR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3563C1D-E2BF-421C-8700-E61696EFC1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69"/>
          <a:stretch/>
        </p:blipFill>
        <p:spPr bwMode="auto">
          <a:xfrm>
            <a:off x="2857633" y="2728447"/>
            <a:ext cx="3314567" cy="368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37CD09CB-7AC0-4419-839C-EFA0FA0B62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59"/>
          <a:stretch/>
        </p:blipFill>
        <p:spPr bwMode="auto">
          <a:xfrm>
            <a:off x="8772005" y="2946362"/>
            <a:ext cx="3414781" cy="391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8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1C3312-8402-413B-8F8A-3D63EA2D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endParaRPr lang="pt-BR" sz="4800">
              <a:solidFill>
                <a:srgbClr val="FFFFFF"/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5B90D35-867B-4ECC-8710-1806B6376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3822" y="1253917"/>
            <a:ext cx="6553545" cy="435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Por que comprar coisas não te faz feliz? - Eu Sem Fronteiras">
            <a:extLst>
              <a:ext uri="{FF2B5EF4-FFF2-40B4-BE49-F238E27FC236}">
                <a16:creationId xmlns:a16="http://schemas.microsoft.com/office/drawing/2014/main" id="{4C9F4BE0-0B68-4198-8C73-B457525A6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2" y="1152525"/>
            <a:ext cx="7715250" cy="515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44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191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4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34C1B3-074D-4D75-B3FC-131C7D5E3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b="1" dirty="0"/>
              <a:t>2 - O PARADOXO DO PREGADOR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0309FB1-E9C6-4D0E-A8E4-6FA5279404DD}"/>
              </a:ext>
            </a:extLst>
          </p:cNvPr>
          <p:cNvSpPr txBox="1"/>
          <p:nvPr/>
        </p:nvSpPr>
        <p:spPr>
          <a:xfrm>
            <a:off x="838200" y="2191807"/>
            <a:ext cx="4936067" cy="398515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dirty="0"/>
              <a:t>Nos escritos de Eclesiastes é perceptível um tom pessimista de um homem que viveu intensamente a vida, mas, ao chegar aos seus derradeiros dias, chegou à conclusão de que sua vida foi gasta em coisas sem sentido. Veremos a seguir dois aspectos a considerar sobre isto.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/>
              <a:t>Revista</a:t>
            </a:r>
            <a:r>
              <a:rPr lang="en-US" sz="3200" dirty="0"/>
              <a:t> </a:t>
            </a:r>
            <a:r>
              <a:rPr lang="en-US" sz="3200" dirty="0" err="1"/>
              <a:t>conectar</a:t>
            </a:r>
            <a:r>
              <a:rPr lang="en-US" sz="3200" dirty="0"/>
              <a:t>+, 4° Tri, 2021</a:t>
            </a:r>
          </a:p>
        </p:txBody>
      </p:sp>
    </p:spTree>
    <p:extLst>
      <p:ext uri="{BB962C8B-B14F-4D97-AF65-F5344CB8AC3E}">
        <p14:creationId xmlns:p14="http://schemas.microsoft.com/office/powerpoint/2010/main" val="2469924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211D2-52E2-4015-91E2-5D1399A1DC5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pt-BR" b="1" dirty="0"/>
              <a:t>2 - O PARADOXO DO PREGADOR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BDCC6C-2DA9-42C4-9A45-840106B9E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>
            <a:normAutofit/>
          </a:bodyPr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2.1. A vida do ponto de vista pessimista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ED52711-8599-4BD1-8AC1-6D6A237E8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8938" y="2630099"/>
            <a:ext cx="2214856" cy="368458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/>
              <a:t>Lições deste tópico</a:t>
            </a:r>
          </a:p>
          <a:p>
            <a:r>
              <a:rPr lang="pt-BR" dirty="0"/>
              <a:t>A vida é feitas de ciclos e que, ao homem, não cabe interferir na obra que Deus fez; </a:t>
            </a:r>
          </a:p>
          <a:p>
            <a:r>
              <a:rPr lang="pt-BR" dirty="0"/>
              <a:t>A transitoriedade da vida humana, ou seja, o pó voltará ao pó;</a:t>
            </a:r>
          </a:p>
          <a:p>
            <a:r>
              <a:rPr lang="pt-BR" dirty="0"/>
              <a:t>Existe tempo para todo o propósito debaixo do sol;</a:t>
            </a:r>
          </a:p>
          <a:p>
            <a:r>
              <a:rPr lang="pt-BR" dirty="0"/>
              <a:t>As conquistas e as riquezas não podem ser vistas como um fim em si mesmas, mas como bênçãos de Deus sobre os homens. 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D494149-D997-4E3D-96B2-6EDA1251F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558883" cy="823912"/>
          </a:xfrm>
        </p:spPr>
        <p:txBody>
          <a:bodyPr>
            <a:normAutofit/>
          </a:bodyPr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2.2. A realidade da vida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763F3D9-659A-4DF3-AF78-2B668FD6B8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653942" y="2915907"/>
            <a:ext cx="2343633" cy="339878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pt-BR" b="0" i="0" dirty="0">
                <a:effectLst/>
                <a:latin typeface="Roboto" pitchFamily="2" charset="0"/>
              </a:rPr>
              <a:t>Salomão estava no fim da vida quando escreveu Eclesiastes, momento este, em que focou na futilidade da vida, mostrando quanto a vida sem Deus é vazia e sem sentido.</a:t>
            </a:r>
            <a:endParaRPr lang="pt-B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C22B19B-B7D3-4244-96F3-FA04C6A2A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29" y="2505075"/>
            <a:ext cx="3245283" cy="4056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E84448E-FD74-4377-9F73-6E027CA21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794" y="2630099"/>
            <a:ext cx="3245283" cy="4056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35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B166CCC-4C1D-4DCC-9BA4-06ADC53DA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z="3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3- A VERDADEIRA FELICIDADE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3A1FCEAF-A150-4DCF-A0F8-BC54FD00F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pt-BR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Todos querem ser felizes. O sábio Salomão já deixou claro que ela não se encontra nas conquistas, riquezas e nem nos prazeres desta vida. Diante desta conclusão, </a:t>
            </a:r>
            <a:endParaRPr lang="en-US" sz="20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9FE57ACB-A57A-48F1-B14B-DC79E9CD0D7F}"/>
              </a:ext>
            </a:extLst>
          </p:cNvPr>
          <p:cNvSpPr txBox="1"/>
          <p:nvPr/>
        </p:nvSpPr>
        <p:spPr>
          <a:xfrm>
            <a:off x="1340935" y="4557345"/>
            <a:ext cx="60941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perguntamos: Onde e como viver a verdadeira felicidade?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96912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AC425-8E54-4093-B93A-3EB718965CF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pt-BR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3- A VERDADEIRA FELICIDADE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F9756309-BF22-48C9-B131-3630F96B2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3.1. A conclusão do sábio sobre a felicidade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537A1B0A-AB5F-4A59-B5FF-6D87E32F6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704001" y="2808287"/>
            <a:ext cx="1962191" cy="36845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1600" dirty="0"/>
              <a:t>O antídoto para não sermos consumidos pela ansiedade é confiar inteiramente em Deus, crendo que Ele tem planos de paz para a nossa vida;</a:t>
            </a:r>
          </a:p>
          <a:p>
            <a:r>
              <a:rPr lang="pt-BR" sz="1600" dirty="0"/>
              <a:t>Ou confiamos inteiramente em Deus, ou seremos consumidos pelas preocupações da vida.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85B59306-B7BF-4615-B10A-D500B69B8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3.2. Jesus pontua sobre a vida feliz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6CA3512A-78AA-4665-B9BE-B01F9EDEA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7953" y="2501862"/>
            <a:ext cx="3261808" cy="3991013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1600" dirty="0">
                <a:latin typeface="Roboto" pitchFamily="2" charset="0"/>
              </a:rPr>
              <a:t>A</a:t>
            </a:r>
            <a:r>
              <a:rPr lang="pt-BR" sz="1600" b="0" i="0" dirty="0">
                <a:effectLst/>
                <a:latin typeface="Roboto" pitchFamily="2" charset="0"/>
              </a:rPr>
              <a:t>s conquistas humanas precisam ser celebradas como dom de Deus, com gratidão no coração e vivendo com serenidade. </a:t>
            </a:r>
          </a:p>
          <a:p>
            <a:r>
              <a:rPr lang="pt-BR" sz="1600" b="0" i="0" dirty="0">
                <a:effectLst/>
                <a:latin typeface="Roboto" pitchFamily="2" charset="0"/>
              </a:rPr>
              <a:t>Em Provérbios 30.7-8, está escrito o pedido que </a:t>
            </a:r>
            <a:r>
              <a:rPr lang="pt-BR" sz="1600" b="0" i="0" dirty="0" err="1">
                <a:effectLst/>
                <a:latin typeface="Roboto" pitchFamily="2" charset="0"/>
              </a:rPr>
              <a:t>Agur</a:t>
            </a:r>
            <a:r>
              <a:rPr lang="pt-BR" sz="1600" b="0" i="0" dirty="0">
                <a:effectLst/>
                <a:latin typeface="Roboto" pitchFamily="2" charset="0"/>
              </a:rPr>
              <a:t> fez a Deus: e, numa parte desta oração, ele disse: "mantém-me</a:t>
            </a:r>
          </a:p>
          <a:p>
            <a:r>
              <a:rPr lang="pt-BR" sz="1600" b="0" i="0" dirty="0">
                <a:effectLst/>
                <a:latin typeface="Roboto" pitchFamily="2" charset="0"/>
              </a:rPr>
              <a:t>do pão da minha porção acostumada" </a:t>
            </a:r>
          </a:p>
          <a:p>
            <a:r>
              <a:rPr lang="pt-BR" sz="1600" b="0" i="0" dirty="0">
                <a:effectLst/>
                <a:latin typeface="Roboto" pitchFamily="2" charset="0"/>
              </a:rPr>
              <a:t>Este estilo de vida está na oração do Pai Nosso, vejamos: "O pão nosso de cada dia nos dai hoje" (Mt 6.11).</a:t>
            </a:r>
            <a:endParaRPr lang="pt-BR" sz="16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7554CE4-E677-4059-9ECA-2A42EF8D6B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05"/>
          <a:stretch/>
        </p:blipFill>
        <p:spPr bwMode="auto">
          <a:xfrm>
            <a:off x="6727516" y="2594285"/>
            <a:ext cx="3107859" cy="3313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6F9EC775-B79E-4FA9-8AF0-AB6D7F03C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79" b="9177"/>
          <a:stretch/>
        </p:blipFill>
        <p:spPr bwMode="auto">
          <a:xfrm>
            <a:off x="3681256" y="3154944"/>
            <a:ext cx="2686980" cy="3613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36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B4E725B1-7987-4CD0-899B-0BBE3ACE2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r>
              <a:rPr lang="pt-BR" sz="4800">
                <a:solidFill>
                  <a:srgbClr val="FFFFFF"/>
                </a:solidFill>
              </a:rPr>
              <a:t>Reflexão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5EDD1CF-E55B-40B8-95A5-FFC34D352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435" y="543725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7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56821" y="531525"/>
            <a:ext cx="36772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strike="noStrike" cap="all" spc="-1" dirty="0" err="1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Conclusão</a:t>
            </a:r>
            <a:r>
              <a:rPr lang="en-US" sz="3600" b="0" strike="noStrike" cap="all" spc="-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	</a:t>
            </a:r>
          </a:p>
        </p:txBody>
      </p:sp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82A1EF6-0D92-4665-BE48-AE8A679A0C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"/>
          <a:stretch/>
        </p:blipFill>
        <p:spPr>
          <a:xfrm>
            <a:off x="4645784" y="0"/>
            <a:ext cx="7546216" cy="6857990"/>
          </a:xfrm>
          <a:prstGeom prst="rect">
            <a:avLst/>
          </a:prstGeom>
        </p:spPr>
      </p:pic>
      <p:sp>
        <p:nvSpPr>
          <p:cNvPr id="151" name="TextShape 2"/>
          <p:cNvSpPr txBox="1"/>
          <p:nvPr/>
        </p:nvSpPr>
        <p:spPr>
          <a:xfrm>
            <a:off x="456821" y="1808141"/>
            <a:ext cx="4025969" cy="40925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pt-BR" sz="3600" b="0" i="0" dirty="0">
                <a:effectLst/>
                <a:latin typeface="Roboto" pitchFamily="2" charset="0"/>
              </a:rPr>
              <a:t>Os escritos de Salomão são provas incontestes de que andar segundo a vista de nossos olhos podem nos levar a perdição, e não a verdadeira felicidade.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142215"/>
            <a:ext cx="4964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11, 3° Tri, 2021.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DC9DD2-51FA-411F-8305-742C3CAAD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134709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Subsídio</a:t>
            </a:r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ao</a:t>
            </a:r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Educador</a:t>
            </a:r>
            <a:endParaRPr lang="en-US" sz="5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815C0BDE-ED86-4776-B211-5A6758981B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6475753" y="558344"/>
            <a:ext cx="4743450" cy="574130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8457BF2-9D97-4032-8F1B-7B01D3962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61" y="2707574"/>
            <a:ext cx="3181488" cy="397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81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rês livros empilhados ordenadamente">
            <a:extLst>
              <a:ext uri="{FF2B5EF4-FFF2-40B4-BE49-F238E27FC236}">
                <a16:creationId xmlns:a16="http://schemas.microsoft.com/office/drawing/2014/main" id="{3247988E-E520-41BB-AAE1-A204742D25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2" t="9091" r="585"/>
          <a:stretch/>
        </p:blipFill>
        <p:spPr>
          <a:xfrm>
            <a:off x="2562726" y="1"/>
            <a:ext cx="9629274" cy="6857999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82092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012496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C2CB31-A446-4EE5-A7BF-56A9D1B8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042611"/>
            <a:ext cx="3879232" cy="2177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Bibliografia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95A429-11B9-4DFA-8254-B4EE03CD7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2755231"/>
            <a:ext cx="3205463" cy="11555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b="1">
                <a:solidFill>
                  <a:schemeClr val="tx1"/>
                </a:solidFill>
                <a:effectLst/>
              </a:rPr>
              <a:t>Revista Jovens | Conectar + | Professor | A partir de 18 anos | 4º Trimestre 2021</a:t>
            </a:r>
          </a:p>
          <a:p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081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2" name="Imagem 11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8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430058" y="142708"/>
            <a:ext cx="2132124" cy="3073332"/>
          </a:xfrm>
        </p:spPr>
      </p:pic>
      <p:pic>
        <p:nvPicPr>
          <p:cNvPr id="20" name="Imagem 19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0" name="Imagem 9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64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884</Words>
  <Application>Microsoft Office PowerPoint</Application>
  <PresentationFormat>Widescreen</PresentationFormat>
  <Paragraphs>63</Paragraphs>
  <Slides>17</Slides>
  <Notes>0</Notes>
  <HiddenSlides>1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Calisto MT</vt:lpstr>
      <vt:lpstr>Nunito Sans</vt:lpstr>
      <vt:lpstr>Open Sans</vt:lpstr>
      <vt:lpstr>Roboto</vt:lpstr>
      <vt:lpstr>Tema do Office</vt:lpstr>
      <vt:lpstr>LIÇÃO 4. ONDE ENCONTRAMOS A FELICIDADE?</vt:lpstr>
      <vt:lpstr>Apresentação do PowerPoint</vt:lpstr>
      <vt:lpstr>Apresentação do PowerPoint</vt:lpstr>
      <vt:lpstr>Texto de referência </vt:lpstr>
      <vt:lpstr>Introdução </vt:lpstr>
      <vt:lpstr>1 - O PREGADOR E A FELICIDADE</vt:lpstr>
      <vt:lpstr>1 - O PREGADOR E A FELICIDADE</vt:lpstr>
      <vt:lpstr>Apresentação do PowerPoint</vt:lpstr>
      <vt:lpstr>2 - O PARADOXO DO PREGADOR</vt:lpstr>
      <vt:lpstr>2 - O PARADOXO DO PREGADOR</vt:lpstr>
      <vt:lpstr>3- A VERDADEIRA FELICIDADE</vt:lpstr>
      <vt:lpstr>3- A VERDADEIRA FELICIDADE</vt:lpstr>
      <vt:lpstr>Reflexão </vt:lpstr>
      <vt:lpstr>Apresentação do PowerPoint</vt:lpstr>
      <vt:lpstr>Subsídio ao Educador</vt:lpstr>
      <vt:lpstr>Bibliografia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Julio César Pereira</cp:lastModifiedBy>
  <cp:revision>10</cp:revision>
  <dcterms:created xsi:type="dcterms:W3CDTF">2021-10-01T12:08:12Z</dcterms:created>
  <dcterms:modified xsi:type="dcterms:W3CDTF">2021-10-22T13:10:23Z</dcterms:modified>
</cp:coreProperties>
</file>