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85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382" r:id="rId12"/>
    <p:sldId id="387" r:id="rId13"/>
    <p:sldId id="383" r:id="rId14"/>
    <p:sldId id="365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FEFFAF-5E49-4B92-8BF9-89AA4A88FC5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6289F99-64B8-4C4C-989A-535C155D8CF0}">
      <dgm:prSet/>
      <dgm:spPr/>
      <dgm:t>
        <a:bodyPr/>
        <a:lstStyle/>
        <a:p>
          <a:r>
            <a:rPr lang="pt-BR"/>
            <a:t>O que a Bíblia fala sobre o orgulho?</a:t>
          </a:r>
          <a:endParaRPr lang="en-US"/>
        </a:p>
      </dgm:t>
    </dgm:pt>
    <dgm:pt modelId="{D2F9A498-27D5-47BD-B3FA-9BEDF785A5D4}" type="parTrans" cxnId="{299CDAE7-FD2A-4130-9B9E-38DF0738DC51}">
      <dgm:prSet/>
      <dgm:spPr/>
      <dgm:t>
        <a:bodyPr/>
        <a:lstStyle/>
        <a:p>
          <a:endParaRPr lang="en-US"/>
        </a:p>
      </dgm:t>
    </dgm:pt>
    <dgm:pt modelId="{67E4A9FF-3349-476B-BC9D-2FBEC6E4F745}" type="sibTrans" cxnId="{299CDAE7-FD2A-4130-9B9E-38DF0738DC51}">
      <dgm:prSet/>
      <dgm:spPr/>
      <dgm:t>
        <a:bodyPr/>
        <a:lstStyle/>
        <a:p>
          <a:endParaRPr lang="en-US"/>
        </a:p>
      </dgm:t>
    </dgm:pt>
    <dgm:pt modelId="{C4B12082-3CAE-4D75-935C-109850C2D1EE}">
      <dgm:prSet/>
      <dgm:spPr/>
      <dgm:t>
        <a:bodyPr/>
        <a:lstStyle/>
        <a:p>
          <a:r>
            <a:rPr lang="pt-BR"/>
            <a:t>A Bíblia fala que o orgulho, que é arrogância, é pecado e causa muitos problemas. O orgulhoso muitas vezes não reconhece seus erros. Deus humilha os orgulhosos.</a:t>
          </a:r>
          <a:endParaRPr lang="en-US"/>
        </a:p>
      </dgm:t>
    </dgm:pt>
    <dgm:pt modelId="{D87E0AC3-7B1D-4278-924D-8CC29CFFE9EC}" type="parTrans" cxnId="{C4517921-BC22-4637-9879-A7DD0D82460B}">
      <dgm:prSet/>
      <dgm:spPr/>
      <dgm:t>
        <a:bodyPr/>
        <a:lstStyle/>
        <a:p>
          <a:endParaRPr lang="en-US"/>
        </a:p>
      </dgm:t>
    </dgm:pt>
    <dgm:pt modelId="{65F25143-3221-424F-9BBC-8A09A2160141}" type="sibTrans" cxnId="{C4517921-BC22-4637-9879-A7DD0D82460B}">
      <dgm:prSet/>
      <dgm:spPr/>
      <dgm:t>
        <a:bodyPr/>
        <a:lstStyle/>
        <a:p>
          <a:endParaRPr lang="en-US"/>
        </a:p>
      </dgm:t>
    </dgm:pt>
    <dgm:pt modelId="{C7F5B323-B5FF-4DE8-83F2-14473C204577}">
      <dgm:prSet/>
      <dgm:spPr/>
      <dgm:t>
        <a:bodyPr/>
        <a:lstStyle/>
        <a:p>
          <a:r>
            <a:rPr lang="pt-BR"/>
            <a:t>Orgulho é ter um conceito errado de si mesmo. O orgulhoso se acha superior por alguma razão, desprezando outras pessoas. Quando o orgulho é levado ao extremo, a pessoa pode se achar tão importante como Deus, ou pensar que Deus lhe deve alguma coisa! – Ezequiel 28:2</a:t>
          </a:r>
          <a:endParaRPr lang="en-US"/>
        </a:p>
      </dgm:t>
    </dgm:pt>
    <dgm:pt modelId="{B04E1CCF-E1A2-495B-88E3-923C74BA6691}" type="parTrans" cxnId="{99974E67-4605-49D0-ADD0-6F946FA1F94B}">
      <dgm:prSet/>
      <dgm:spPr/>
      <dgm:t>
        <a:bodyPr/>
        <a:lstStyle/>
        <a:p>
          <a:endParaRPr lang="en-US"/>
        </a:p>
      </dgm:t>
    </dgm:pt>
    <dgm:pt modelId="{AA78A652-15E3-459B-BB60-0E7766C75382}" type="sibTrans" cxnId="{99974E67-4605-49D0-ADD0-6F946FA1F94B}">
      <dgm:prSet/>
      <dgm:spPr/>
      <dgm:t>
        <a:bodyPr/>
        <a:lstStyle/>
        <a:p>
          <a:endParaRPr lang="en-US"/>
        </a:p>
      </dgm:t>
    </dgm:pt>
    <dgm:pt modelId="{C50B40E6-1759-48A5-8A22-3A978FAF26B3}">
      <dgm:prSet/>
      <dgm:spPr/>
      <dgm:t>
        <a:bodyPr/>
        <a:lstStyle/>
        <a:p>
          <a:r>
            <a:rPr lang="pt-BR"/>
            <a:t>A Bíblia diz que o orgulho leva à humilhação. O orgulho torna a pessoa no seu próprio ídolo. O orgulhoso se torna cego e não vê que vai cair na desgraça, porque se acha invencível (Provérbios 16:18).</a:t>
          </a:r>
          <a:endParaRPr lang="en-US"/>
        </a:p>
      </dgm:t>
    </dgm:pt>
    <dgm:pt modelId="{B2001F8E-9CB7-4903-9FB7-302583948A0A}" type="parTrans" cxnId="{E57DB737-655C-48AA-86AC-5E1C7CC34450}">
      <dgm:prSet/>
      <dgm:spPr/>
      <dgm:t>
        <a:bodyPr/>
        <a:lstStyle/>
        <a:p>
          <a:endParaRPr lang="en-US"/>
        </a:p>
      </dgm:t>
    </dgm:pt>
    <dgm:pt modelId="{C2254B10-EF1B-486D-8671-0A5394BB72D0}" type="sibTrans" cxnId="{E57DB737-655C-48AA-86AC-5E1C7CC34450}">
      <dgm:prSet/>
      <dgm:spPr/>
      <dgm:t>
        <a:bodyPr/>
        <a:lstStyle/>
        <a:p>
          <a:endParaRPr lang="en-US"/>
        </a:p>
      </dgm:t>
    </dgm:pt>
    <dgm:pt modelId="{E05050F0-B1E3-4479-BC9C-F3DDA950DD0A}">
      <dgm:prSet/>
      <dgm:spPr/>
      <dgm:t>
        <a:bodyPr/>
        <a:lstStyle/>
        <a:p>
          <a:r>
            <a:rPr lang="pt-BR"/>
            <a:t>A solução para o orgulho</a:t>
          </a:r>
          <a:endParaRPr lang="en-US"/>
        </a:p>
      </dgm:t>
    </dgm:pt>
    <dgm:pt modelId="{57C19ACC-4876-485B-98F7-D6A8F464BAEF}" type="parTrans" cxnId="{767814F4-F216-4A6D-A072-9CCC7DDBE2BA}">
      <dgm:prSet/>
      <dgm:spPr/>
      <dgm:t>
        <a:bodyPr/>
        <a:lstStyle/>
        <a:p>
          <a:endParaRPr lang="en-US"/>
        </a:p>
      </dgm:t>
    </dgm:pt>
    <dgm:pt modelId="{1279B077-3325-4D02-9299-A95C7EDD4300}" type="sibTrans" cxnId="{767814F4-F216-4A6D-A072-9CCC7DDBE2BA}">
      <dgm:prSet/>
      <dgm:spPr/>
      <dgm:t>
        <a:bodyPr/>
        <a:lstStyle/>
        <a:p>
          <a:endParaRPr lang="en-US"/>
        </a:p>
      </dgm:t>
    </dgm:pt>
    <dgm:pt modelId="{2DA16326-A414-494D-B353-A82C26699F94}">
      <dgm:prSet/>
      <dgm:spPr/>
      <dgm:t>
        <a:bodyPr/>
        <a:lstStyle/>
        <a:p>
          <a:r>
            <a:rPr lang="pt-BR"/>
            <a:t>Para não cair no orgulho, é importante cultivar a humildade. A pessoa humilde entende que não é superior a ninguém, porque todos pecaram e falharam (Romanos 12:16). Ninguém é perfeito. Todos têm pontos fortes e pontos fracos.</a:t>
          </a:r>
          <a:endParaRPr lang="en-US"/>
        </a:p>
      </dgm:t>
    </dgm:pt>
    <dgm:pt modelId="{AE848D07-8B7A-45C3-95D2-A594926CFF68}" type="parTrans" cxnId="{B9D09471-F7FE-44C6-9B04-044E627AA2B1}">
      <dgm:prSet/>
      <dgm:spPr/>
      <dgm:t>
        <a:bodyPr/>
        <a:lstStyle/>
        <a:p>
          <a:endParaRPr lang="en-US"/>
        </a:p>
      </dgm:t>
    </dgm:pt>
    <dgm:pt modelId="{60EA715F-B926-4A12-9C7A-3C6392A7BC72}" type="sibTrans" cxnId="{B9D09471-F7FE-44C6-9B04-044E627AA2B1}">
      <dgm:prSet/>
      <dgm:spPr/>
      <dgm:t>
        <a:bodyPr/>
        <a:lstStyle/>
        <a:p>
          <a:endParaRPr lang="en-US"/>
        </a:p>
      </dgm:t>
    </dgm:pt>
    <dgm:pt modelId="{773AC9D7-78B2-4513-9F47-EE089EF45307}">
      <dgm:prSet/>
      <dgm:spPr/>
      <dgm:t>
        <a:bodyPr/>
        <a:lstStyle/>
        <a:p>
          <a:r>
            <a:rPr lang="pt-BR"/>
            <a:t>Humildade não significa ser auto-estima muito baixa, se achando inútil. Humildade é ter equilíbrio, sabendo que sem Deus você não poderia fazer nada e que Ele é quem merece toda adoração. Humildade é saber apreciar o bem que Deus lhe dá, reconhecendo que você depende dele (Romanos 12:3).</a:t>
          </a:r>
          <a:endParaRPr lang="en-US"/>
        </a:p>
      </dgm:t>
    </dgm:pt>
    <dgm:pt modelId="{5105CDE7-CF00-4CB5-97CE-BA34C942042F}" type="parTrans" cxnId="{82898357-5B16-42A2-9480-98C75D95D4C0}">
      <dgm:prSet/>
      <dgm:spPr/>
      <dgm:t>
        <a:bodyPr/>
        <a:lstStyle/>
        <a:p>
          <a:endParaRPr lang="en-US"/>
        </a:p>
      </dgm:t>
    </dgm:pt>
    <dgm:pt modelId="{863BD05F-ADE4-4073-A62F-97CA40E8AAC6}" type="sibTrans" cxnId="{82898357-5B16-42A2-9480-98C75D95D4C0}">
      <dgm:prSet/>
      <dgm:spPr/>
      <dgm:t>
        <a:bodyPr/>
        <a:lstStyle/>
        <a:p>
          <a:endParaRPr lang="en-US"/>
        </a:p>
      </dgm:t>
    </dgm:pt>
    <dgm:pt modelId="{B343A6A0-D034-4B42-8544-87D3CB1EFEF6}">
      <dgm:prSet/>
      <dgm:spPr/>
      <dgm:t>
        <a:bodyPr/>
        <a:lstStyle/>
        <a:p>
          <a:r>
            <a:rPr lang="pt-BR"/>
            <a:t>Orgulho bom</a:t>
          </a:r>
          <a:endParaRPr lang="en-US"/>
        </a:p>
      </dgm:t>
    </dgm:pt>
    <dgm:pt modelId="{3A374B3B-03D0-4FA1-807E-9F493238B2DB}" type="parTrans" cxnId="{C73E175E-43F2-48BB-A4D6-1B39C0DD18FB}">
      <dgm:prSet/>
      <dgm:spPr/>
      <dgm:t>
        <a:bodyPr/>
        <a:lstStyle/>
        <a:p>
          <a:endParaRPr lang="en-US"/>
        </a:p>
      </dgm:t>
    </dgm:pt>
    <dgm:pt modelId="{3DF0F46B-23E3-42A1-BC41-89C5D8B62E49}" type="sibTrans" cxnId="{C73E175E-43F2-48BB-A4D6-1B39C0DD18FB}">
      <dgm:prSet/>
      <dgm:spPr/>
      <dgm:t>
        <a:bodyPr/>
        <a:lstStyle/>
        <a:p>
          <a:endParaRPr lang="en-US"/>
        </a:p>
      </dgm:t>
    </dgm:pt>
    <dgm:pt modelId="{0894AB88-BA79-4F4B-9241-EF04E08D9774}">
      <dgm:prSet/>
      <dgm:spPr/>
      <dgm:t>
        <a:bodyPr/>
        <a:lstStyle/>
        <a:p>
          <a:r>
            <a:rPr lang="pt-BR"/>
            <a:t>Orgulho nem sempre significa arrogância. Em algumas situações, orgulho significa ter prazer e alegria em alguma coisa boa. Isso não é errado. Ter prazer nas suas conquistas ou sucessos é bom. Desvalorizar todo o bem lhe acontece não é ser humilde, é ser ingrato.</a:t>
          </a:r>
          <a:endParaRPr lang="en-US"/>
        </a:p>
      </dgm:t>
    </dgm:pt>
    <dgm:pt modelId="{652686BF-8663-4CFE-81DE-5151DCD9160D}" type="parTrans" cxnId="{DDEFF40D-6FEF-4990-93F2-0773A84A0B2D}">
      <dgm:prSet/>
      <dgm:spPr/>
      <dgm:t>
        <a:bodyPr/>
        <a:lstStyle/>
        <a:p>
          <a:endParaRPr lang="en-US"/>
        </a:p>
      </dgm:t>
    </dgm:pt>
    <dgm:pt modelId="{DA27CE75-09BA-4342-BB7F-A0EC3C52335C}" type="sibTrans" cxnId="{DDEFF40D-6FEF-4990-93F2-0773A84A0B2D}">
      <dgm:prSet/>
      <dgm:spPr/>
      <dgm:t>
        <a:bodyPr/>
        <a:lstStyle/>
        <a:p>
          <a:endParaRPr lang="en-US"/>
        </a:p>
      </dgm:t>
    </dgm:pt>
    <dgm:pt modelId="{09727932-B018-43FF-971F-9BCC79CF48BF}">
      <dgm:prSet/>
      <dgm:spPr/>
      <dgm:t>
        <a:bodyPr/>
        <a:lstStyle/>
        <a:p>
          <a:r>
            <a:rPr lang="pt-BR"/>
            <a:t>Para evitar o orgulho errado, quando você se alegra nos seus sucessos e talentos, lembre-se que todas as bênçãos vêm de Deus. Ele é a verdadeira razão que tudo de bom acontece (2 Coríntios 10:17-18). Agradeça a Deus por tudo que Ele fez.</a:t>
          </a:r>
          <a:endParaRPr lang="en-US"/>
        </a:p>
      </dgm:t>
    </dgm:pt>
    <dgm:pt modelId="{0CB4E6AD-D418-43BD-AC72-E8D7C6B8EDE1}" type="parTrans" cxnId="{4444C0E8-83D9-4F59-9F14-D7409BB68102}">
      <dgm:prSet/>
      <dgm:spPr/>
      <dgm:t>
        <a:bodyPr/>
        <a:lstStyle/>
        <a:p>
          <a:endParaRPr lang="en-US"/>
        </a:p>
      </dgm:t>
    </dgm:pt>
    <dgm:pt modelId="{EBB9481C-F8FD-41A7-8559-16C5228F4F25}" type="sibTrans" cxnId="{4444C0E8-83D9-4F59-9F14-D7409BB68102}">
      <dgm:prSet/>
      <dgm:spPr/>
      <dgm:t>
        <a:bodyPr/>
        <a:lstStyle/>
        <a:p>
          <a:endParaRPr lang="en-US"/>
        </a:p>
      </dgm:t>
    </dgm:pt>
    <dgm:pt modelId="{26368B7F-A7BC-4C2D-9BDE-D01862E99410}" type="pres">
      <dgm:prSet presAssocID="{BCFEFFAF-5E49-4B92-8BF9-89AA4A88FC51}" presName="diagram" presStyleCnt="0">
        <dgm:presLayoutVars>
          <dgm:dir/>
          <dgm:resizeHandles val="exact"/>
        </dgm:presLayoutVars>
      </dgm:prSet>
      <dgm:spPr/>
    </dgm:pt>
    <dgm:pt modelId="{AFFD162B-E5D9-464E-9A4B-0FAD7371B6C1}" type="pres">
      <dgm:prSet presAssocID="{B6289F99-64B8-4C4C-989A-535C155D8CF0}" presName="node" presStyleLbl="node1" presStyleIdx="0" presStyleCnt="10">
        <dgm:presLayoutVars>
          <dgm:bulletEnabled val="1"/>
        </dgm:presLayoutVars>
      </dgm:prSet>
      <dgm:spPr/>
    </dgm:pt>
    <dgm:pt modelId="{474FACB8-1538-4B1C-9F7E-4D23C7AE7D8D}" type="pres">
      <dgm:prSet presAssocID="{67E4A9FF-3349-476B-BC9D-2FBEC6E4F745}" presName="sibTrans" presStyleCnt="0"/>
      <dgm:spPr/>
    </dgm:pt>
    <dgm:pt modelId="{7E12E446-C623-487B-9699-762C343A1982}" type="pres">
      <dgm:prSet presAssocID="{C4B12082-3CAE-4D75-935C-109850C2D1EE}" presName="node" presStyleLbl="node1" presStyleIdx="1" presStyleCnt="10">
        <dgm:presLayoutVars>
          <dgm:bulletEnabled val="1"/>
        </dgm:presLayoutVars>
      </dgm:prSet>
      <dgm:spPr/>
    </dgm:pt>
    <dgm:pt modelId="{C017A591-A78D-4FB6-8793-F278E608CF01}" type="pres">
      <dgm:prSet presAssocID="{65F25143-3221-424F-9BBC-8A09A2160141}" presName="sibTrans" presStyleCnt="0"/>
      <dgm:spPr/>
    </dgm:pt>
    <dgm:pt modelId="{4A40500C-6D52-42E8-8591-D70BFD6DC6FF}" type="pres">
      <dgm:prSet presAssocID="{C7F5B323-B5FF-4DE8-83F2-14473C204577}" presName="node" presStyleLbl="node1" presStyleIdx="2" presStyleCnt="10">
        <dgm:presLayoutVars>
          <dgm:bulletEnabled val="1"/>
        </dgm:presLayoutVars>
      </dgm:prSet>
      <dgm:spPr/>
    </dgm:pt>
    <dgm:pt modelId="{F45EDFDE-8394-4FD6-9842-37BD47F9BAC4}" type="pres">
      <dgm:prSet presAssocID="{AA78A652-15E3-459B-BB60-0E7766C75382}" presName="sibTrans" presStyleCnt="0"/>
      <dgm:spPr/>
    </dgm:pt>
    <dgm:pt modelId="{BCCB3CC9-1674-4A30-A147-D6C98B5CDFEA}" type="pres">
      <dgm:prSet presAssocID="{C50B40E6-1759-48A5-8A22-3A978FAF26B3}" presName="node" presStyleLbl="node1" presStyleIdx="3" presStyleCnt="10">
        <dgm:presLayoutVars>
          <dgm:bulletEnabled val="1"/>
        </dgm:presLayoutVars>
      </dgm:prSet>
      <dgm:spPr/>
    </dgm:pt>
    <dgm:pt modelId="{A8DB2556-1192-420E-829C-EDC969348077}" type="pres">
      <dgm:prSet presAssocID="{C2254B10-EF1B-486D-8671-0A5394BB72D0}" presName="sibTrans" presStyleCnt="0"/>
      <dgm:spPr/>
    </dgm:pt>
    <dgm:pt modelId="{F137BF9A-B5F7-4F05-9C87-0C0485D5A5C0}" type="pres">
      <dgm:prSet presAssocID="{E05050F0-B1E3-4479-BC9C-F3DDA950DD0A}" presName="node" presStyleLbl="node1" presStyleIdx="4" presStyleCnt="10">
        <dgm:presLayoutVars>
          <dgm:bulletEnabled val="1"/>
        </dgm:presLayoutVars>
      </dgm:prSet>
      <dgm:spPr/>
    </dgm:pt>
    <dgm:pt modelId="{08E10DDC-924C-4621-BABE-2F60135C9866}" type="pres">
      <dgm:prSet presAssocID="{1279B077-3325-4D02-9299-A95C7EDD4300}" presName="sibTrans" presStyleCnt="0"/>
      <dgm:spPr/>
    </dgm:pt>
    <dgm:pt modelId="{F0669C22-191F-452E-8021-48B30818543B}" type="pres">
      <dgm:prSet presAssocID="{2DA16326-A414-494D-B353-A82C26699F94}" presName="node" presStyleLbl="node1" presStyleIdx="5" presStyleCnt="10">
        <dgm:presLayoutVars>
          <dgm:bulletEnabled val="1"/>
        </dgm:presLayoutVars>
      </dgm:prSet>
      <dgm:spPr/>
    </dgm:pt>
    <dgm:pt modelId="{B17D66A5-D13D-467A-9EB1-B0E4AD8F44FE}" type="pres">
      <dgm:prSet presAssocID="{60EA715F-B926-4A12-9C7A-3C6392A7BC72}" presName="sibTrans" presStyleCnt="0"/>
      <dgm:spPr/>
    </dgm:pt>
    <dgm:pt modelId="{0F22D679-356C-432F-B59E-E527D1102B15}" type="pres">
      <dgm:prSet presAssocID="{773AC9D7-78B2-4513-9F47-EE089EF45307}" presName="node" presStyleLbl="node1" presStyleIdx="6" presStyleCnt="10">
        <dgm:presLayoutVars>
          <dgm:bulletEnabled val="1"/>
        </dgm:presLayoutVars>
      </dgm:prSet>
      <dgm:spPr/>
    </dgm:pt>
    <dgm:pt modelId="{A3F034A5-2791-4897-9593-248CC71B24EF}" type="pres">
      <dgm:prSet presAssocID="{863BD05F-ADE4-4073-A62F-97CA40E8AAC6}" presName="sibTrans" presStyleCnt="0"/>
      <dgm:spPr/>
    </dgm:pt>
    <dgm:pt modelId="{78B97273-AACE-43D0-8A65-B515D5134F17}" type="pres">
      <dgm:prSet presAssocID="{B343A6A0-D034-4B42-8544-87D3CB1EFEF6}" presName="node" presStyleLbl="node1" presStyleIdx="7" presStyleCnt="10">
        <dgm:presLayoutVars>
          <dgm:bulletEnabled val="1"/>
        </dgm:presLayoutVars>
      </dgm:prSet>
      <dgm:spPr/>
    </dgm:pt>
    <dgm:pt modelId="{058FECEE-9DFA-4A75-8978-E9244DD0E221}" type="pres">
      <dgm:prSet presAssocID="{3DF0F46B-23E3-42A1-BC41-89C5D8B62E49}" presName="sibTrans" presStyleCnt="0"/>
      <dgm:spPr/>
    </dgm:pt>
    <dgm:pt modelId="{A72FA6C6-3C2E-4F00-AE21-174340B491E7}" type="pres">
      <dgm:prSet presAssocID="{0894AB88-BA79-4F4B-9241-EF04E08D9774}" presName="node" presStyleLbl="node1" presStyleIdx="8" presStyleCnt="10">
        <dgm:presLayoutVars>
          <dgm:bulletEnabled val="1"/>
        </dgm:presLayoutVars>
      </dgm:prSet>
      <dgm:spPr/>
    </dgm:pt>
    <dgm:pt modelId="{F06FF758-0F28-4902-A71B-CA2B925EDF87}" type="pres">
      <dgm:prSet presAssocID="{DA27CE75-09BA-4342-BB7F-A0EC3C52335C}" presName="sibTrans" presStyleCnt="0"/>
      <dgm:spPr/>
    </dgm:pt>
    <dgm:pt modelId="{D0B7A6A9-A164-4B4B-954A-1EB4E75D7146}" type="pres">
      <dgm:prSet presAssocID="{09727932-B018-43FF-971F-9BCC79CF48BF}" presName="node" presStyleLbl="node1" presStyleIdx="9" presStyleCnt="10">
        <dgm:presLayoutVars>
          <dgm:bulletEnabled val="1"/>
        </dgm:presLayoutVars>
      </dgm:prSet>
      <dgm:spPr/>
    </dgm:pt>
  </dgm:ptLst>
  <dgm:cxnLst>
    <dgm:cxn modelId="{DDEFF40D-6FEF-4990-93F2-0773A84A0B2D}" srcId="{BCFEFFAF-5E49-4B92-8BF9-89AA4A88FC51}" destId="{0894AB88-BA79-4F4B-9241-EF04E08D9774}" srcOrd="8" destOrd="0" parTransId="{652686BF-8663-4CFE-81DE-5151DCD9160D}" sibTransId="{DA27CE75-09BA-4342-BB7F-A0EC3C52335C}"/>
    <dgm:cxn modelId="{C4517921-BC22-4637-9879-A7DD0D82460B}" srcId="{BCFEFFAF-5E49-4B92-8BF9-89AA4A88FC51}" destId="{C4B12082-3CAE-4D75-935C-109850C2D1EE}" srcOrd="1" destOrd="0" parTransId="{D87E0AC3-7B1D-4278-924D-8CC29CFFE9EC}" sibTransId="{65F25143-3221-424F-9BBC-8A09A2160141}"/>
    <dgm:cxn modelId="{E57DB737-655C-48AA-86AC-5E1C7CC34450}" srcId="{BCFEFFAF-5E49-4B92-8BF9-89AA4A88FC51}" destId="{C50B40E6-1759-48A5-8A22-3A978FAF26B3}" srcOrd="3" destOrd="0" parTransId="{B2001F8E-9CB7-4903-9FB7-302583948A0A}" sibTransId="{C2254B10-EF1B-486D-8671-0A5394BB72D0}"/>
    <dgm:cxn modelId="{C73E175E-43F2-48BB-A4D6-1B39C0DD18FB}" srcId="{BCFEFFAF-5E49-4B92-8BF9-89AA4A88FC51}" destId="{B343A6A0-D034-4B42-8544-87D3CB1EFEF6}" srcOrd="7" destOrd="0" parTransId="{3A374B3B-03D0-4FA1-807E-9F493238B2DB}" sibTransId="{3DF0F46B-23E3-42A1-BC41-89C5D8B62E49}"/>
    <dgm:cxn modelId="{6F0F0E45-97B1-41AB-9D0F-E0920BF896E4}" type="presOf" srcId="{E05050F0-B1E3-4479-BC9C-F3DDA950DD0A}" destId="{F137BF9A-B5F7-4F05-9C87-0C0485D5A5C0}" srcOrd="0" destOrd="0" presId="urn:microsoft.com/office/officeart/2005/8/layout/default"/>
    <dgm:cxn modelId="{99974E67-4605-49D0-ADD0-6F946FA1F94B}" srcId="{BCFEFFAF-5E49-4B92-8BF9-89AA4A88FC51}" destId="{C7F5B323-B5FF-4DE8-83F2-14473C204577}" srcOrd="2" destOrd="0" parTransId="{B04E1CCF-E1A2-495B-88E3-923C74BA6691}" sibTransId="{AA78A652-15E3-459B-BB60-0E7766C75382}"/>
    <dgm:cxn modelId="{B9D09471-F7FE-44C6-9B04-044E627AA2B1}" srcId="{BCFEFFAF-5E49-4B92-8BF9-89AA4A88FC51}" destId="{2DA16326-A414-494D-B353-A82C26699F94}" srcOrd="5" destOrd="0" parTransId="{AE848D07-8B7A-45C3-95D2-A594926CFF68}" sibTransId="{60EA715F-B926-4A12-9C7A-3C6392A7BC72}"/>
    <dgm:cxn modelId="{82898357-5B16-42A2-9480-98C75D95D4C0}" srcId="{BCFEFFAF-5E49-4B92-8BF9-89AA4A88FC51}" destId="{773AC9D7-78B2-4513-9F47-EE089EF45307}" srcOrd="6" destOrd="0" parTransId="{5105CDE7-CF00-4CB5-97CE-BA34C942042F}" sibTransId="{863BD05F-ADE4-4073-A62F-97CA40E8AAC6}"/>
    <dgm:cxn modelId="{3DC2357C-F62C-4E53-BE1D-60EC456A4179}" type="presOf" srcId="{0894AB88-BA79-4F4B-9241-EF04E08D9774}" destId="{A72FA6C6-3C2E-4F00-AE21-174340B491E7}" srcOrd="0" destOrd="0" presId="urn:microsoft.com/office/officeart/2005/8/layout/default"/>
    <dgm:cxn modelId="{38EE2F7D-816E-41D9-98B5-FCECCBD264C8}" type="presOf" srcId="{C7F5B323-B5FF-4DE8-83F2-14473C204577}" destId="{4A40500C-6D52-42E8-8591-D70BFD6DC6FF}" srcOrd="0" destOrd="0" presId="urn:microsoft.com/office/officeart/2005/8/layout/default"/>
    <dgm:cxn modelId="{A685A18F-42F2-44C2-8B94-CCF4E03E4B3F}" type="presOf" srcId="{B343A6A0-D034-4B42-8544-87D3CB1EFEF6}" destId="{78B97273-AACE-43D0-8A65-B515D5134F17}" srcOrd="0" destOrd="0" presId="urn:microsoft.com/office/officeart/2005/8/layout/default"/>
    <dgm:cxn modelId="{86FFC8A9-018D-4609-AE89-134249321769}" type="presOf" srcId="{C4B12082-3CAE-4D75-935C-109850C2D1EE}" destId="{7E12E446-C623-487B-9699-762C343A1982}" srcOrd="0" destOrd="0" presId="urn:microsoft.com/office/officeart/2005/8/layout/default"/>
    <dgm:cxn modelId="{9C76F9B7-FAA8-484F-9558-A0C6B0ABB757}" type="presOf" srcId="{BCFEFFAF-5E49-4B92-8BF9-89AA4A88FC51}" destId="{26368B7F-A7BC-4C2D-9BDE-D01862E99410}" srcOrd="0" destOrd="0" presId="urn:microsoft.com/office/officeart/2005/8/layout/default"/>
    <dgm:cxn modelId="{03825BCA-B053-4A32-AC47-4E81AFFFAF79}" type="presOf" srcId="{2DA16326-A414-494D-B353-A82C26699F94}" destId="{F0669C22-191F-452E-8021-48B30818543B}" srcOrd="0" destOrd="0" presId="urn:microsoft.com/office/officeart/2005/8/layout/default"/>
    <dgm:cxn modelId="{EE49F4D7-7380-4A57-BCE3-E049D60483C6}" type="presOf" srcId="{B6289F99-64B8-4C4C-989A-535C155D8CF0}" destId="{AFFD162B-E5D9-464E-9A4B-0FAD7371B6C1}" srcOrd="0" destOrd="0" presId="urn:microsoft.com/office/officeart/2005/8/layout/default"/>
    <dgm:cxn modelId="{299CDAE7-FD2A-4130-9B9E-38DF0738DC51}" srcId="{BCFEFFAF-5E49-4B92-8BF9-89AA4A88FC51}" destId="{B6289F99-64B8-4C4C-989A-535C155D8CF0}" srcOrd="0" destOrd="0" parTransId="{D2F9A498-27D5-47BD-B3FA-9BEDF785A5D4}" sibTransId="{67E4A9FF-3349-476B-BC9D-2FBEC6E4F745}"/>
    <dgm:cxn modelId="{4444C0E8-83D9-4F59-9F14-D7409BB68102}" srcId="{BCFEFFAF-5E49-4B92-8BF9-89AA4A88FC51}" destId="{09727932-B018-43FF-971F-9BCC79CF48BF}" srcOrd="9" destOrd="0" parTransId="{0CB4E6AD-D418-43BD-AC72-E8D7C6B8EDE1}" sibTransId="{EBB9481C-F8FD-41A7-8559-16C5228F4F25}"/>
    <dgm:cxn modelId="{AE0EF6ED-210A-4804-87A5-90E6604BE112}" type="presOf" srcId="{C50B40E6-1759-48A5-8A22-3A978FAF26B3}" destId="{BCCB3CC9-1674-4A30-A147-D6C98B5CDFEA}" srcOrd="0" destOrd="0" presId="urn:microsoft.com/office/officeart/2005/8/layout/default"/>
    <dgm:cxn modelId="{767814F4-F216-4A6D-A072-9CCC7DDBE2BA}" srcId="{BCFEFFAF-5E49-4B92-8BF9-89AA4A88FC51}" destId="{E05050F0-B1E3-4479-BC9C-F3DDA950DD0A}" srcOrd="4" destOrd="0" parTransId="{57C19ACC-4876-485B-98F7-D6A8F464BAEF}" sibTransId="{1279B077-3325-4D02-9299-A95C7EDD4300}"/>
    <dgm:cxn modelId="{173813F8-234D-4225-9008-AD7797C321E0}" type="presOf" srcId="{09727932-B018-43FF-971F-9BCC79CF48BF}" destId="{D0B7A6A9-A164-4B4B-954A-1EB4E75D7146}" srcOrd="0" destOrd="0" presId="urn:microsoft.com/office/officeart/2005/8/layout/default"/>
    <dgm:cxn modelId="{94871BFF-B9FD-4C37-8A4B-2552B6E4374C}" type="presOf" srcId="{773AC9D7-78B2-4513-9F47-EE089EF45307}" destId="{0F22D679-356C-432F-B59E-E527D1102B15}" srcOrd="0" destOrd="0" presId="urn:microsoft.com/office/officeart/2005/8/layout/default"/>
    <dgm:cxn modelId="{BE3D58CE-3F69-4D67-8BE4-2680F6EFF9D8}" type="presParOf" srcId="{26368B7F-A7BC-4C2D-9BDE-D01862E99410}" destId="{AFFD162B-E5D9-464E-9A4B-0FAD7371B6C1}" srcOrd="0" destOrd="0" presId="urn:microsoft.com/office/officeart/2005/8/layout/default"/>
    <dgm:cxn modelId="{0E83A193-F8F2-4B3B-9161-6E7851C656DF}" type="presParOf" srcId="{26368B7F-A7BC-4C2D-9BDE-D01862E99410}" destId="{474FACB8-1538-4B1C-9F7E-4D23C7AE7D8D}" srcOrd="1" destOrd="0" presId="urn:microsoft.com/office/officeart/2005/8/layout/default"/>
    <dgm:cxn modelId="{FD73FF83-41B8-4400-8DA8-DF564D371827}" type="presParOf" srcId="{26368B7F-A7BC-4C2D-9BDE-D01862E99410}" destId="{7E12E446-C623-487B-9699-762C343A1982}" srcOrd="2" destOrd="0" presId="urn:microsoft.com/office/officeart/2005/8/layout/default"/>
    <dgm:cxn modelId="{C362CDF9-D4E2-44B1-A74F-FAEF459CB223}" type="presParOf" srcId="{26368B7F-A7BC-4C2D-9BDE-D01862E99410}" destId="{C017A591-A78D-4FB6-8793-F278E608CF01}" srcOrd="3" destOrd="0" presId="urn:microsoft.com/office/officeart/2005/8/layout/default"/>
    <dgm:cxn modelId="{4A7A2C09-DFBA-4A3C-8787-8AF0D7678F0D}" type="presParOf" srcId="{26368B7F-A7BC-4C2D-9BDE-D01862E99410}" destId="{4A40500C-6D52-42E8-8591-D70BFD6DC6FF}" srcOrd="4" destOrd="0" presId="urn:microsoft.com/office/officeart/2005/8/layout/default"/>
    <dgm:cxn modelId="{A4040C52-858A-4F9C-8E7A-A00B9C8B8EF2}" type="presParOf" srcId="{26368B7F-A7BC-4C2D-9BDE-D01862E99410}" destId="{F45EDFDE-8394-4FD6-9842-37BD47F9BAC4}" srcOrd="5" destOrd="0" presId="urn:microsoft.com/office/officeart/2005/8/layout/default"/>
    <dgm:cxn modelId="{665D7259-1C27-4D0A-BDDF-4E67736B5F5E}" type="presParOf" srcId="{26368B7F-A7BC-4C2D-9BDE-D01862E99410}" destId="{BCCB3CC9-1674-4A30-A147-D6C98B5CDFEA}" srcOrd="6" destOrd="0" presId="urn:microsoft.com/office/officeart/2005/8/layout/default"/>
    <dgm:cxn modelId="{6BF15614-6010-4C0B-ADB7-D97E3DFBE3C1}" type="presParOf" srcId="{26368B7F-A7BC-4C2D-9BDE-D01862E99410}" destId="{A8DB2556-1192-420E-829C-EDC969348077}" srcOrd="7" destOrd="0" presId="urn:microsoft.com/office/officeart/2005/8/layout/default"/>
    <dgm:cxn modelId="{B6204CB2-C56E-4A3D-BC28-3FA4CB9B3CC4}" type="presParOf" srcId="{26368B7F-A7BC-4C2D-9BDE-D01862E99410}" destId="{F137BF9A-B5F7-4F05-9C87-0C0485D5A5C0}" srcOrd="8" destOrd="0" presId="urn:microsoft.com/office/officeart/2005/8/layout/default"/>
    <dgm:cxn modelId="{5898347C-FF48-4F0D-9A62-E2A96027B227}" type="presParOf" srcId="{26368B7F-A7BC-4C2D-9BDE-D01862E99410}" destId="{08E10DDC-924C-4621-BABE-2F60135C9866}" srcOrd="9" destOrd="0" presId="urn:microsoft.com/office/officeart/2005/8/layout/default"/>
    <dgm:cxn modelId="{F0CBC3D0-988F-4E6B-94F3-E33BB20CDBF1}" type="presParOf" srcId="{26368B7F-A7BC-4C2D-9BDE-D01862E99410}" destId="{F0669C22-191F-452E-8021-48B30818543B}" srcOrd="10" destOrd="0" presId="urn:microsoft.com/office/officeart/2005/8/layout/default"/>
    <dgm:cxn modelId="{DA08FBA4-8EC6-468C-8274-81DC256774CF}" type="presParOf" srcId="{26368B7F-A7BC-4C2D-9BDE-D01862E99410}" destId="{B17D66A5-D13D-467A-9EB1-B0E4AD8F44FE}" srcOrd="11" destOrd="0" presId="urn:microsoft.com/office/officeart/2005/8/layout/default"/>
    <dgm:cxn modelId="{B6BDF87F-B12A-429E-8C3C-0E31635A92AD}" type="presParOf" srcId="{26368B7F-A7BC-4C2D-9BDE-D01862E99410}" destId="{0F22D679-356C-432F-B59E-E527D1102B15}" srcOrd="12" destOrd="0" presId="urn:microsoft.com/office/officeart/2005/8/layout/default"/>
    <dgm:cxn modelId="{60D86511-0F36-48CE-9ECE-68A46A1C7386}" type="presParOf" srcId="{26368B7F-A7BC-4C2D-9BDE-D01862E99410}" destId="{A3F034A5-2791-4897-9593-248CC71B24EF}" srcOrd="13" destOrd="0" presId="urn:microsoft.com/office/officeart/2005/8/layout/default"/>
    <dgm:cxn modelId="{B8B15896-D98E-44A7-8B1A-50249822AE3C}" type="presParOf" srcId="{26368B7F-A7BC-4C2D-9BDE-D01862E99410}" destId="{78B97273-AACE-43D0-8A65-B515D5134F17}" srcOrd="14" destOrd="0" presId="urn:microsoft.com/office/officeart/2005/8/layout/default"/>
    <dgm:cxn modelId="{BAAF3D63-B66D-4C9A-B16F-452A7A4D1362}" type="presParOf" srcId="{26368B7F-A7BC-4C2D-9BDE-D01862E99410}" destId="{058FECEE-9DFA-4A75-8978-E9244DD0E221}" srcOrd="15" destOrd="0" presId="urn:microsoft.com/office/officeart/2005/8/layout/default"/>
    <dgm:cxn modelId="{D5F891F9-6FE2-4233-8868-11C913B9F89D}" type="presParOf" srcId="{26368B7F-A7BC-4C2D-9BDE-D01862E99410}" destId="{A72FA6C6-3C2E-4F00-AE21-174340B491E7}" srcOrd="16" destOrd="0" presId="urn:microsoft.com/office/officeart/2005/8/layout/default"/>
    <dgm:cxn modelId="{32B63E29-63F6-4F5F-9AAB-C05D907236F2}" type="presParOf" srcId="{26368B7F-A7BC-4C2D-9BDE-D01862E99410}" destId="{F06FF758-0F28-4902-A71B-CA2B925EDF87}" srcOrd="17" destOrd="0" presId="urn:microsoft.com/office/officeart/2005/8/layout/default"/>
    <dgm:cxn modelId="{050558B0-2A3F-4323-A2A8-33D601DC18EB}" type="presParOf" srcId="{26368B7F-A7BC-4C2D-9BDE-D01862E99410}" destId="{D0B7A6A9-A164-4B4B-954A-1EB4E75D7146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D162B-E5D9-464E-9A4B-0FAD7371B6C1}">
      <dsp:nvSpPr>
        <dsp:cNvPr id="0" name=""/>
        <dsp:cNvSpPr/>
      </dsp:nvSpPr>
      <dsp:spPr>
        <a:xfrm>
          <a:off x="3080" y="296947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O que a Bíblia fala sobre o orgulho?</a:t>
          </a:r>
          <a:endParaRPr lang="en-US" sz="1100" kern="1200"/>
        </a:p>
      </dsp:txBody>
      <dsp:txXfrm>
        <a:off x="3080" y="296947"/>
        <a:ext cx="2444055" cy="1466433"/>
      </dsp:txXfrm>
    </dsp:sp>
    <dsp:sp modelId="{7E12E446-C623-487B-9699-762C343A1982}">
      <dsp:nvSpPr>
        <dsp:cNvPr id="0" name=""/>
        <dsp:cNvSpPr/>
      </dsp:nvSpPr>
      <dsp:spPr>
        <a:xfrm>
          <a:off x="2691541" y="296947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A Bíblia fala que o orgulho, que é arrogância, é pecado e causa muitos problemas. O orgulhoso muitas vezes não reconhece seus erros. Deus humilha os orgulhosos.</a:t>
          </a:r>
          <a:endParaRPr lang="en-US" sz="1100" kern="1200"/>
        </a:p>
      </dsp:txBody>
      <dsp:txXfrm>
        <a:off x="2691541" y="296947"/>
        <a:ext cx="2444055" cy="1466433"/>
      </dsp:txXfrm>
    </dsp:sp>
    <dsp:sp modelId="{4A40500C-6D52-42E8-8591-D70BFD6DC6FF}">
      <dsp:nvSpPr>
        <dsp:cNvPr id="0" name=""/>
        <dsp:cNvSpPr/>
      </dsp:nvSpPr>
      <dsp:spPr>
        <a:xfrm>
          <a:off x="5380002" y="296947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Orgulho é ter um conceito errado de si mesmo. O orgulhoso se acha superior por alguma razão, desprezando outras pessoas. Quando o orgulho é levado ao extremo, a pessoa pode se achar tão importante como Deus, ou pensar que Deus lhe deve alguma coisa! – Ezequiel 28:2</a:t>
          </a:r>
          <a:endParaRPr lang="en-US" sz="1100" kern="1200"/>
        </a:p>
      </dsp:txBody>
      <dsp:txXfrm>
        <a:off x="5380002" y="296947"/>
        <a:ext cx="2444055" cy="1466433"/>
      </dsp:txXfrm>
    </dsp:sp>
    <dsp:sp modelId="{BCCB3CC9-1674-4A30-A147-D6C98B5CDFEA}">
      <dsp:nvSpPr>
        <dsp:cNvPr id="0" name=""/>
        <dsp:cNvSpPr/>
      </dsp:nvSpPr>
      <dsp:spPr>
        <a:xfrm>
          <a:off x="8068463" y="296947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A Bíblia diz que o orgulho leva à humilhação. O orgulho torna a pessoa no seu próprio ídolo. O orgulhoso se torna cego e não vê que vai cair na desgraça, porque se acha invencível (Provérbios 16:18).</a:t>
          </a:r>
          <a:endParaRPr lang="en-US" sz="1100" kern="1200"/>
        </a:p>
      </dsp:txBody>
      <dsp:txXfrm>
        <a:off x="8068463" y="296947"/>
        <a:ext cx="2444055" cy="1466433"/>
      </dsp:txXfrm>
    </dsp:sp>
    <dsp:sp modelId="{F137BF9A-B5F7-4F05-9C87-0C0485D5A5C0}">
      <dsp:nvSpPr>
        <dsp:cNvPr id="0" name=""/>
        <dsp:cNvSpPr/>
      </dsp:nvSpPr>
      <dsp:spPr>
        <a:xfrm>
          <a:off x="3080" y="2007786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A solução para o orgulho</a:t>
          </a:r>
          <a:endParaRPr lang="en-US" sz="1100" kern="1200"/>
        </a:p>
      </dsp:txBody>
      <dsp:txXfrm>
        <a:off x="3080" y="2007786"/>
        <a:ext cx="2444055" cy="1466433"/>
      </dsp:txXfrm>
    </dsp:sp>
    <dsp:sp modelId="{F0669C22-191F-452E-8021-48B30818543B}">
      <dsp:nvSpPr>
        <dsp:cNvPr id="0" name=""/>
        <dsp:cNvSpPr/>
      </dsp:nvSpPr>
      <dsp:spPr>
        <a:xfrm>
          <a:off x="2691541" y="2007786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Para não cair no orgulho, é importante cultivar a humildade. A pessoa humilde entende que não é superior a ninguém, porque todos pecaram e falharam (Romanos 12:16). Ninguém é perfeito. Todos têm pontos fortes e pontos fracos.</a:t>
          </a:r>
          <a:endParaRPr lang="en-US" sz="1100" kern="1200"/>
        </a:p>
      </dsp:txBody>
      <dsp:txXfrm>
        <a:off x="2691541" y="2007786"/>
        <a:ext cx="2444055" cy="1466433"/>
      </dsp:txXfrm>
    </dsp:sp>
    <dsp:sp modelId="{0F22D679-356C-432F-B59E-E527D1102B15}">
      <dsp:nvSpPr>
        <dsp:cNvPr id="0" name=""/>
        <dsp:cNvSpPr/>
      </dsp:nvSpPr>
      <dsp:spPr>
        <a:xfrm>
          <a:off x="5380002" y="2007786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Humildade não significa ser auto-estima muito baixa, se achando inútil. Humildade é ter equilíbrio, sabendo que sem Deus você não poderia fazer nada e que Ele é quem merece toda adoração. Humildade é saber apreciar o bem que Deus lhe dá, reconhecendo que você depende dele (Romanos 12:3).</a:t>
          </a:r>
          <a:endParaRPr lang="en-US" sz="1100" kern="1200"/>
        </a:p>
      </dsp:txBody>
      <dsp:txXfrm>
        <a:off x="5380002" y="2007786"/>
        <a:ext cx="2444055" cy="1466433"/>
      </dsp:txXfrm>
    </dsp:sp>
    <dsp:sp modelId="{78B97273-AACE-43D0-8A65-B515D5134F17}">
      <dsp:nvSpPr>
        <dsp:cNvPr id="0" name=""/>
        <dsp:cNvSpPr/>
      </dsp:nvSpPr>
      <dsp:spPr>
        <a:xfrm>
          <a:off x="8068463" y="2007786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Orgulho bom</a:t>
          </a:r>
          <a:endParaRPr lang="en-US" sz="1100" kern="1200"/>
        </a:p>
      </dsp:txBody>
      <dsp:txXfrm>
        <a:off x="8068463" y="2007786"/>
        <a:ext cx="2444055" cy="1466433"/>
      </dsp:txXfrm>
    </dsp:sp>
    <dsp:sp modelId="{A72FA6C6-3C2E-4F00-AE21-174340B491E7}">
      <dsp:nvSpPr>
        <dsp:cNvPr id="0" name=""/>
        <dsp:cNvSpPr/>
      </dsp:nvSpPr>
      <dsp:spPr>
        <a:xfrm>
          <a:off x="2691541" y="3718625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Orgulho nem sempre significa arrogância. Em algumas situações, orgulho significa ter prazer e alegria em alguma coisa boa. Isso não é errado. Ter prazer nas suas conquistas ou sucessos é bom. Desvalorizar todo o bem lhe acontece não é ser humilde, é ser ingrato.</a:t>
          </a:r>
          <a:endParaRPr lang="en-US" sz="1100" kern="1200"/>
        </a:p>
      </dsp:txBody>
      <dsp:txXfrm>
        <a:off x="2691541" y="3718625"/>
        <a:ext cx="2444055" cy="1466433"/>
      </dsp:txXfrm>
    </dsp:sp>
    <dsp:sp modelId="{D0B7A6A9-A164-4B4B-954A-1EB4E75D7146}">
      <dsp:nvSpPr>
        <dsp:cNvPr id="0" name=""/>
        <dsp:cNvSpPr/>
      </dsp:nvSpPr>
      <dsp:spPr>
        <a:xfrm>
          <a:off x="5380002" y="3718625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Para evitar o orgulho errado, quando você se alegra nos seus sucessos e talentos, lembre-se que todas as bênçãos vêm de Deus. Ele é a verdadeira razão que tudo de bom acontece (2 Coríntios 10:17-18). Agradeça a Deus por tudo que Ele fez.</a:t>
          </a:r>
          <a:endParaRPr lang="en-US" sz="1100" kern="1200"/>
        </a:p>
      </dsp:txBody>
      <dsp:txXfrm>
        <a:off x="5380002" y="3718625"/>
        <a:ext cx="2444055" cy="1466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7D692-175D-49B1-8A1E-697AD1F4E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96E4BD-7324-430E-BDCA-2702F7746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D1DE2E-F8B7-4B62-9A0F-1E253FD2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C1A0-710A-4B9A-A604-FAAD48E4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A1D761-5558-4F89-9C56-00DAA16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57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16AE7-6B6C-4446-9BDF-32015A5B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964EB-4870-456C-B233-80C08D598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1BB38-9E95-4506-B3A3-7CBB9018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6E450D-6CA9-44F4-8E9E-04800AD5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D85DF-D5EE-401D-BC5D-ED5CD4E9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9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C3D17-739D-4A58-9AA6-25560FD6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F23BFA-DCC3-45F6-B252-8660D38D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D5427A-35A8-4543-AFB6-555B6D36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8E6156-2D72-450D-8240-9AD15A2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5AB20A-0B40-4B56-BB68-1D50BC4D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90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3761-C8BC-4B8D-9B1B-79A6D6D0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4F06F-8D11-499A-BFD1-3C74F2AAB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1EFC69-620A-47F1-9EA0-E134E03C2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41032E-E214-48B0-9FB1-E7833F1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F94960-A097-41AE-BB0A-08F438C9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542832-1354-4A87-BE34-CE628C79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3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5BF95-8539-4B3D-AD32-251F4212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F614-0F95-429F-A97C-127BAC146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17052-6DB5-48FA-BA2A-E499F8A6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7154A0-CD95-41BB-8B02-AFBD945D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13F0C0-AFB1-4004-905E-94EA8E93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505CD3-1E41-4D00-8E7F-06C79F90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AF4FE-8B49-4E0C-9D18-5DB1D12C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5F9822A-C9E9-4603-98AF-7348306D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23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54F49-059D-4889-A89D-FA973488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98433F-EAD2-4C15-8577-1FF55052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5E6916-56F4-41AF-AE31-DFC28381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2A8C30-FA49-43D3-8ABA-1A8D0B4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1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25CD5F-AA94-4021-9856-B2C85BA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CBCBFBD-B7EB-4D4D-96E6-C1534818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AC34D-71D8-4AB1-8063-E19A4D33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B1A74-FD4B-41B8-A51E-1189FA53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134C1-206A-4EFE-9E14-C0FCB17AE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81751-75A6-4C38-9E54-D0F6DA19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F13B3-80BA-4A7C-A583-85D6C103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4DA0F6-D231-41E2-AF30-B842722B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C59B9F-EBD8-48BB-8A54-397712F7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7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9281-7897-49D0-B22E-A9E61E93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C2B616-C5EB-474D-9F01-9FF51B46F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A2F40B-5FC3-416F-A897-04C38F31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40004-7CE7-45B6-9EB7-B6B99E40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C5744-F2D0-42B5-A9C2-51910540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54EB2-B0AB-4174-ACCA-0D6D7A1A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3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348F-003A-4916-B4B7-39539966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27D12-FE06-4D27-984C-D1F30747B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D34346-0789-4722-9E4C-D53BBDA5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CDC56-862F-4DE2-9302-D691B64D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4C39F-294B-4078-9AE0-0BA4D2CA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8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9DE569-77C0-453B-AAFB-F6CF0FACF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304A0-97FE-4E04-9352-BD39B8B9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4F11-8E2A-467F-9197-239264CE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A95F7-912D-401C-8B3E-040B28B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020AC-2A61-45B7-8ADA-5C5578ECF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3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0AE1AE-72FD-44F2-8488-8E524D2D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E165CA-64A5-4A4A-BECD-8F9DDBE40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9827A9-BFE1-49D0-8B3C-72FDC0D06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A749B-57F4-4C10-A94F-CE21767E9C99}" type="datetimeFigureOut">
              <a:rPr lang="pt-BR" smtClean="0"/>
              <a:t>29/10/2021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C4FBD-CF0B-4E7B-9C2C-20346B25C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FE8CB-7132-4CEB-8E3F-F4A5A5987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3FE93-8DA0-418D-85E5-624A4EAF23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1%20J%202:16&amp;version=ARC&amp;src=tools" TargetMode="External"/><Relationship Id="rId2" Type="http://schemas.openxmlformats.org/officeDocument/2006/relationships/hyperlink" Target="https://www.biblegateway.com/passage/?search=Is%2014:13-14&amp;version=ARC&amp;src=tools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hyperlink" Target="https://t.me/juliocesarmedeiros" TargetMode="External"/><Relationship Id="rId12" Type="http://schemas.openxmlformats.org/officeDocument/2006/relationships/image" Target="../media/image34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3.JPG"/><Relationship Id="rId5" Type="http://schemas.openxmlformats.org/officeDocument/2006/relationships/image" Target="../media/image28.jpeg"/><Relationship Id="rId10" Type="http://schemas.openxmlformats.org/officeDocument/2006/relationships/image" Target="../media/image32.png"/><Relationship Id="rId4" Type="http://schemas.openxmlformats.org/officeDocument/2006/relationships/image" Target="../media/image27.gif"/><Relationship Id="rId9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4">
            <a:extLst>
              <a:ext uri="{FF2B5EF4-FFF2-40B4-BE49-F238E27FC236}">
                <a16:creationId xmlns:a16="http://schemas.microsoft.com/office/drawing/2014/main" id="{5A92BC41-5AE1-432E-87C7-12BF9E03D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1415" y="476778"/>
            <a:ext cx="7212450" cy="5920653"/>
          </a:xfrm>
          <a:prstGeom prst="rect">
            <a:avLst/>
          </a:prstGeom>
          <a:solidFill>
            <a:srgbClr val="335D8D">
              <a:alpha val="9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7D0141-D00B-45B4-B424-BFC36205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6177" y="578861"/>
            <a:ext cx="6291672" cy="4004722"/>
          </a:xfrm>
        </p:spPr>
        <p:txBody>
          <a:bodyPr>
            <a:normAutofit/>
          </a:bodyPr>
          <a:lstStyle/>
          <a:p>
            <a:pPr algn="l"/>
            <a:r>
              <a:rPr lang="pt-BR" b="1" dirty="0">
                <a:solidFill>
                  <a:srgbClr val="FFFFFF"/>
                </a:solidFill>
                <a:latin typeface="Open Sans" panose="020B0606030504020204" pitchFamily="34" charset="0"/>
              </a:rPr>
              <a:t> lição 5. Guardando o coração da Soberba</a:t>
            </a:r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D6EDB1-626E-4B46-AC0B-FE511E6AD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141495" y="4866870"/>
            <a:ext cx="5956353" cy="10707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60306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 pitchFamily="2" charset="0"/>
              </a:rPr>
              <a:t>Revista Betel Jovens Conectar+ 4 trimestre 2021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DC0E1208-0B30-4396-AE7C-AEBFFAEE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478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homem, atletismo&#10;&#10;Descrição gerada automaticamente">
            <a:extLst>
              <a:ext uri="{FF2B5EF4-FFF2-40B4-BE49-F238E27FC236}">
                <a16:creationId xmlns:a16="http://schemas.microsoft.com/office/drawing/2014/main" id="{145413C3-1696-4496-A4D7-4BDA1F675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0" b="2"/>
          <a:stretch/>
        </p:blipFill>
        <p:spPr>
          <a:xfrm>
            <a:off x="475488" y="476777"/>
            <a:ext cx="3864383" cy="592065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C5C596A-3DE6-4CCB-AA2E-B3D345A5B439}"/>
              </a:ext>
            </a:extLst>
          </p:cNvPr>
          <p:cNvSpPr txBox="1"/>
          <p:nvPr/>
        </p:nvSpPr>
        <p:spPr>
          <a:xfrm>
            <a:off x="9700605" y="5817474"/>
            <a:ext cx="201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highlight>
                  <a:srgbClr val="FFFF00"/>
                </a:highlight>
              </a:rPr>
              <a:t>Pr. Júlio César </a:t>
            </a:r>
          </a:p>
        </p:txBody>
      </p:sp>
    </p:spTree>
    <p:extLst>
      <p:ext uri="{BB962C8B-B14F-4D97-AF65-F5344CB8AC3E}">
        <p14:creationId xmlns:p14="http://schemas.microsoft.com/office/powerpoint/2010/main" val="5333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pessoa, mulher, segurando, frente&#10;&#10;Descrição gerada automaticamente">
            <a:extLst>
              <a:ext uri="{FF2B5EF4-FFF2-40B4-BE49-F238E27FC236}">
                <a16:creationId xmlns:a16="http://schemas.microsoft.com/office/drawing/2014/main" id="{7195910B-10B0-46EC-87BF-E2C1FDFDA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6" y="290910"/>
            <a:ext cx="5266349" cy="3949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06C6A0B-6E45-488A-A1C5-5659EA8E23DE}"/>
              </a:ext>
            </a:extLst>
          </p:cNvPr>
          <p:cNvSpPr txBox="1"/>
          <p:nvPr/>
        </p:nvSpPr>
        <p:spPr>
          <a:xfrm>
            <a:off x="385176" y="4392974"/>
            <a:ext cx="247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Pr. Júlio César Medeiros</a:t>
            </a:r>
          </a:p>
        </p:txBody>
      </p:sp>
      <p:pic>
        <p:nvPicPr>
          <p:cNvPr id="10" name="Gráfico 9" descr="Bolas de Harvey 100% com preenchimento sólido">
            <a:extLst>
              <a:ext uri="{FF2B5EF4-FFF2-40B4-BE49-F238E27FC236}">
                <a16:creationId xmlns:a16="http://schemas.microsoft.com/office/drawing/2014/main" id="{97E0EC46-731B-47A5-A9E3-A3868A3A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9717" y="5670046"/>
            <a:ext cx="914400" cy="914400"/>
          </a:xfrm>
          <a:prstGeom prst="rect">
            <a:avLst/>
          </a:prstGeom>
        </p:spPr>
      </p:pic>
      <p:pic>
        <p:nvPicPr>
          <p:cNvPr id="18" name="Gráfico 17" descr="Bolas de Harvey 100% com preenchimento sólido">
            <a:extLst>
              <a:ext uri="{FF2B5EF4-FFF2-40B4-BE49-F238E27FC236}">
                <a16:creationId xmlns:a16="http://schemas.microsoft.com/office/drawing/2014/main" id="{B816CE7D-B5E6-4048-BDFC-8A8C1ECBB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742" y="5670046"/>
            <a:ext cx="914400" cy="914400"/>
          </a:xfrm>
          <a:prstGeom prst="rect">
            <a:avLst/>
          </a:prstGeom>
        </p:spPr>
      </p:pic>
      <p:pic>
        <p:nvPicPr>
          <p:cNvPr id="20" name="Gráfico 19" descr="Bolas de Harvey 100% com preenchimento sólido">
            <a:extLst>
              <a:ext uri="{FF2B5EF4-FFF2-40B4-BE49-F238E27FC236}">
                <a16:creationId xmlns:a16="http://schemas.microsoft.com/office/drawing/2014/main" id="{5DB010EE-43C8-4970-841A-5A5A30E53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630" y="5670046"/>
            <a:ext cx="914400" cy="914400"/>
          </a:xfrm>
          <a:prstGeom prst="rect">
            <a:avLst/>
          </a:prstGeom>
        </p:spPr>
      </p:pic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DF3AD6A9-C63D-4E33-BD28-19B975D0C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88" y="290910"/>
            <a:ext cx="5379136" cy="5379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 descr="Homem tirando foto de si mesmo em frente ao computador&#10;&#10;Descrição gerada automaticamente">
            <a:extLst>
              <a:ext uri="{FF2B5EF4-FFF2-40B4-BE49-F238E27FC236}">
                <a16:creationId xmlns:a16="http://schemas.microsoft.com/office/drawing/2014/main" id="{BC6470E6-325C-48E1-AA9C-70E4D35156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70" y="4563579"/>
            <a:ext cx="3560406" cy="20035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788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302423" y="2576113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pt-BR" b="1" i="0" dirty="0">
                <a:effectLst/>
                <a:latin typeface="Nunito Sans"/>
              </a:rPr>
              <a:t>Texto de Referência: </a:t>
            </a:r>
            <a:r>
              <a:rPr lang="pt-BR" b="1" dirty="0" err="1">
                <a:latin typeface="Nunito Sans"/>
              </a:rPr>
              <a:t>Ec</a:t>
            </a:r>
            <a:r>
              <a:rPr lang="pt-BR" b="1" dirty="0">
                <a:latin typeface="Nunito Sans"/>
              </a:rPr>
              <a:t>. 1.1-9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24001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dirty="0"/>
              <a:t>“Sobre tudo o que se deve guardar, guarda o teu coração, porque dele procedem as saídas da vida” </a:t>
            </a:r>
            <a:r>
              <a:rPr lang="pt-BR" b="1" dirty="0"/>
              <a:t>Pv 4.23</a:t>
            </a:r>
            <a:endParaRPr lang="pt-BR" sz="1500" dirty="0">
              <a:solidFill>
                <a:prstClr val="white"/>
              </a:solidFill>
              <a:latin typeface="Calisto MT" panose="02040603050505030304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877827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pt-BR" sz="2000" b="1" dirty="0"/>
              <a:t>A soberba no coração usurpa o trono de Deus.</a:t>
            </a:r>
          </a:p>
          <a:p>
            <a:pPr lvl="0" algn="ctr" defTabSz="457200">
              <a:defRPr/>
            </a:pPr>
            <a:endParaRPr lang="pt-BR" sz="2000" b="1" dirty="0"/>
          </a:p>
          <a:p>
            <a:pPr lvl="0" algn="ctr" defTabSz="457200">
              <a:defRPr/>
            </a:pPr>
            <a:endParaRPr lang="pt-BR" sz="2000" b="1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170983" y="4112209"/>
            <a:ext cx="2143125" cy="266333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pt-BR" sz="1600" dirty="0"/>
              <a:t>Conhecer o mal chamado soberba;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Observar as consequências reservadas aos soberbos;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Ser cônscio do cultivo de um coração humilde.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8382000" y="4112209"/>
            <a:ext cx="2143125" cy="26479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/>
              <a:ea typeface="+mn-ea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575162" y="3804433"/>
            <a:ext cx="2091962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VERSÍCULO DO DIA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66" y="3149186"/>
            <a:ext cx="799470" cy="55962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3792035" y="3804432"/>
            <a:ext cx="2389757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VERDADE APLICADA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31652" y="3804433"/>
            <a:ext cx="2139368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OBJETIVOS DA LIÇÃO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68" y="3256580"/>
            <a:ext cx="575928" cy="57568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8338042" y="3804432"/>
            <a:ext cx="2379819" cy="30777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/>
                <a:ea typeface="+mn-ea"/>
                <a:cs typeface="+mn-cs"/>
              </a:rPr>
              <a:t>MOMENTO DE ORAÇÃO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92" y="3162476"/>
            <a:ext cx="609116" cy="609116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8464139" y="4501272"/>
            <a:ext cx="20609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pt-BR" dirty="0">
                <a:solidFill>
                  <a:schemeClr val="bg1"/>
                </a:solidFill>
              </a:rPr>
              <a:t>Clamemos a Deus para que a soberba não ache guarita em nosso coração.</a:t>
            </a:r>
          </a:p>
          <a:p>
            <a:pPr lvl="0" algn="ctr" defTabSz="457200">
              <a:defRPr/>
            </a:pPr>
            <a:br>
              <a:rPr lang="pt-BR" dirty="0"/>
            </a:b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32" y="2971622"/>
            <a:ext cx="860646" cy="860646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FDBC0CC-8AA0-4FA7-BEF4-2326FBBABBB4}"/>
              </a:ext>
            </a:extLst>
          </p:cNvPr>
          <p:cNvSpPr txBox="1"/>
          <p:nvPr/>
        </p:nvSpPr>
        <p:spPr>
          <a:xfrm>
            <a:off x="9264116" y="4235320"/>
            <a:ext cx="52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0" dirty="0">
                <a:solidFill>
                  <a:srgbClr val="3F3757"/>
                </a:solidFill>
                <a:effectLst/>
                <a:latin typeface="Nunito Sans"/>
              </a:rPr>
              <a:t>🙏</a:t>
            </a:r>
            <a:endParaRPr lang="pt-BR" dirty="0"/>
          </a:p>
        </p:txBody>
      </p:sp>
      <p:pic>
        <p:nvPicPr>
          <p:cNvPr id="1030" name="Picture 6" descr="Ler a bíblia ela te mostrá o caminho on Make a GIF">
            <a:extLst>
              <a:ext uri="{FF2B5EF4-FFF2-40B4-BE49-F238E27FC236}">
                <a16:creationId xmlns:a16="http://schemas.microsoft.com/office/drawing/2014/main" id="{832687DE-ED8E-42D8-8D75-3EB6BCB757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228" y="470220"/>
            <a:ext cx="2143325" cy="206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FFD31F2-4A58-42DA-948C-6F1E98767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5" y="705755"/>
            <a:ext cx="7759754" cy="1246905"/>
          </a:xfrm>
          <a:solidFill>
            <a:srgbClr val="7030A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pt-BR" sz="8000" b="1" dirty="0">
                <a:solidFill>
                  <a:srgbClr val="FFFFFF"/>
                </a:solidFill>
                <a:latin typeface="Open Sans" panose="020B0606030504020204" pitchFamily="34" charset="0"/>
              </a:rPr>
              <a:t>lição 5. Guardando o coração da Soberba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21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32891-26BD-4820-9E75-87BA040E5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Introdução </a:t>
            </a:r>
          </a:p>
        </p:txBody>
      </p:sp>
      <p:pic>
        <p:nvPicPr>
          <p:cNvPr id="1026" name="Picture 2" descr="Soberba: significado, conceito e definição - Definição.net">
            <a:extLst>
              <a:ext uri="{FF2B5EF4-FFF2-40B4-BE49-F238E27FC236}">
                <a16:creationId xmlns:a16="http://schemas.microsoft.com/office/drawing/2014/main" id="{BA10CC2F-D546-4F28-A068-51B7A5635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3" r="7416" b="-1"/>
          <a:stretch/>
        </p:blipFill>
        <p:spPr bwMode="auto">
          <a:xfrm>
            <a:off x="20" y="431"/>
            <a:ext cx="8115280" cy="6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D34EDB1-5711-42DA-A5E2-973ADE0955FC}"/>
              </a:ext>
            </a:extLst>
          </p:cNvPr>
          <p:cNvSpPr txBox="1"/>
          <p:nvPr/>
        </p:nvSpPr>
        <p:spPr>
          <a:xfrm>
            <a:off x="8643193" y="2418408"/>
            <a:ext cx="2942813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>
                <a:effectLst/>
              </a:rPr>
              <a:t>Em nossa busca por conquistas e riquezas corremos o risco de perder valores e preceitos que norteiam a vida cristã. Um dos nossos maiores desafios é guardar o nosso coração dos vícios da vida terrena.</a:t>
            </a:r>
            <a:endParaRPr lang="en-US" sz="200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06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/>
              <a:t>1 – UM MAL CHAMADO SOBERBA</a:t>
            </a:r>
          </a:p>
        </p:txBody>
      </p:sp>
      <p:pic>
        <p:nvPicPr>
          <p:cNvPr id="2050" name="Picture 2" descr="Soberba, a armadilha do amor próprio - A mente é maravilhosa">
            <a:extLst>
              <a:ext uri="{FF2B5EF4-FFF2-40B4-BE49-F238E27FC236}">
                <a16:creationId xmlns:a16="http://schemas.microsoft.com/office/drawing/2014/main" id="{922A0E33-8B46-49F0-9A36-4D0DFAEDC2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69" b="-1"/>
          <a:stretch/>
        </p:blipFill>
        <p:spPr bwMode="auto">
          <a:xfrm>
            <a:off x="20" y="431"/>
            <a:ext cx="8115280" cy="6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643193" y="2418408"/>
            <a:ext cx="2942813" cy="354026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Do latim a expressão “soperbia’, apresenta a ideia de arrogância. A soberba também é conhecida como orgulho, que se caracteriza pela pretensão de alguém ser superior as outras pessoas; muitas vezes tomado por manifestação ostensiva.</a:t>
            </a:r>
          </a:p>
          <a:p>
            <a:endParaRPr lang="en-US" sz="200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2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6FC1E-62E7-4806-9BB8-76E827F805D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pt-BR" sz="4400" b="1" dirty="0">
                <a:solidFill>
                  <a:srgbClr val="FFFFFF"/>
                </a:solidFill>
              </a:rPr>
              <a:t>1 – UM MAL CHAMADO SOBERBA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3CF82A8-3A8C-45B1-AB61-FAB7D114D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1.1. A soberba de Lúcifer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E5C7E-E7A4-46BB-A42E-BD8638D02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3821420" cy="156512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000" b="0" i="0" dirty="0">
                <a:effectLst/>
                <a:latin typeface="Roboto" pitchFamily="2" charset="0"/>
              </a:rPr>
              <a:t>O pecado do orgulho;</a:t>
            </a:r>
          </a:p>
          <a:p>
            <a:r>
              <a:rPr lang="pt-BR" sz="2000" b="0" i="0" dirty="0">
                <a:effectLst/>
                <a:latin typeface="Roboto" pitchFamily="2" charset="0"/>
              </a:rPr>
              <a:t>O texto é específico e claro ao dizer “elevou-se o teu coração”.</a:t>
            </a:r>
            <a:endParaRPr lang="pt-BR" sz="200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0DD4C8F-948B-4087-A86F-6CB27BB41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877650" cy="823912"/>
          </a:xfrm>
        </p:spPr>
        <p:txBody>
          <a:bodyPr/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1.2. Um mal silencioso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915F55-649A-49D9-AADB-55C9C4E76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28493" y="2510632"/>
            <a:ext cx="4358346" cy="368458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pt-BR" b="0" i="0" dirty="0">
                <a:effectLst/>
                <a:latin typeface="Roboto" pitchFamily="2" charset="0"/>
              </a:rPr>
              <a:t>O texto diz: “dizia em seu coração” (</a:t>
            </a:r>
            <a:r>
              <a:rPr lang="pt-BR" b="0" i="0" dirty="0">
                <a:effectLst/>
                <a:latin typeface="Roboto" pitchFamily="2" charset="0"/>
                <a:hlinkClick r:id="rId2"/>
              </a:rPr>
              <a:t>Is 14:13-14</a:t>
            </a:r>
            <a:r>
              <a:rPr lang="pt-BR" b="0" i="0" dirty="0">
                <a:effectLst/>
                <a:latin typeface="Roboto" pitchFamily="2" charset="0"/>
              </a:rPr>
              <a:t>). Este é um dos maiores sentimentos que são gerados na alma e que são alimentados constantemente. </a:t>
            </a:r>
          </a:p>
          <a:p>
            <a:r>
              <a:rPr lang="pt-BR" b="0" i="0" dirty="0">
                <a:effectLst/>
                <a:latin typeface="Roboto" pitchFamily="2" charset="0"/>
              </a:rPr>
              <a:t>Estes sentimentos nos levam a ficar obcecados pelas conquistas, pelas riquezas e pela fama, declarados na Bíblia como soberba da vida, que não procedem do Pai, mas do mundo (</a:t>
            </a:r>
            <a:r>
              <a:rPr lang="pt-BR" b="0" i="0" dirty="0">
                <a:effectLst/>
                <a:latin typeface="Roboto" pitchFamily="2" charset="0"/>
                <a:hlinkClick r:id="rId3"/>
              </a:rPr>
              <a:t>1 </a:t>
            </a:r>
            <a:r>
              <a:rPr lang="pt-BR" b="0" i="0" dirty="0" err="1">
                <a:effectLst/>
                <a:latin typeface="Roboto" pitchFamily="2" charset="0"/>
                <a:hlinkClick r:id="rId3"/>
              </a:rPr>
              <a:t>Jo</a:t>
            </a:r>
            <a:r>
              <a:rPr lang="pt-BR" b="0" i="0" dirty="0">
                <a:effectLst/>
                <a:latin typeface="Roboto" pitchFamily="2" charset="0"/>
                <a:hlinkClick r:id="rId3"/>
              </a:rPr>
              <a:t> 2:16</a:t>
            </a:r>
            <a:r>
              <a:rPr lang="pt-BR" b="0" i="0" dirty="0">
                <a:effectLst/>
                <a:latin typeface="Roboto" pitchFamily="2" charset="0"/>
              </a:rPr>
              <a:t>).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84A46A4-A9B8-41E5-8DC6-D4DE1B81F6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91"/>
          <a:stretch/>
        </p:blipFill>
        <p:spPr bwMode="auto">
          <a:xfrm>
            <a:off x="4546755" y="3823448"/>
            <a:ext cx="3090746" cy="270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76BF32F-2DE1-4BCC-8656-5F6FFABFE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5" r="8085" b="31008"/>
          <a:stretch/>
        </p:blipFill>
        <p:spPr bwMode="auto">
          <a:xfrm>
            <a:off x="563755" y="3743388"/>
            <a:ext cx="3609924" cy="304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34C1B3-074D-4D75-B3FC-131C7D5E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2. A CONSEQUÊNCIA DE UMA VIDA ORGULHOSA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895705A-09BC-4C95-8992-E3CE49514A58}"/>
              </a:ext>
            </a:extLst>
          </p:cNvPr>
          <p:cNvSpPr txBox="1"/>
          <p:nvPr/>
        </p:nvSpPr>
        <p:spPr>
          <a:xfrm>
            <a:off x="6206274" y="245908"/>
            <a:ext cx="4862447" cy="3487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</a:t>
            </a:r>
            <a:r>
              <a:rPr lang="en-US" sz="2000" dirty="0" err="1"/>
              <a:t>Bíblia</a:t>
            </a:r>
            <a:r>
              <a:rPr lang="en-US" sz="2000" dirty="0"/>
              <a:t> é </a:t>
            </a:r>
            <a:r>
              <a:rPr lang="en-US" sz="2000" dirty="0" err="1"/>
              <a:t>repleta</a:t>
            </a:r>
            <a:r>
              <a:rPr lang="en-US" sz="2000" dirty="0"/>
              <a:t> de </a:t>
            </a:r>
            <a:r>
              <a:rPr lang="en-US" sz="2000" dirty="0" err="1"/>
              <a:t>versículos</a:t>
            </a:r>
            <a:r>
              <a:rPr lang="en-US" sz="2000" dirty="0"/>
              <a:t> que </a:t>
            </a:r>
            <a:r>
              <a:rPr lang="en-US" sz="2000" dirty="0" err="1"/>
              <a:t>mostram</a:t>
            </a:r>
            <a:r>
              <a:rPr lang="en-US" sz="2000" dirty="0"/>
              <a:t> o </a:t>
            </a:r>
            <a:r>
              <a:rPr lang="en-US" sz="2000" dirty="0" err="1"/>
              <a:t>fim</a:t>
            </a:r>
            <a:r>
              <a:rPr lang="en-US" sz="2000" dirty="0"/>
              <a:t> </a:t>
            </a:r>
            <a:r>
              <a:rPr lang="en-US" sz="2000" dirty="0" err="1"/>
              <a:t>destinado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soberbos</a:t>
            </a:r>
            <a:r>
              <a:rPr lang="en-US" sz="2000" dirty="0"/>
              <a:t>. </a:t>
            </a:r>
            <a:r>
              <a:rPr lang="en-US" sz="2000" dirty="0" err="1"/>
              <a:t>Salomão</a:t>
            </a:r>
            <a:r>
              <a:rPr lang="en-US" sz="2000" dirty="0"/>
              <a:t>, </a:t>
            </a:r>
            <a:r>
              <a:rPr lang="en-US" sz="2000" dirty="0" err="1"/>
              <a:t>através</a:t>
            </a:r>
            <a:r>
              <a:rPr lang="en-US" sz="2000" dirty="0"/>
              <a:t> de </a:t>
            </a:r>
            <a:r>
              <a:rPr lang="en-US" sz="2000" dirty="0" err="1"/>
              <a:t>seus</a:t>
            </a:r>
            <a:r>
              <a:rPr lang="en-US" sz="2000" dirty="0"/>
              <a:t> </a:t>
            </a:r>
            <a:r>
              <a:rPr lang="en-US" sz="2000" dirty="0" err="1"/>
              <a:t>provérbios</a:t>
            </a:r>
            <a:r>
              <a:rPr lang="en-US" sz="2000" dirty="0"/>
              <a:t>, </a:t>
            </a:r>
            <a:r>
              <a:rPr lang="en-US" sz="2000" dirty="0" err="1"/>
              <a:t>mostra</a:t>
            </a:r>
            <a:r>
              <a:rPr lang="en-US" sz="2000" dirty="0"/>
              <a:t> que o </a:t>
            </a:r>
            <a:r>
              <a:rPr lang="en-US" sz="2000" dirty="0" err="1"/>
              <a:t>abatimento</a:t>
            </a:r>
            <a:r>
              <a:rPr lang="en-US" sz="2000" dirty="0"/>
              <a:t> e a </a:t>
            </a:r>
            <a:r>
              <a:rPr lang="en-US" sz="2000" dirty="0" err="1"/>
              <a:t>desonra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alcançarão</a:t>
            </a:r>
            <a:r>
              <a:rPr lang="en-US" sz="2000" dirty="0"/>
              <a:t>. </a:t>
            </a:r>
            <a:r>
              <a:rPr lang="en-US" sz="2000" dirty="0" err="1"/>
              <a:t>Verdade</a:t>
            </a:r>
            <a:r>
              <a:rPr lang="en-US" sz="2000" dirty="0"/>
              <a:t> </a:t>
            </a:r>
            <a:r>
              <a:rPr lang="en-US" sz="2000" dirty="0" err="1"/>
              <a:t>esta</a:t>
            </a:r>
            <a:r>
              <a:rPr lang="en-US" sz="2000" dirty="0"/>
              <a:t> </a:t>
            </a:r>
            <a:r>
              <a:rPr lang="en-US" sz="2000" dirty="0" err="1"/>
              <a:t>ratificada</a:t>
            </a:r>
            <a:r>
              <a:rPr lang="en-US" sz="2000" dirty="0"/>
              <a:t> por Jesus e </a:t>
            </a:r>
            <a:r>
              <a:rPr lang="en-US" sz="2000" dirty="0" err="1"/>
              <a:t>pelos</a:t>
            </a:r>
            <a:r>
              <a:rPr lang="en-US" sz="2000" dirty="0"/>
              <a:t> </a:t>
            </a:r>
            <a:r>
              <a:rPr lang="en-US" sz="2000" dirty="0" err="1"/>
              <a:t>apóstolos</a:t>
            </a:r>
            <a:r>
              <a:rPr lang="en-US" sz="2000" dirty="0"/>
              <a:t> da </a:t>
            </a:r>
            <a:r>
              <a:rPr lang="en-US" sz="2000" dirty="0" err="1"/>
              <a:t>igreja</a:t>
            </a:r>
            <a:r>
              <a:rPr lang="en-US" sz="2000" dirty="0"/>
              <a:t> </a:t>
            </a:r>
            <a:r>
              <a:rPr lang="en-US" sz="2000" dirty="0" err="1"/>
              <a:t>primitiva</a:t>
            </a:r>
            <a:r>
              <a:rPr lang="en-US" sz="2000" dirty="0"/>
              <a:t>.</a:t>
            </a:r>
          </a:p>
        </p:txBody>
      </p:sp>
      <p:pic>
        <p:nvPicPr>
          <p:cNvPr id="3074" name="Picture 2" descr="A soberba precede a ruína, e a altivez... Biblia Sagrada - Pensador">
            <a:extLst>
              <a:ext uri="{FF2B5EF4-FFF2-40B4-BE49-F238E27FC236}">
                <a16:creationId xmlns:a16="http://schemas.microsoft.com/office/drawing/2014/main" id="{EF7572F4-08B3-432D-8BB2-3A442371F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40" y="3733862"/>
            <a:ext cx="57150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92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211D2-52E2-4015-91E2-5D1399A1DC5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pt-BR" b="1" dirty="0"/>
              <a:t>2. A CONSEQUENCIA DE UMA VIDA ORGULHOSA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BDCC6C-2DA9-42C4-9A45-840106B9E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>
            <a:normAutofit/>
          </a:bodyPr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2.1. O orgulho atrai o abatimento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D52711-8599-4BD1-8AC1-6D6A237E8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8937" y="2630099"/>
            <a:ext cx="2528155" cy="368458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pt-BR" sz="1600" b="0" i="0" dirty="0">
                <a:effectLst/>
                <a:latin typeface="Roboto" pitchFamily="2" charset="0"/>
              </a:rPr>
              <a:t>Este talvez seja um termo que defina bem o que a soberba alojada no coração pode fazer na vida de uma pessoa. </a:t>
            </a:r>
          </a:p>
          <a:p>
            <a:pPr marL="0" indent="0">
              <a:buNone/>
            </a:pPr>
            <a:r>
              <a:rPr lang="pt-BR" sz="1600" b="0" i="0" dirty="0">
                <a:effectLst/>
                <a:latin typeface="Roboto" pitchFamily="2" charset="0"/>
              </a:rPr>
              <a:t>O câncer, depois de alojado no interior de uma pessoa, começa a matar células, comprometer o perfeito funcionamento do organismo, gerando metástases. Salomão diz que o orgulho é uma desgraça</a:t>
            </a:r>
            <a:endParaRPr lang="pt-BR" sz="160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D494149-D997-4E3D-96B2-6EDA1251F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558883" cy="823912"/>
          </a:xfrm>
        </p:spPr>
        <p:txBody>
          <a:bodyPr>
            <a:normAutofit/>
          </a:bodyPr>
          <a:lstStyle/>
          <a:p>
            <a:pPr algn="just"/>
            <a:r>
              <a:rPr lang="pt-BR" b="1" i="0" dirty="0">
                <a:effectLst/>
                <a:latin typeface="Roboto" pitchFamily="2" charset="0"/>
              </a:rPr>
              <a:t>2.2. Um carcinoma da alma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63F3D9-659A-4DF3-AF78-2B668FD6B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653942" y="2915907"/>
            <a:ext cx="2635346" cy="35769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pt-BR" sz="1400" b="0" i="0" dirty="0">
                <a:effectLst/>
                <a:latin typeface="Roboto" pitchFamily="2" charset="0"/>
              </a:rPr>
              <a:t>Os textos bíblicos afirmam que Deus abate aos soberbos e humilha os exaltados. Salomão deixa claro que o orgulhoso, despreza o conselho dos sábios, é impaciente, fazendo assim, a sua própria sorte, julgando-se sempre melhor que as pessoas. Infelizmente, estas atitudes levam o arrogante para a própria destruição. </a:t>
            </a:r>
          </a:p>
          <a:p>
            <a:pPr marL="0" indent="0">
              <a:buNone/>
            </a:pPr>
            <a:r>
              <a:rPr lang="pt-BR" sz="1400" b="0" i="0" dirty="0">
                <a:effectLst/>
                <a:latin typeface="Roboto" pitchFamily="2" charset="0"/>
              </a:rPr>
              <a:t>No momento em que Nabucodonosor abriu a sua boca e expressou os sentimentos de seu coração, Deus o abateu sobremaneira.</a:t>
            </a:r>
            <a:endParaRPr lang="pt-BR" sz="1400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1FCB587-B08F-45C0-9191-66E1E623A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83"/>
          <a:stretch/>
        </p:blipFill>
        <p:spPr bwMode="auto">
          <a:xfrm>
            <a:off x="296883" y="2386940"/>
            <a:ext cx="3357059" cy="4358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0E89A3AE-933E-4075-A27A-9A1AFB985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092" y="3060596"/>
            <a:ext cx="2947670" cy="3684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35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B166CCC-4C1D-4DCC-9BA4-06ADC53D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t-BR" sz="3600" kern="1200">
                <a:latin typeface="+mj-lt"/>
                <a:ea typeface="+mj-ea"/>
                <a:cs typeface="+mj-cs"/>
              </a:rPr>
              <a:t>3 – GUARDANDO O NOSSO CORACÃO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3A1FCEAF-A150-4DCF-A0F8-BC54FD00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9" y="1782981"/>
            <a:ext cx="4008384" cy="439398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pt-BR" sz="2000" kern="1200">
                <a:latin typeface="+mn-lt"/>
                <a:ea typeface="+mn-ea"/>
                <a:cs typeface="+mn-cs"/>
              </a:rPr>
              <a:t>Lutero, certa vez, disse que não podemos impedir um pássaro de voar sobre a nossa cabeça, mas podemos impedi-lo de fazer ninhos em nós. Esta frase retrata muito bem nossa realidade, pois precisamos extirpar de nossa mente os planos perniciosos.</a:t>
            </a:r>
          </a:p>
          <a:p>
            <a:pPr marL="0" indent="0">
              <a:buNone/>
            </a:pPr>
            <a:endParaRPr lang="pt-BR" sz="2000" kern="1200">
              <a:latin typeface="+mn-lt"/>
              <a:ea typeface="+mn-ea"/>
              <a:cs typeface="+mn-cs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098" name="Picture 2" descr="Guarda o teu coração – Bullon | Blog do Seu Alipio">
            <a:extLst>
              <a:ext uri="{FF2B5EF4-FFF2-40B4-BE49-F238E27FC236}">
                <a16:creationId xmlns:a16="http://schemas.microsoft.com/office/drawing/2014/main" id="{AEA9F55C-A673-47AD-BC42-3D6D5179B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5320" y="1790413"/>
            <a:ext cx="6253212" cy="434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6912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AC425-8E54-4093-B93A-3EB718965CF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pt-BR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 – GUARDANDO O NOSSO CORACÃO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9756309-BF22-48C9-B131-3630F96B2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3.1. Atentando para a Palavra de Deus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37A1B0A-AB5F-4A59-B5FF-6D87E32F6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64859" y="2808287"/>
            <a:ext cx="2901334" cy="3684588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1700" dirty="0"/>
              <a:t>O cristão precisa entender que nenhuma de suas conquistas deve ser motivo para um viver ufanista. Tudo em nossa vida deve ser para a glória de Deus. Em Eclesiastes 5.19 vemos que os bens e as riquezas são dádivas, sendo assim, toda honra e toda glória devem ser tributadas somente a Ele. E um erro o ser humano achar que as conquistas são puramente humanas.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85B59306-B7BF-4615-B10A-D500B69B8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3.2. Gloriando-se sempre no Senhor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6CA3512A-78AA-4665-B9BE-B01F9EDEA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7953" y="2501862"/>
            <a:ext cx="3261808" cy="3991013"/>
          </a:xfrm>
          <a:solidFill>
            <a:schemeClr val="accent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1600" dirty="0">
                <a:latin typeface="Roboto" pitchFamily="2" charset="0"/>
              </a:rPr>
              <a:t>as recomendações bíblicas:</a:t>
            </a:r>
          </a:p>
          <a:p>
            <a:r>
              <a:rPr lang="pt-BR" sz="1600" dirty="0"/>
              <a:t>A Bíblia nos recomenda a nos humilhar debaixo da mão de Deus (</a:t>
            </a:r>
            <a:r>
              <a:rPr lang="pt-BR" sz="1600" dirty="0" err="1"/>
              <a:t>1Pe</a:t>
            </a:r>
            <a:r>
              <a:rPr lang="pt-BR" sz="1600" dirty="0"/>
              <a:t> 5:6); Deus se opões aos orgulhosos (</a:t>
            </a:r>
            <a:r>
              <a:rPr lang="pt-BR" sz="1600" dirty="0" err="1"/>
              <a:t>Tg</a:t>
            </a:r>
            <a:r>
              <a:rPr lang="pt-BR" sz="1600" dirty="0"/>
              <a:t> 4:6). Salomão chega a dizer que é melhor ser paciente do que orgulhoso (</a:t>
            </a:r>
            <a:r>
              <a:rPr lang="pt-BR" sz="1600" dirty="0" err="1"/>
              <a:t>Ec</a:t>
            </a:r>
            <a:r>
              <a:rPr lang="pt-BR" sz="1600" dirty="0"/>
              <a:t> 7:8); quando esperamos pacientemente nos projetos de Deus, não deixamos brecha para a jactância.</a:t>
            </a:r>
          </a:p>
          <a:p>
            <a:r>
              <a:rPr lang="pt-BR" sz="1600" dirty="0"/>
              <a:t> Nossa vida precisa ser regida por Deus, e não pela arrogância humana.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721F66-73E6-4B79-B9BA-0D6B51400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2" b="6726"/>
          <a:stretch/>
        </p:blipFill>
        <p:spPr bwMode="auto">
          <a:xfrm>
            <a:off x="3606566" y="3566002"/>
            <a:ext cx="2727328" cy="2974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EA004BF-BE29-4015-8F40-95D6C379EB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78"/>
          <a:stretch/>
        </p:blipFill>
        <p:spPr bwMode="auto">
          <a:xfrm>
            <a:off x="6625060" y="2623966"/>
            <a:ext cx="2395793" cy="2788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3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6821" y="531525"/>
            <a:ext cx="3677264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strike="noStrike" cap="all" spc="-1" dirty="0" err="1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Conclusão</a:t>
            </a:r>
            <a:r>
              <a:rPr lang="en-US" sz="3600" b="0" strike="noStrike" cap="all" spc="-1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	</a:t>
            </a:r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82A1EF6-0D92-4665-BE48-AE8A679A0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/>
          <a:stretch/>
        </p:blipFill>
        <p:spPr>
          <a:xfrm>
            <a:off x="4645784" y="0"/>
            <a:ext cx="7546216" cy="6857990"/>
          </a:xfrm>
          <a:prstGeom prst="rect">
            <a:avLst/>
          </a:prstGeom>
        </p:spPr>
      </p:pic>
      <p:sp>
        <p:nvSpPr>
          <p:cNvPr id="151" name="TextShape 2"/>
          <p:cNvSpPr txBox="1"/>
          <p:nvPr/>
        </p:nvSpPr>
        <p:spPr>
          <a:xfrm>
            <a:off x="456821" y="1808141"/>
            <a:ext cx="4025969" cy="40925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pt-BR" sz="3600" b="0" i="0" dirty="0">
                <a:effectLst/>
                <a:latin typeface="Roboto" pitchFamily="2" charset="0"/>
              </a:rPr>
              <a:t>Se não extirparmos o orgulho de nosso coração, podemos perder a maior promessa que temos que é a eternidade com Cristo.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F1A5B1-67D2-419E-9BDE-263D70FF04B2}"/>
              </a:ext>
            </a:extLst>
          </p:cNvPr>
          <p:cNvSpPr txBox="1"/>
          <p:nvPr/>
        </p:nvSpPr>
        <p:spPr>
          <a:xfrm>
            <a:off x="96370" y="6142215"/>
            <a:ext cx="496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Fonte: Revista Betel Conectar+, Lição 11, 3° Tri, 2021.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DC9DD2-51FA-411F-8305-742C3CAAD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460" y="-38199"/>
            <a:ext cx="8140095" cy="13470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Subsídio ao Educador</a:t>
            </a:r>
            <a:endParaRPr lang="en-US" sz="5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Espaço Reservado para Conteúdo 3">
            <a:extLst>
              <a:ext uri="{FF2B5EF4-FFF2-40B4-BE49-F238E27FC236}">
                <a16:creationId xmlns:a16="http://schemas.microsoft.com/office/drawing/2014/main" id="{E9870606-ECA4-42A9-9BF7-AF651241E66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48991" y="1253331"/>
          <a:ext cx="10515600" cy="548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28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rês livros empilhados ordenadamente">
            <a:extLst>
              <a:ext uri="{FF2B5EF4-FFF2-40B4-BE49-F238E27FC236}">
                <a16:creationId xmlns:a16="http://schemas.microsoft.com/office/drawing/2014/main" id="{3247988E-E520-41BB-AAE1-A204742D2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9091" r="585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82092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012496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C2CB31-A446-4EE5-A7BF-56A9D1B8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042611"/>
            <a:ext cx="3879232" cy="2177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Bibliografia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95A429-11B9-4DFA-8254-B4EE03CD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" y="2755231"/>
            <a:ext cx="3205463" cy="11555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b="1">
                <a:solidFill>
                  <a:schemeClr val="tx1"/>
                </a:solidFill>
                <a:effectLst/>
              </a:rPr>
              <a:t>Revista Jovens | Conectar + | Professor | A partir de 18 anos | 4º Trimestre 2021</a:t>
            </a:r>
          </a:p>
          <a:p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81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Inscrever Se GIFs - Get the best GIF on GIPHY">
            <a:extLst>
              <a:ext uri="{FF2B5EF4-FFF2-40B4-BE49-F238E27FC236}">
                <a16:creationId xmlns:a16="http://schemas.microsoft.com/office/drawing/2014/main" id="{E04064F2-A5F6-440B-B641-A2A133F574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7" y="868096"/>
            <a:ext cx="3390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AE253FD1-C0CE-4E0E-88FD-AA090F4A8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55" y="5037403"/>
            <a:ext cx="1940675" cy="19050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EF2C47-6523-415F-BBD3-862C64C97ADE}"/>
              </a:ext>
            </a:extLst>
          </p:cNvPr>
          <p:cNvSpPr txBox="1"/>
          <p:nvPr/>
        </p:nvSpPr>
        <p:spPr>
          <a:xfrm>
            <a:off x="49975" y="219107"/>
            <a:ext cx="411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dirty="0"/>
              <a:t>COMO AJUDAR?</a:t>
            </a:r>
          </a:p>
        </p:txBody>
      </p:sp>
      <p:pic>
        <p:nvPicPr>
          <p:cNvPr id="9" name="Imagem 8" descr="Desenho de rosto de pessoa&#10;&#10;Descrição gerada automaticamente com confiança baixa">
            <a:extLst>
              <a:ext uri="{FF2B5EF4-FFF2-40B4-BE49-F238E27FC236}">
                <a16:creationId xmlns:a16="http://schemas.microsoft.com/office/drawing/2014/main" id="{E33C4E3B-B16A-4F99-91E6-A345115CB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78" y="487270"/>
            <a:ext cx="1809750" cy="1143000"/>
          </a:xfrm>
          <a:prstGeom prst="rect">
            <a:avLst/>
          </a:prstGeom>
        </p:spPr>
      </p:pic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35A01E0-DFCD-403A-B465-BFD17622C3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6" y="1115534"/>
            <a:ext cx="2449781" cy="430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584D127-F47D-483C-B584-7F425CE221F3}"/>
              </a:ext>
            </a:extLst>
          </p:cNvPr>
          <p:cNvGrpSpPr/>
          <p:nvPr/>
        </p:nvGrpSpPr>
        <p:grpSpPr>
          <a:xfrm>
            <a:off x="3165147" y="2773096"/>
            <a:ext cx="2625751" cy="3762887"/>
            <a:chOff x="7663544" y="780037"/>
            <a:chExt cx="3832268" cy="4215517"/>
          </a:xfrm>
        </p:grpSpPr>
        <p:pic>
          <p:nvPicPr>
            <p:cNvPr id="12" name="Imagem 11" descr="Tela de celular com texto preto sobre fundo azul&#10;&#10;Descrição gerada automaticamente">
              <a:extLst>
                <a:ext uri="{FF2B5EF4-FFF2-40B4-BE49-F238E27FC236}">
                  <a16:creationId xmlns:a16="http://schemas.microsoft.com/office/drawing/2014/main" id="{A7B243FA-C9F6-4AEA-8648-A2867874B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544" y="780037"/>
              <a:ext cx="3832268" cy="3832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30C9AC5-ACEB-44F2-8C2F-C910CE6FC4EA}"/>
                </a:ext>
              </a:extLst>
            </p:cNvPr>
            <p:cNvSpPr txBox="1"/>
            <p:nvPr/>
          </p:nvSpPr>
          <p:spPr>
            <a:xfrm>
              <a:off x="7663544" y="4626222"/>
              <a:ext cx="38322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hlinkClick r:id="rId7"/>
                </a:rPr>
                <a:t>https://t.me/juliocesarmedeiros</a:t>
              </a:r>
              <a:r>
                <a:rPr lang="pt-BR" dirty="0"/>
                <a:t> 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42C81C0A-FECB-470C-8849-37E4502B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336" y="4197948"/>
            <a:ext cx="2449781" cy="2449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8" name="Espaço Reservado para Conteúdo 17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FD699E89-FDD9-4AC3-BB7B-508E2434B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043">
            <a:off x="6430058" y="142708"/>
            <a:ext cx="2132124" cy="3073332"/>
          </a:xfrm>
        </p:spPr>
      </p:pic>
      <p:pic>
        <p:nvPicPr>
          <p:cNvPr id="20" name="Imagem 19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9593EA1D-DF8F-4632-ABD1-F3605EB8B1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248">
            <a:off x="9959665" y="875936"/>
            <a:ext cx="1735600" cy="2703908"/>
          </a:xfrm>
          <a:prstGeom prst="rect">
            <a:avLst/>
          </a:prstGeom>
        </p:spPr>
      </p:pic>
      <p:pic>
        <p:nvPicPr>
          <p:cNvPr id="10" name="Imagem 9" descr="Uma imagem contendo mulher, jogador, bola, balançando&#10;&#10;Descrição gerada automaticamente">
            <a:extLst>
              <a:ext uri="{FF2B5EF4-FFF2-40B4-BE49-F238E27FC236}">
                <a16:creationId xmlns:a16="http://schemas.microsoft.com/office/drawing/2014/main" id="{1BB17BAF-CF12-4993-83D9-2FDE996AE7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6421">
            <a:off x="8395021" y="563256"/>
            <a:ext cx="1591743" cy="257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Diagrama&#10;&#10;Descrição gerada automaticamente">
            <a:extLst>
              <a:ext uri="{FF2B5EF4-FFF2-40B4-BE49-F238E27FC236}">
                <a16:creationId xmlns:a16="http://schemas.microsoft.com/office/drawing/2014/main" id="{C08B56FE-A9E6-4563-BFBC-C187A8AB32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104" y="4197948"/>
            <a:ext cx="2506426" cy="2506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648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1155</Words>
  <Application>Microsoft Office PowerPoint</Application>
  <PresentationFormat>Widescreen</PresentationFormat>
  <Paragraphs>66</Paragraphs>
  <Slides>14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Calisto MT</vt:lpstr>
      <vt:lpstr>Nunito Sans</vt:lpstr>
      <vt:lpstr>Open Sans</vt:lpstr>
      <vt:lpstr>Roboto</vt:lpstr>
      <vt:lpstr>Tema do Office</vt:lpstr>
      <vt:lpstr> lição 5. Guardando o coração da Soberba</vt:lpstr>
      <vt:lpstr>Apresentação do PowerPoint</vt:lpstr>
      <vt:lpstr>Apresentação do PowerPoint</vt:lpstr>
      <vt:lpstr>Introdução </vt:lpstr>
      <vt:lpstr>1 – UM MAL CHAMADO SOBERBA</vt:lpstr>
      <vt:lpstr>1 – UM MAL CHAMADO SOBERBA</vt:lpstr>
      <vt:lpstr>2. A CONSEQUÊNCIA DE UMA VIDA ORGULHOSA</vt:lpstr>
      <vt:lpstr>2. A CONSEQUENCIA DE UMA VIDA ORGULHOSA</vt:lpstr>
      <vt:lpstr>3 – GUARDANDO O NOSSO CORACÃO</vt:lpstr>
      <vt:lpstr>3 – GUARDANDO O NOSSO CORACÃO</vt:lpstr>
      <vt:lpstr>Apresentação do PowerPoint</vt:lpstr>
      <vt:lpstr>Subsídio ao Educador</vt:lpstr>
      <vt:lpstr>Bibliografia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1 - Panorama do Livro de Eclesiastes</dc:title>
  <dc:creator>Julio César Pereira</dc:creator>
  <cp:lastModifiedBy>Julio César Pereira</cp:lastModifiedBy>
  <cp:revision>13</cp:revision>
  <dcterms:created xsi:type="dcterms:W3CDTF">2021-10-01T12:08:12Z</dcterms:created>
  <dcterms:modified xsi:type="dcterms:W3CDTF">2021-10-29T20:09:22Z</dcterms:modified>
</cp:coreProperties>
</file>