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6" r:id="rId4"/>
    <p:sldId id="385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382" r:id="rId14"/>
    <p:sldId id="387" r:id="rId15"/>
    <p:sldId id="383" r:id="rId16"/>
    <p:sldId id="36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08/10/2021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495" y="1179095"/>
            <a:ext cx="5956353" cy="3404488"/>
          </a:xfrm>
        </p:spPr>
        <p:txBody>
          <a:bodyPr>
            <a:normAutofit/>
          </a:bodyPr>
          <a:lstStyle/>
          <a:p>
            <a:pPr algn="l"/>
            <a:r>
              <a:rPr lang="pt-BR" sz="4800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Lição 2</a:t>
            </a:r>
            <a:r>
              <a:rPr lang="pt-BR" sz="4800" b="0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 - Eclesiastes e o conceito de vaidade</a:t>
            </a:r>
            <a:endParaRPr lang="pt-BR" sz="4800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26B4A43-2A34-4B22-882C-D7552FA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429BAE5-B200-4FC0-BBC1-8D7C57D1D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71" y="0"/>
            <a:ext cx="456510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5152C6-6134-429F-90FD-3E60ACBE9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685" y="1152144"/>
            <a:ext cx="3794760" cy="3072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Texto de referência 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9644633-5AE1-44D6-8F5F-6376DDA13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4FA74995-C5A7-4DBF-BFD1-C4831852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009DC7CE-EC50-455B-AEF3-758096A6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680D0724-2EE2-4A8E-B7FC-994977F2A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D7DD4A6B-2000-4A3E-BBCE-637ED6CD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694A6722-0FE9-4640-B93F-C2BAA8956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19F6A010-3765-4FAB-8CCA-7AC18914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2ED876B1-4DDC-4999-864F-EFF32EFF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2DD9B48A-E7DB-4540-8781-F434856A7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2BEF54FF-8FAE-4B7F-ACE8-52ED70B04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16F687E9-D21B-46CB-8A13-9BFDA780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49C0A7C4-BA67-480B-9F9A-E96535756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5C27E413-D9C4-45A2-AB5A-A00612798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76F8DD1F-1A00-4D5A-B979-33A41277C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D16F8034-114D-4513-A6BD-F05ABF9AF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1DAD48F0-0B0E-40E2-9ED5-E0FBB99C4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A58F217F-BBAB-4ACB-91C0-B119DEFD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4">
              <a:extLst>
                <a:ext uri="{FF2B5EF4-FFF2-40B4-BE49-F238E27FC236}">
                  <a16:creationId xmlns:a16="http://schemas.microsoft.com/office/drawing/2014/main" id="{17D6638B-4C45-4C73-AFE3-8C41F939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6">
              <a:extLst>
                <a:ext uri="{FF2B5EF4-FFF2-40B4-BE49-F238E27FC236}">
                  <a16:creationId xmlns:a16="http://schemas.microsoft.com/office/drawing/2014/main" id="{31A3013F-24A0-486B-A892-92E42BD74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4">
              <a:extLst>
                <a:ext uri="{FF2B5EF4-FFF2-40B4-BE49-F238E27FC236}">
                  <a16:creationId xmlns:a16="http://schemas.microsoft.com/office/drawing/2014/main" id="{F4540C9F-BC47-470D-A9C2-4AB05FB4C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66">
              <a:extLst>
                <a:ext uri="{FF2B5EF4-FFF2-40B4-BE49-F238E27FC236}">
                  <a16:creationId xmlns:a16="http://schemas.microsoft.com/office/drawing/2014/main" id="{A38505B1-1AD2-47B0-8122-2EB533CB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301747-4A28-4CB8-A95B-AD4D29FF19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8627" y="382384"/>
            <a:ext cx="4894534" cy="611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48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1.1-9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4001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Vaidade de vaidade, diz o pregador, tudo é vaidade</a:t>
            </a:r>
            <a:endParaRPr lang="pt-BR" sz="1000" dirty="0">
              <a:solidFill>
                <a:prstClr val="white"/>
              </a:solidFill>
              <a:latin typeface="Calisto MT" panose="02040603050505030304"/>
            </a:endParaRPr>
          </a:p>
          <a:p>
            <a:pPr lvl="0" algn="ctr" defTabSz="457200">
              <a:defRPr/>
            </a:pPr>
            <a:r>
              <a:rPr lang="pt-BR" sz="1000" dirty="0">
                <a:solidFill>
                  <a:prstClr val="white"/>
                </a:solidFill>
                <a:latin typeface="Calisto MT" panose="02040603050505030304"/>
              </a:rPr>
              <a:t>Eclesiastes 1:2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/>
              <a:t>Viver a vida em vaidade é correr atrás do vento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/>
              <a:t>-Conceituar a expressão vaidade em Eclesiastes;</a:t>
            </a:r>
          </a:p>
          <a:p>
            <a:r>
              <a:rPr lang="pt-BR" b="1" dirty="0"/>
              <a:t>Conhecer as </a:t>
            </a:r>
          </a:p>
          <a:p>
            <a:r>
              <a:rPr lang="pt-BR" b="1" dirty="0"/>
              <a:t>consequências de uma vida sem sentido;</a:t>
            </a:r>
          </a:p>
          <a:p>
            <a:r>
              <a:rPr lang="pt-BR" b="1" dirty="0"/>
              <a:t>Entende que a vida te um objetivo maior</a:t>
            </a:r>
            <a:endParaRPr lang="pt-BR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/>
              <a:t>Oremos para que vivamos de maneira a agradar a Deus</a:t>
            </a: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470220"/>
            <a:ext cx="7759754" cy="1246905"/>
          </a:xfr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Lição 2 - Eclesiastes e o conceito de vaidade</a:t>
            </a: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1819CE-B188-432B-8BE1-F8DB8635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pt-BR" dirty="0"/>
              <a:t>Apresentação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36F119-E521-48C6-B1A4-856D2AE86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r>
              <a:rPr lang="pt-BR" sz="2400" b="1" i="0">
                <a:effectLst/>
                <a:latin typeface="times" panose="02020603050405020304" pitchFamily="18" charset="0"/>
              </a:rPr>
              <a:t>Um dos objetivos do tema deste trimestre é oportunizar o questionamento sobre o verdadeiro sentido de nossa existência, tendo em vista que tudo o que fazemos aqui é vaidade, ou seja, correr atrás do vento, sem contar a aflição de espírito.</a:t>
            </a:r>
            <a:br>
              <a:rPr lang="pt-BR" sz="2400" b="1" i="0">
                <a:effectLst/>
                <a:latin typeface="times" panose="02020603050405020304" pitchFamily="18" charset="0"/>
              </a:rPr>
            </a:br>
            <a:r>
              <a:rPr lang="pt-BR" sz="2400" b="1" i="0">
                <a:effectLst/>
                <a:latin typeface="times" panose="02020603050405020304" pitchFamily="18" charset="0"/>
              </a:rPr>
              <a:t>Os docentes têm a relevante tarefa de caminhar com os alunos, ouvir suas interrogações e dirimir suas dúvidas. A revista Conectar + Jovens nos possibilita, através de todas as lições deste trimestre, um diálogo sobre temas essenciais e, ao mesmo tempo, vitais no exercício da fé cristã.</a:t>
            </a:r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3322695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2678"/>
            <a:ext cx="2655456" cy="78674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Introdução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EB73CE-A7AE-4790-ADB2-0F0A098C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2461275"/>
            <a:ext cx="1603169" cy="175743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Convite</a:t>
            </a:r>
            <a:r>
              <a:rPr lang="en-US" sz="2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2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pensar</a:t>
            </a:r>
            <a:r>
              <a:rPr lang="en-US" sz="2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n-US" sz="2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transitoriedade</a:t>
            </a:r>
            <a:r>
              <a:rPr lang="en-US" sz="2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da </a:t>
            </a:r>
            <a:r>
              <a:rPr lang="en-US" sz="2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vida</a:t>
            </a:r>
            <a:endParaRPr lang="en-US" sz="2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Qual a razão da vida? Resumo do livro de Eclesiastes. – Apologia do  Cristianismo Reformado">
            <a:extLst>
              <a:ext uri="{FF2B5EF4-FFF2-40B4-BE49-F238E27FC236}">
                <a16:creationId xmlns:a16="http://schemas.microsoft.com/office/drawing/2014/main" id="{3D7D000F-197E-4D65-AD28-67C4F6F90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456" y="0"/>
            <a:ext cx="8885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O que significa a expressão vaidade?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900"/>
              <a:t>O QUE SIGNIFICA A EXPRESSÃO VAIDADE?O verbete vaidade, em sua raiz hebraica "hebhel”, enfatiza aquilo que é efêmero e vazio ou fútil. Esta raiz é encontrada em Eclesiastes para indicar pensamentos(Ec 2.11), coisas externas e tangíveis (Ec2.15). Já o termo "vaidade de vaidade” é um superlativo que poderia ser traduzido como "muita futilidade”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2DE4D3-0F5D-4F21-AD9C-5F67B3B53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847303"/>
            <a:ext cx="6019331" cy="316014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65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1. 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 que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significa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expressão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vaidade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F82A8-3A8C-45B1-AB61-FAB7D114D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1.1. vivendo a vida sem Deus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2117685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pt-BR" dirty="0"/>
              <a:t>O autor assevera que devemos viver uma vida para a glória de Deus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DD4C8F-948B-4087-A86F-6CB27BB41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1.2. Uma vida transitória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15F55-649A-49D9-AADB-55C9C4E76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6825" y="2505075"/>
            <a:ext cx="2562116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pt-BR" dirty="0"/>
              <a:t>Uma das transliterações da palavra "vaidade”, pode significar "vapor ou bolha de sabão”, assim também é a </a:t>
            </a:r>
          </a:p>
          <a:p>
            <a:pPr marL="0" indent="0">
              <a:buNone/>
            </a:pPr>
            <a:r>
              <a:rPr lang="pt-BR" dirty="0"/>
              <a:t>existência humana, efêmera e transitória.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7E070D9-27E6-437F-948C-741D3A6E3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99" y="2717268"/>
            <a:ext cx="3040101" cy="3800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1EE7943-A695-4867-A96B-D5278324B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16"/>
          <a:stretch/>
        </p:blipFill>
        <p:spPr bwMode="auto">
          <a:xfrm>
            <a:off x="8908941" y="2416505"/>
            <a:ext cx="2736741" cy="4313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34C1B3-074D-4D75-B3FC-131C7D5E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A vaidade debaixo do SOL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309FB1-E9C6-4D0E-A8E4-6FA5279404DD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 “Salomão, em sua inquirição sobre a vida, mostra que, muitas vezes, os homens enveredam numa busca por prazeres, riquezas, realizações pessoais, tornando-se materialistas e perdendo a dimensão celestial”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Revista conectar+, 4° Tri, 2021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Olhar de Reflexão : Tudo é Vaidade">
            <a:extLst>
              <a:ext uri="{FF2B5EF4-FFF2-40B4-BE49-F238E27FC236}">
                <a16:creationId xmlns:a16="http://schemas.microsoft.com/office/drawing/2014/main" id="{FDED0EF2-D5AF-4BB7-BF73-92C28F62C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170128"/>
            <a:ext cx="6019331" cy="45144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211D2-52E2-4015-91E2-5D1399A1DC5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2. A vaidade debaixo do SOL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DCC6C-2DA9-42C4-9A45-840106B9E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2.1.  A vaidade do prazer e das riquezas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D52711-8599-4BD1-8AC1-6D6A237E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8207" y="2668780"/>
            <a:ext cx="2214856" cy="368458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“Fica claro pelo texto que os afazeres e as conquistas pessoais só têm sentido quando visam um propósito maior.”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494149-D997-4E3D-96B2-6EDA1251F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t-BR" dirty="0"/>
              <a:t>2.3. A vaidade do materialismo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CAA89D2-E0EB-42BB-80E7-034CCD8DF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9" r="4792" b="15745"/>
          <a:stretch/>
        </p:blipFill>
        <p:spPr bwMode="auto">
          <a:xfrm>
            <a:off x="356499" y="2510631"/>
            <a:ext cx="2942931" cy="4006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63F3D9-659A-4DF3-AF78-2B668FD6B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0161" y="2652906"/>
            <a:ext cx="2343633" cy="319033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/>
              <a:t>“A palavra materialismo pode ser definida como uma vida devotada aos bens”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B5B4240-8402-43C1-9A58-EA32B11C7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99"/>
          <a:stretch/>
        </p:blipFill>
        <p:spPr bwMode="auto">
          <a:xfrm>
            <a:off x="8763794" y="2505075"/>
            <a:ext cx="3107086" cy="4011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256FF09-6AFC-4053-B77F-2127456EED68}"/>
              </a:ext>
            </a:extLst>
          </p:cNvPr>
          <p:cNvSpPr/>
          <p:nvPr/>
        </p:nvSpPr>
        <p:spPr>
          <a:xfrm>
            <a:off x="6420161" y="5891703"/>
            <a:ext cx="234363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TER E POSSUIR</a:t>
            </a:r>
            <a:endParaRPr lang="pt-BR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83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B166CCC-4C1D-4DCC-9BA4-06ADC53D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3. A VAIDADE E A AFLIÇÃO DE ESPÍRITO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A1FCEAF-A150-4DCF-A0F8-BC54FD0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Refletir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sobre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o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propósito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para o qual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fomos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chamados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sobre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nossa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vida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nesta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terra”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FC6D7ED-E54E-4D46-94EC-D4FCEA246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86" y="1471521"/>
            <a:ext cx="6167217" cy="412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912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C425-8E54-4093-B93A-3EB718965C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/>
              <a:t>3. A vaidade e a aflição de espírito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9756309-BF22-48C9-B131-3630F96B2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3.1. A insatisfação humana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7A1B0A-AB5F-4A59-B5FF-6D87E32F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966388" cy="36845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pt-BR" dirty="0"/>
              <a:t>As insatisfações humanas:</a:t>
            </a:r>
          </a:p>
          <a:p>
            <a:r>
              <a:rPr lang="pt-BR" dirty="0"/>
              <a:t>A. Ciclos da vida (</a:t>
            </a:r>
            <a:r>
              <a:rPr lang="pt-BR" dirty="0" err="1"/>
              <a:t>Ec</a:t>
            </a:r>
            <a:r>
              <a:rPr lang="pt-BR" dirty="0"/>
              <a:t>. 1.4-11)</a:t>
            </a:r>
          </a:p>
          <a:p>
            <a:r>
              <a:rPr lang="pt-BR" dirty="0"/>
              <a:t>B. Com a sabedoria (</a:t>
            </a:r>
            <a:r>
              <a:rPr lang="pt-BR" dirty="0" err="1"/>
              <a:t>Ec</a:t>
            </a:r>
            <a:r>
              <a:rPr lang="pt-BR" dirty="0"/>
              <a:t>. 1.12-18)</a:t>
            </a:r>
          </a:p>
          <a:p>
            <a:r>
              <a:rPr lang="pt-BR" dirty="0"/>
              <a:t>Resumo: a insatisfação humana, segundo o autor, é gerada pela vida sem Deus. 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B59306-B7BF-4615-B10A-D500B69B8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3. 2. Uma vida com propósitos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A3512A-78AA-4665-B9BE-B01F9EDEA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98825" y="2505075"/>
            <a:ext cx="2737624" cy="368458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pt-BR" dirty="0"/>
              <a:t>Todos precisam de um propósito para viver, do contrário, terá a sensação de correr atrás do evento. </a:t>
            </a:r>
          </a:p>
          <a:p>
            <a:r>
              <a:rPr lang="pt-BR" dirty="0"/>
              <a:t>O proposito do homem é guardar os mandamentos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C4ABCCE-BB4C-4203-A84F-472838243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2" t="14016" r="892" b="18625"/>
          <a:stretch/>
        </p:blipFill>
        <p:spPr bwMode="auto">
          <a:xfrm>
            <a:off x="8211074" y="2496634"/>
            <a:ext cx="3460384" cy="3996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3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3677263" cy="4092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3600" dirty="0"/>
              <a:t>Fomos criados por Deus para vivermos uma vida plena </a:t>
            </a:r>
            <a:r>
              <a:rPr lang="pt-BR" sz="3600" dirty="0" err="1"/>
              <a:t>nEle</a:t>
            </a:r>
            <a:r>
              <a:rPr lang="pt-BR" sz="3600" dirty="0"/>
              <a:t>, e não uma vida de, vaidade e aflição de espírito.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DC9DD2-51FA-411F-8305-742C3CAA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272" y="262556"/>
            <a:ext cx="5446815" cy="1325563"/>
          </a:xfrm>
          <a:solidFill>
            <a:srgbClr val="7030A0"/>
          </a:solidFill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Subsídio ao Educador</a:t>
            </a:r>
          </a:p>
        </p:txBody>
      </p:sp>
      <p:pic>
        <p:nvPicPr>
          <p:cNvPr id="5122" name="Picture 2" descr="ECLESIASTES SABEDORIA PARA OS DIAS ATUAIS | Editora Betel - Livraria  Evangélica - Edificando a Casa de Deus">
            <a:extLst>
              <a:ext uri="{FF2B5EF4-FFF2-40B4-BE49-F238E27FC236}">
                <a16:creationId xmlns:a16="http://schemas.microsoft.com/office/drawing/2014/main" id="{7D030A15-0E0F-4DA7-8043-9DA95FF630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32" y="384458"/>
            <a:ext cx="4059389" cy="6089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ica de Leitura: A Coragem de Ser Imperfeito. | by Regi Santos | Medium">
            <a:extLst>
              <a:ext uri="{FF2B5EF4-FFF2-40B4-BE49-F238E27FC236}">
                <a16:creationId xmlns:a16="http://schemas.microsoft.com/office/drawing/2014/main" id="{8C2C935C-99E5-4598-A57D-EBEB7289A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272" y="2451223"/>
            <a:ext cx="5446815" cy="306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Revista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Jovens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|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Conectar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+ | Professor | A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partir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de 18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anos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| 4º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Trimestre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2021</a:t>
            </a:r>
          </a:p>
          <a:p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1017407"/>
            <a:ext cx="7225748" cy="482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8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668</Words>
  <Application>Microsoft Office PowerPoint</Application>
  <PresentationFormat>Widescreen</PresentationFormat>
  <Paragraphs>61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Calisto MT</vt:lpstr>
      <vt:lpstr>Nunito Sans</vt:lpstr>
      <vt:lpstr>Open Sans</vt:lpstr>
      <vt:lpstr>Roboto</vt:lpstr>
      <vt:lpstr>times</vt:lpstr>
      <vt:lpstr>Tema do Office</vt:lpstr>
      <vt:lpstr>Lição 2 - Eclesiastes e o conceito de vaidade</vt:lpstr>
      <vt:lpstr>Apresentação do PowerPoint</vt:lpstr>
      <vt:lpstr>Texto de referência </vt:lpstr>
      <vt:lpstr>Apresentação do PowerPoint</vt:lpstr>
      <vt:lpstr>Apresentação</vt:lpstr>
      <vt:lpstr>Introdução </vt:lpstr>
      <vt:lpstr>1. O que significa a expressão vaidade?</vt:lpstr>
      <vt:lpstr>1. O que significa a expressão vaidade?</vt:lpstr>
      <vt:lpstr>2. A vaidade debaixo do SOL</vt:lpstr>
      <vt:lpstr>2. A vaidade debaixo do SOL</vt:lpstr>
      <vt:lpstr>3. A VAIDADE E A AFLIÇÃO DE ESPÍRITO</vt:lpstr>
      <vt:lpstr>3. A vaidade e a aflição de espírito</vt:lpstr>
      <vt:lpstr>Apresentação do PowerPoint</vt:lpstr>
      <vt:lpstr>Subsídio ao Educador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6</cp:revision>
  <dcterms:created xsi:type="dcterms:W3CDTF">2021-10-01T12:08:12Z</dcterms:created>
  <dcterms:modified xsi:type="dcterms:W3CDTF">2021-10-08T14:41:08Z</dcterms:modified>
</cp:coreProperties>
</file>