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6" r:id="rId4"/>
    <p:sldId id="268" r:id="rId5"/>
    <p:sldId id="269" r:id="rId6"/>
    <p:sldId id="273" r:id="rId7"/>
    <p:sldId id="271" r:id="rId8"/>
    <p:sldId id="272" r:id="rId9"/>
    <p:sldId id="275" r:id="rId10"/>
    <p:sldId id="276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704C69-8DD0-4ADF-A420-03C9A3941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F5B5F1C-92F4-40EA-B39C-D3F7D0B42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E2EE5B-845F-40A0-8CAC-71C1F04BF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C2C-B43E-49B3-B346-E6AADB13D3CB}" type="datetimeFigureOut">
              <a:rPr lang="pt-BR" smtClean="0"/>
              <a:t>13/10/2021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90E68C-F3AA-456B-B15D-BDCF2502B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7889F97-6230-4FDB-8C55-9C343FBDB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A003-D088-475F-BAE0-52230FACC1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4524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6BB762-E4B5-402A-8EC1-BF9A0BBEB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41AB7A-BF9C-451F-8739-BBAE7106E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A65F7D-7969-44D4-A328-9F66E7CBF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C2C-B43E-49B3-B346-E6AADB13D3CB}" type="datetimeFigureOut">
              <a:rPr lang="pt-BR" smtClean="0"/>
              <a:t>13/10/2021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165309-238B-466C-8154-4B0D48394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D15098-960D-4894-91CB-9A2AC72AF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A003-D088-475F-BAE0-52230FACC1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7944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569991-3CB4-4215-8D4B-08176A3B4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8C2B1FA-3645-41AE-9B51-AE7727574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CB8D40-7CB5-43F4-AC7F-DF330B79F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C2C-B43E-49B3-B346-E6AADB13D3CB}" type="datetimeFigureOut">
              <a:rPr lang="pt-BR" smtClean="0"/>
              <a:t>13/10/2021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431352-C735-4D3A-A492-9E580B361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26EDD9-025E-446B-8AF9-E6A8014E5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A003-D088-475F-BAE0-52230FACC1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1914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79237A-6E41-4915-82E7-3A44596C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BE9812-5EE0-403C-B936-5301FD570A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1541A7F-D3D5-498C-B109-D363C15608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60930C9-024F-4E4F-86DA-EA6F52B81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C2C-B43E-49B3-B346-E6AADB13D3CB}" type="datetimeFigureOut">
              <a:rPr lang="pt-BR" smtClean="0"/>
              <a:t>13/10/2021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FD6FE22-DC3F-4CCA-B333-0FF03DCE1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DCA2B1-079F-4B21-9FF7-0C62B3FA2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A003-D088-475F-BAE0-52230FACC1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7271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826742-DE43-4D63-9CC7-C3B17846E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09E5FD7-429B-4196-A587-EFB688BFA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52FF6B4-17BE-4921-9317-2EA7FEAC2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798442E-AF93-4D8B-804F-8C77F72099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1F746E8-34B5-453E-BF31-5F13779ECC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45D5E3C-F232-4A3A-BB09-1882411E0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C2C-B43E-49B3-B346-E6AADB13D3CB}" type="datetimeFigureOut">
              <a:rPr lang="pt-BR" smtClean="0"/>
              <a:t>13/10/2021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D5AC075-69A9-4939-8E7C-8EE81D7A1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1028F56-2EC2-461F-AC97-BDBDAE5DB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A003-D088-475F-BAE0-52230FACC1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9979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B3EEBC-C6D8-403F-BFB3-69AE61981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53A7333-B6B9-437E-A1CC-66F7D4D37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C2C-B43E-49B3-B346-E6AADB13D3CB}" type="datetimeFigureOut">
              <a:rPr lang="pt-BR" smtClean="0"/>
              <a:t>13/10/2021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21E3CB3-9F40-4868-8600-3C86F1E35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07FD0E0-F321-421D-973F-8929EF308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A003-D088-475F-BAE0-52230FACC1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9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09E99D6-396B-42E6-99FC-E57D2B3DD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C2C-B43E-49B3-B346-E6AADB13D3CB}" type="datetimeFigureOut">
              <a:rPr lang="pt-BR" smtClean="0"/>
              <a:t>13/10/2021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744F64A-8D9E-4A36-93A5-F4A1CFFE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C2A44C1-A445-4795-8688-6320C7334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A003-D088-475F-BAE0-52230FACC1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6663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FD5FFF-DE74-437E-8485-C2E239A06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DB26CB-4034-4647-A4FE-D58D6EFED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7F88CB2-46AE-46CC-8459-C6E4DACCFB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5CAF633-567A-48CE-9C67-43A2807A8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C2C-B43E-49B3-B346-E6AADB13D3CB}" type="datetimeFigureOut">
              <a:rPr lang="pt-BR" smtClean="0"/>
              <a:t>13/10/2021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9FEDDA-E32D-422F-AE84-E6EA9D9F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1344FE-1185-4847-8D29-CDB5BC705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A003-D088-475F-BAE0-52230FACC1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38041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518EC0-3536-43D4-988C-0857074D0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E084D57-5417-4293-BFF1-BA3B5C86E6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4027456-158F-46EA-B337-97250FC1F8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1D4516F-4BCD-44D5-88EA-CAF24154F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C2C-B43E-49B3-B346-E6AADB13D3CB}" type="datetimeFigureOut">
              <a:rPr lang="pt-BR" smtClean="0"/>
              <a:t>13/10/2021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51695E7-AEB9-439F-A82E-145D306DB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3160B3-E3FD-4540-9A27-2B30CC65C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A003-D088-475F-BAE0-52230FACC1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9882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C35166-7BCF-4AFB-BA41-52D9F4016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DE3B067-C833-4083-BED1-191B820211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478524-73D4-408D-9D1C-4DB4D0A62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C2C-B43E-49B3-B346-E6AADB13D3CB}" type="datetimeFigureOut">
              <a:rPr lang="pt-BR" smtClean="0"/>
              <a:t>13/10/2021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6D1481-C11A-43F6-9427-0D08083A5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C81EB5-DE0F-43E6-9622-BF68B3D5D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A003-D088-475F-BAE0-52230FACC1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610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91343EE-10A3-459A-907F-9CB9040E1E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32935F1-FFDA-4CA2-B07C-DDB1F7E5E7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C34468-F104-45C9-B26B-8AF30DA40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C2C-B43E-49B3-B346-E6AADB13D3CB}" type="datetimeFigureOut">
              <a:rPr lang="pt-BR" smtClean="0"/>
              <a:t>13/10/2021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3B4D11-F6C8-4747-B211-6778959C2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4C365E-BD24-43CB-BDAD-EB4BA6EE5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A003-D088-475F-BAE0-52230FACC1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3257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5354980-84FF-4D22-8674-A44DACF89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67C773-D23C-47CF-BED6-09AB0483D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5D3E26-5C67-420C-9C5B-7FFF73DE9A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64C2C-B43E-49B3-B346-E6AADB13D3CB}" type="datetimeFigureOut">
              <a:rPr lang="pt-BR" smtClean="0"/>
              <a:t>13/10/2021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AFFC56-3787-4E79-A0CA-C024F00E1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23AB90-B986-4ACF-929A-CC24C63372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8A003-D088-475F-BAE0-52230FACC1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2253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spelprime.com.br/quais-significados-nomes-de-deus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r cheio do Espírito Santo! | A Paz do Senhor Jesus">
            <a:extLst>
              <a:ext uri="{FF2B5EF4-FFF2-40B4-BE49-F238E27FC236}">
                <a16:creationId xmlns:a16="http://schemas.microsoft.com/office/drawing/2014/main" id="{54A53987-1EB5-4375-9C10-C2DB743BB9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2" b="1901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E7E93A3-DEA7-4299-A261-85C78C47F7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endParaRPr lang="pt-BR" sz="400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D2D5BB8-E8DB-485D-A715-E7DE29B356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endParaRPr lang="pt-BR" sz="200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66013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arque Histórico terá Oficina de Cerâmica Viking – Parque Histórico de  Carambeí">
            <a:extLst>
              <a:ext uri="{FF2B5EF4-FFF2-40B4-BE49-F238E27FC236}">
                <a16:creationId xmlns:a16="http://schemas.microsoft.com/office/drawing/2014/main" id="{A3CB2F73-7902-45D0-AA7A-630810AC4A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00" b="9089"/>
          <a:stretch/>
        </p:blipFill>
        <p:spPr bwMode="auto">
          <a:xfrm>
            <a:off x="3522468" y="10"/>
            <a:ext cx="8669532" cy="68579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C6A64F19-FB8D-4B36-B44F-05CB1EC72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dirty="0"/>
              <a:t>SEMANA PASSADA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AA6BB77-683B-4713-8876-1FDA05E6146C}"/>
              </a:ext>
            </a:extLst>
          </p:cNvPr>
          <p:cNvSpPr txBox="1"/>
          <p:nvPr/>
        </p:nvSpPr>
        <p:spPr>
          <a:xfrm>
            <a:off x="371094" y="2718054"/>
            <a:ext cx="5282574" cy="3207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2 Coríntios 4:7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CONTEÚDO E FORMA.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</a:rPr>
              <a:t>Vimos</a:t>
            </a:r>
            <a:r>
              <a:rPr lang="en-US" sz="3200" dirty="0">
                <a:solidFill>
                  <a:schemeClr val="tx1"/>
                </a:solidFill>
              </a:rPr>
              <a:t> a forma: o barro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</a:rPr>
              <a:t>Hoje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vamos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ver</a:t>
            </a:r>
            <a:r>
              <a:rPr lang="en-US" sz="3200" dirty="0">
                <a:solidFill>
                  <a:schemeClr val="tx1"/>
                </a:solidFill>
              </a:rPr>
              <a:t> o </a:t>
            </a:r>
            <a:r>
              <a:rPr lang="en-US" sz="3200" dirty="0" err="1">
                <a:solidFill>
                  <a:schemeClr val="tx1"/>
                </a:solidFill>
              </a:rPr>
              <a:t>conteúdo</a:t>
            </a:r>
            <a:r>
              <a:rPr lang="en-US" sz="3200" dirty="0">
                <a:solidFill>
                  <a:schemeClr val="tx1"/>
                </a:solidFill>
              </a:rPr>
              <a:t>: O ESPÍRITO</a:t>
            </a:r>
          </a:p>
        </p:txBody>
      </p:sp>
    </p:spTree>
    <p:extLst>
      <p:ext uri="{BB962C8B-B14F-4D97-AF65-F5344CB8AC3E}">
        <p14:creationId xmlns:p14="http://schemas.microsoft.com/office/powerpoint/2010/main" val="2333470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heios do Espírito - Estudos Bíblicos Teológicos Evangélicos">
            <a:extLst>
              <a:ext uri="{FF2B5EF4-FFF2-40B4-BE49-F238E27FC236}">
                <a16:creationId xmlns:a16="http://schemas.microsoft.com/office/drawing/2014/main" id="{DF193633-46F4-4F50-809F-211196E6B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0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6EF0ABE-C213-4977-AA43-1F5BCB6D4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17" y="0"/>
            <a:ext cx="3332356" cy="928416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sz="3200" dirty="0"/>
              <a:t>Efésios 5:8-20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FC5348B-14B6-4DE5-8C64-B3E6C2B77420}"/>
              </a:ext>
            </a:extLst>
          </p:cNvPr>
          <p:cNvSpPr txBox="1"/>
          <p:nvPr/>
        </p:nvSpPr>
        <p:spPr>
          <a:xfrm>
            <a:off x="1784195" y="720532"/>
            <a:ext cx="10326029" cy="600164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200" dirty="0"/>
              <a:t>(8) Porque noutro tempo éreis trevas, mas agora sois luz no Senhor; andai como filhos da luz</a:t>
            </a:r>
          </a:p>
          <a:p>
            <a:r>
              <a:rPr lang="pt-BR" sz="3200" dirty="0"/>
              <a:t>(9) (Porque o fruto do Espírito está em toda a bondade, e justiça e verdade);</a:t>
            </a:r>
          </a:p>
          <a:p>
            <a:r>
              <a:rPr lang="pt-BR" sz="3200" dirty="0"/>
              <a:t>(10) Aprovando o que é agradável ao Senhor.</a:t>
            </a:r>
          </a:p>
          <a:p>
            <a:r>
              <a:rPr lang="pt-BR" sz="3200" dirty="0"/>
              <a:t>(11) E não comuniqueis com as obras infrutuosas das trevas, mas antes condenai-as.(12) Porque o que eles fazem em oculto até dizê-lo é torpe.</a:t>
            </a:r>
          </a:p>
          <a:p>
            <a:r>
              <a:rPr lang="pt-BR" sz="3200" dirty="0"/>
              <a:t>(13) Mas todas estas coisas se manifestam, sendo condenadas pela luz, porque a luz tudo manifesta.</a:t>
            </a:r>
          </a:p>
          <a:p>
            <a:r>
              <a:rPr lang="pt-BR" sz="3200" dirty="0"/>
              <a:t>(14) Por isso diz: Desperta, tu que dormes, e levanta-te dentre os mortos, e Cristo te esclarecerá.</a:t>
            </a:r>
          </a:p>
        </p:txBody>
      </p:sp>
    </p:spTree>
    <p:extLst>
      <p:ext uri="{BB962C8B-B14F-4D97-AF65-F5344CB8AC3E}">
        <p14:creationId xmlns:p14="http://schemas.microsoft.com/office/powerpoint/2010/main" val="3494527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heios do Espírito - Estudos Bíblicos Teológicos Evangélicos">
            <a:extLst>
              <a:ext uri="{FF2B5EF4-FFF2-40B4-BE49-F238E27FC236}">
                <a16:creationId xmlns:a16="http://schemas.microsoft.com/office/drawing/2014/main" id="{DF193633-46F4-4F50-809F-211196E6B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0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6EF0ABE-C213-4977-AA43-1F5BCB6D4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17" y="0"/>
            <a:ext cx="3332356" cy="928416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sz="3200" dirty="0"/>
              <a:t>Efésios 5:15-21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FC5348B-14B6-4DE5-8C64-B3E6C2B77420}"/>
              </a:ext>
            </a:extLst>
          </p:cNvPr>
          <p:cNvSpPr txBox="1"/>
          <p:nvPr/>
        </p:nvSpPr>
        <p:spPr>
          <a:xfrm>
            <a:off x="1134637" y="754139"/>
            <a:ext cx="10939346" cy="600164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200" dirty="0"/>
              <a:t>(15) Portanto, vede prudentemente como andais, não como néscios, mas como sábios,</a:t>
            </a:r>
          </a:p>
          <a:p>
            <a:r>
              <a:rPr lang="pt-BR" sz="3200" dirty="0"/>
              <a:t>(16) Remindo o tempo; porquanto os dias são maus.</a:t>
            </a:r>
          </a:p>
          <a:p>
            <a:r>
              <a:rPr lang="pt-BR" sz="3200" dirty="0"/>
              <a:t>(17) Por isso não sejais insensatos, mas entendei qual seja a vontade do Senhor.</a:t>
            </a:r>
          </a:p>
          <a:p>
            <a:r>
              <a:rPr lang="pt-BR" sz="3200" dirty="0"/>
              <a:t>(18) E não vos embriagueis com vinho, em que há contenda, mas enchei-vos do Espírito;</a:t>
            </a:r>
          </a:p>
          <a:p>
            <a:r>
              <a:rPr lang="pt-BR" sz="3200" dirty="0"/>
              <a:t>(19) Falando entre vós em salmos, e hinos, e cânticos espirituais; cantando e salmodiando ao Senhor no vosso coração;</a:t>
            </a:r>
          </a:p>
          <a:p>
            <a:r>
              <a:rPr lang="pt-BR" sz="3200" dirty="0"/>
              <a:t>(20) Dando sempre graças por tudo a nosso Deus e Pai, em nome de nosso Senhor Jesus Cristo;</a:t>
            </a:r>
          </a:p>
          <a:p>
            <a:r>
              <a:rPr lang="pt-BR" sz="3200" dirty="0"/>
              <a:t>(21) Sujeitando-vos uns aos outros no temor de Deus.</a:t>
            </a:r>
          </a:p>
        </p:txBody>
      </p:sp>
    </p:spTree>
    <p:extLst>
      <p:ext uri="{BB962C8B-B14F-4D97-AF65-F5344CB8AC3E}">
        <p14:creationId xmlns:p14="http://schemas.microsoft.com/office/powerpoint/2010/main" val="17143772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aulo ficou cheio do Espírito Santo (Atos 9.1-17) – Jovens de Fogo">
            <a:extLst>
              <a:ext uri="{FF2B5EF4-FFF2-40B4-BE49-F238E27FC236}">
                <a16:creationId xmlns:a16="http://schemas.microsoft.com/office/drawing/2014/main" id="{3DE39C34-3340-4186-AF46-C884F4E58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7780DC8-684E-4C52-A67F-23EFB32E4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747" y="115500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/>
              <a:t>NÃO CONFUNDIR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6ED749-E28F-4AB4-9F2A-859CE838F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747" y="1573444"/>
            <a:ext cx="5207619" cy="505181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pt-BR" sz="2400" dirty="0"/>
              <a:t>BATISMO COM ESPÍRITO SANTO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24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Atos 1.5,8:</a:t>
            </a:r>
            <a:r>
              <a:rPr lang="pt-B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“Porque, na verdade, João batizou com água, mas vós sereis batizados com o Espírito Santo, não muito depois destes dias. Mas recebereis a virtude do Espírito Santo, que há de vir sobre vós; e ser-me-eis testemunhas tanto em Jerusalém como em toda a Judeia e Samaria e até os confins da terra”.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2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400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pt-BR" sz="2400" b="1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revestidos de poder”</a:t>
            </a:r>
            <a:r>
              <a:rPr lang="pt-B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(Lucas 24.49); </a:t>
            </a:r>
            <a:r>
              <a:rPr lang="pt-BR" sz="2400" b="1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“batismo”</a:t>
            </a:r>
            <a:r>
              <a:rPr lang="pt-B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(Mateus 3.11; Atos 1.5); e </a:t>
            </a:r>
            <a:r>
              <a:rPr lang="pt-BR" sz="2400" b="1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“recebereis a virtude”</a:t>
            </a:r>
            <a:r>
              <a:rPr lang="pt-B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(Atos 1.8):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400" dirty="0" err="1"/>
              <a:t>Dynamus</a:t>
            </a:r>
            <a:r>
              <a:rPr lang="pt-BR" sz="2400" dirty="0"/>
              <a:t>: </a:t>
            </a:r>
            <a:r>
              <a:rPr lang="pt-BR" sz="2400" b="1" dirty="0"/>
              <a:t>Poder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ED6C1805-7FD5-4DD0-B126-718F78A6AAED}"/>
              </a:ext>
            </a:extLst>
          </p:cNvPr>
          <p:cNvSpPr txBox="1">
            <a:spLocks/>
          </p:cNvSpPr>
          <p:nvPr/>
        </p:nvSpPr>
        <p:spPr>
          <a:xfrm>
            <a:off x="6229814" y="1573444"/>
            <a:ext cx="4932557" cy="50518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SER CHEIO DO ESPÍRITO SANTO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Isabel, mãe de João Batista, foi cheia do Espírito Santo: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Lucas 1.41: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20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 aconteceu que, ao ouvir Isabel a saudação de Maria, a criancinha saltou no seu ventre, e Isabel foi cheia do Espírito Santo”.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Zacarias, pai de João Batista, foi cheio do Espírito Santo: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Lucas 1.67: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20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 Zacarias, seu pai, foi cheio do Espírito Santo e profetizou, dizendo:”.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apóstolos, mesmo após o BATISMO COM O ESPÍRITO SANTO, foram cheios do Espírito Santo: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Atos 4.31: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20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“E, tendo orado, moveu-se o lugar em que estavam reunidos; e todos foram cheios do Espírito Santo e anunciavam com ousadia a palavra de Deus”.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9806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15093B-5DB2-47DC-AD93-5D37241F7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dirty="0"/>
              <a:t>O QUE SIGNIFICA SER CHEIO DO ESPIRITO SANTO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Um na multidão">
            <a:extLst>
              <a:ext uri="{FF2B5EF4-FFF2-40B4-BE49-F238E27FC236}">
                <a16:creationId xmlns:a16="http://schemas.microsoft.com/office/drawing/2014/main" id="{EA471888-58DD-40E6-B0CB-F636E55F88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63" r="7473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32031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F390DB20-8610-4DA6-A91F-0FF7003353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1363" y="849097"/>
            <a:ext cx="7742078" cy="5898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4D15565-86F8-4FFD-9871-59B8DDCAA877}"/>
              </a:ext>
            </a:extLst>
          </p:cNvPr>
          <p:cNvSpPr txBox="1"/>
          <p:nvPr/>
        </p:nvSpPr>
        <p:spPr>
          <a:xfrm>
            <a:off x="162077" y="2653410"/>
            <a:ext cx="2353618" cy="646331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dirty="0"/>
              <a:t>Gr. </a:t>
            </a:r>
            <a:r>
              <a:rPr lang="pt-BR" sz="3600" dirty="0" err="1"/>
              <a:t>plēroō</a:t>
            </a:r>
            <a:endParaRPr lang="pt-BR" sz="3600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C361B4C-36B2-40ED-8A7B-47C0DEAFD4AD}"/>
              </a:ext>
            </a:extLst>
          </p:cNvPr>
          <p:cNvSpPr/>
          <p:nvPr/>
        </p:nvSpPr>
        <p:spPr>
          <a:xfrm>
            <a:off x="162077" y="1201175"/>
            <a:ext cx="3264035" cy="107721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 QUE SIGNIFICA</a:t>
            </a:r>
          </a:p>
          <a:p>
            <a:pPr algn="ctr"/>
            <a:r>
              <a:rPr lang="pt-B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CHEIO, NO GREGO</a:t>
            </a:r>
            <a:endParaRPr lang="pt-BR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0770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963555F-1A54-4034-B1F2-130AB060458E}"/>
              </a:ext>
            </a:extLst>
          </p:cNvPr>
          <p:cNvSpPr txBox="1"/>
          <p:nvPr/>
        </p:nvSpPr>
        <p:spPr>
          <a:xfrm>
            <a:off x="642938" y="642938"/>
            <a:ext cx="10904538" cy="4103688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fontAlgn="base">
              <a:lnSpc>
                <a:spcPct val="90000"/>
              </a:lnSpc>
              <a:spcAft>
                <a:spcPts val="600"/>
              </a:spcAft>
            </a:pPr>
            <a:r>
              <a:rPr lang="pt-BR" sz="2400" b="1" i="0" u="sng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Ser cheio do Espírito Santo significa, literalmente, perder o controle de sua vida</a:t>
            </a:r>
            <a:r>
              <a:rPr lang="pt-BR" sz="2400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l" fontAlgn="base">
              <a:lnSpc>
                <a:spcPct val="90000"/>
              </a:lnSpc>
              <a:spcAft>
                <a:spcPts val="600"/>
              </a:spcAft>
            </a:pPr>
            <a:r>
              <a:rPr lang="pt-BR" sz="2400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Assim como na embriaguez o embriagado não se controle, de modo análogo, aquele que é cheio do Espírito já não tem qualquer controle sobre sua vida, já não decide segundo sua vontade, mas segundo a vontade do Espírito; já não vai para onde quer, mas para onde o Espírito direciona; já não confia em si mesmo, mas toda sua confiança está no Espírito Santo; já não se controla, mas está sob total controle do Espírito de </a:t>
            </a:r>
            <a:r>
              <a:rPr lang="pt-BR" sz="2400" b="0" i="0" u="none" strike="noStrike">
                <a:solidFill>
                  <a:srgbClr val="000000"/>
                </a:solidFill>
                <a:effectLst/>
                <a:latin typeface="Open Sans" panose="020B0606030504020204" pitchFamily="34" charset="0"/>
                <a:hlinkClick r:id="rId2" tooltip="Quais os significados dos nomes de Deus?"/>
              </a:rPr>
              <a:t>Deus</a:t>
            </a:r>
            <a:r>
              <a:rPr lang="pt-BR" sz="2400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l" fontAlgn="base">
              <a:lnSpc>
                <a:spcPct val="90000"/>
              </a:lnSpc>
              <a:spcAft>
                <a:spcPts val="600"/>
              </a:spcAft>
            </a:pPr>
            <a:r>
              <a:rPr lang="pt-BR" sz="2400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Ser cheio do Espírito Santo vai muito além da manifestação de dons espirituais. </a:t>
            </a:r>
          </a:p>
          <a:p>
            <a:pPr algn="l" fontAlgn="base">
              <a:lnSpc>
                <a:spcPct val="90000"/>
              </a:lnSpc>
              <a:spcAft>
                <a:spcPts val="600"/>
              </a:spcAft>
            </a:pPr>
            <a:endParaRPr lang="pt-BR" sz="2400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 fontAlgn="base">
              <a:lnSpc>
                <a:spcPct val="90000"/>
              </a:lnSpc>
              <a:spcAft>
                <a:spcPts val="600"/>
              </a:spcAft>
            </a:pPr>
            <a:endParaRPr lang="pt-BR" sz="2400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B8DF05C-7FB7-402B-B264-A45C80033B18}"/>
              </a:ext>
            </a:extLst>
          </p:cNvPr>
          <p:cNvSpPr txBox="1"/>
          <p:nvPr/>
        </p:nvSpPr>
        <p:spPr>
          <a:xfrm>
            <a:off x="642938" y="4322519"/>
            <a:ext cx="10904538" cy="1398588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fontAlgn="base">
              <a:lnSpc>
                <a:spcPct val="90000"/>
              </a:lnSpc>
              <a:spcAft>
                <a:spcPts val="600"/>
              </a:spcAft>
            </a:pPr>
            <a:r>
              <a:rPr lang="pt-BR" sz="2200" b="1" i="0" u="sng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Ser cheio do Espírito retrata um estado de vida, alma e espírito totalmente conectados e dependentes da direção de Deus</a:t>
            </a:r>
            <a:r>
              <a:rPr lang="pt-BR" sz="22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algn="l" fontAlgn="base">
              <a:lnSpc>
                <a:spcPct val="90000"/>
              </a:lnSpc>
              <a:spcAft>
                <a:spcPts val="600"/>
              </a:spcAft>
            </a:pPr>
            <a:r>
              <a:rPr lang="pt-BR" sz="22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Significa conversarmos a todo tempo e sobre todo assunto com o Amado Espírito de Deus.</a:t>
            </a:r>
          </a:p>
        </p:txBody>
      </p:sp>
    </p:spTree>
    <p:extLst>
      <p:ext uri="{BB962C8B-B14F-4D97-AF65-F5344CB8AC3E}">
        <p14:creationId xmlns:p14="http://schemas.microsoft.com/office/powerpoint/2010/main" val="3616908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heios do Espírito - Estudos Bíblicos Teológicos Evangélicos">
            <a:extLst>
              <a:ext uri="{FF2B5EF4-FFF2-40B4-BE49-F238E27FC236}">
                <a16:creationId xmlns:a16="http://schemas.microsoft.com/office/drawing/2014/main" id="{DF193633-46F4-4F50-809F-211196E6B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0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6EF0ABE-C213-4977-AA43-1F5BCB6D4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17" y="0"/>
            <a:ext cx="3332356" cy="928416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sz="3200" dirty="0"/>
              <a:t>Efésios 5:15-21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FC5348B-14B6-4DE5-8C64-B3E6C2B77420}"/>
              </a:ext>
            </a:extLst>
          </p:cNvPr>
          <p:cNvSpPr txBox="1"/>
          <p:nvPr/>
        </p:nvSpPr>
        <p:spPr>
          <a:xfrm>
            <a:off x="1134637" y="754139"/>
            <a:ext cx="10939346" cy="600164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200" dirty="0"/>
              <a:t>(15) Portanto, vede </a:t>
            </a:r>
            <a:r>
              <a:rPr lang="pt-BR" sz="3200" dirty="0">
                <a:highlight>
                  <a:srgbClr val="FFFF00"/>
                </a:highlight>
              </a:rPr>
              <a:t>prudentemente como andais</a:t>
            </a:r>
            <a:r>
              <a:rPr lang="pt-BR" sz="3200" dirty="0"/>
              <a:t>, não como néscios, mas como sábios,</a:t>
            </a:r>
          </a:p>
          <a:p>
            <a:r>
              <a:rPr lang="pt-BR" sz="3200" dirty="0"/>
              <a:t>(16) </a:t>
            </a:r>
            <a:r>
              <a:rPr lang="pt-BR" sz="3200" dirty="0">
                <a:highlight>
                  <a:srgbClr val="FFFF00"/>
                </a:highlight>
              </a:rPr>
              <a:t>Remindo o tempo</a:t>
            </a:r>
            <a:r>
              <a:rPr lang="pt-BR" sz="3200" dirty="0"/>
              <a:t>; porquanto os dias são maus.</a:t>
            </a:r>
          </a:p>
          <a:p>
            <a:r>
              <a:rPr lang="pt-BR" sz="3200" dirty="0"/>
              <a:t>(17) Por isso </a:t>
            </a:r>
            <a:r>
              <a:rPr lang="pt-BR" sz="3200" dirty="0">
                <a:highlight>
                  <a:srgbClr val="FFFF00"/>
                </a:highlight>
              </a:rPr>
              <a:t>não sejais insensatos</a:t>
            </a:r>
            <a:r>
              <a:rPr lang="pt-BR" sz="3200" dirty="0"/>
              <a:t>, mas </a:t>
            </a:r>
            <a:r>
              <a:rPr lang="pt-BR" sz="3200" dirty="0">
                <a:highlight>
                  <a:srgbClr val="FFFF00"/>
                </a:highlight>
              </a:rPr>
              <a:t>entendei </a:t>
            </a:r>
            <a:r>
              <a:rPr lang="pt-BR" sz="3200" dirty="0"/>
              <a:t>qual seja a vontade do Senhor.</a:t>
            </a:r>
          </a:p>
          <a:p>
            <a:r>
              <a:rPr lang="pt-BR" sz="3200" dirty="0"/>
              <a:t>(18) E </a:t>
            </a:r>
            <a:r>
              <a:rPr lang="pt-BR" sz="3200" dirty="0">
                <a:highlight>
                  <a:srgbClr val="FFFF00"/>
                </a:highlight>
              </a:rPr>
              <a:t>não vos embriagueis com vinho</a:t>
            </a:r>
            <a:r>
              <a:rPr lang="pt-BR" sz="3200" dirty="0"/>
              <a:t>, em que há contenda, mas </a:t>
            </a:r>
            <a:r>
              <a:rPr lang="pt-BR" sz="3200" dirty="0">
                <a:highlight>
                  <a:srgbClr val="FFFF00"/>
                </a:highlight>
              </a:rPr>
              <a:t>enchei-vos do Espírito</a:t>
            </a:r>
            <a:r>
              <a:rPr lang="pt-BR" sz="3200" dirty="0"/>
              <a:t>;</a:t>
            </a:r>
          </a:p>
          <a:p>
            <a:r>
              <a:rPr lang="pt-BR" sz="3200" dirty="0"/>
              <a:t>(19) Falando entre </a:t>
            </a:r>
            <a:r>
              <a:rPr lang="pt-BR" sz="3200" dirty="0">
                <a:highlight>
                  <a:srgbClr val="FFFF00"/>
                </a:highlight>
              </a:rPr>
              <a:t>vós em salmos</a:t>
            </a:r>
            <a:r>
              <a:rPr lang="pt-BR" sz="3200" dirty="0"/>
              <a:t>, e </a:t>
            </a:r>
            <a:r>
              <a:rPr lang="pt-BR" sz="3200" dirty="0">
                <a:highlight>
                  <a:srgbClr val="FFFF00"/>
                </a:highlight>
              </a:rPr>
              <a:t>hinos</a:t>
            </a:r>
            <a:r>
              <a:rPr lang="pt-BR" sz="3200" dirty="0"/>
              <a:t>, e </a:t>
            </a:r>
            <a:r>
              <a:rPr lang="pt-BR" sz="3200" dirty="0">
                <a:highlight>
                  <a:srgbClr val="FFFF00"/>
                </a:highlight>
              </a:rPr>
              <a:t>cânticos espirituais</a:t>
            </a:r>
            <a:r>
              <a:rPr lang="pt-BR" sz="3200" dirty="0"/>
              <a:t>; cantando e salmodiando ao Senhor no vosso coração;</a:t>
            </a:r>
          </a:p>
          <a:p>
            <a:r>
              <a:rPr lang="pt-BR" sz="3200" dirty="0"/>
              <a:t>(20) </a:t>
            </a:r>
            <a:r>
              <a:rPr lang="pt-BR" sz="3200" dirty="0">
                <a:highlight>
                  <a:srgbClr val="FFFF00"/>
                </a:highlight>
              </a:rPr>
              <a:t>Dando sempre graças por tudo </a:t>
            </a:r>
            <a:r>
              <a:rPr lang="pt-BR" sz="3200" dirty="0"/>
              <a:t>a nosso Deus e Pai, em nome de nosso Senhor Jesus Cristo;</a:t>
            </a:r>
          </a:p>
          <a:p>
            <a:r>
              <a:rPr lang="pt-BR" sz="3200" dirty="0"/>
              <a:t>(21) </a:t>
            </a:r>
            <a:r>
              <a:rPr lang="pt-BR" sz="3200" dirty="0">
                <a:highlight>
                  <a:srgbClr val="FFFF00"/>
                </a:highlight>
              </a:rPr>
              <a:t>Sujeitando-vos uns aos outros </a:t>
            </a:r>
            <a:r>
              <a:rPr lang="pt-BR" sz="3200" dirty="0"/>
              <a:t>no temor de Deus.</a:t>
            </a:r>
          </a:p>
        </p:txBody>
      </p:sp>
    </p:spTree>
    <p:extLst>
      <p:ext uri="{BB962C8B-B14F-4D97-AF65-F5344CB8AC3E}">
        <p14:creationId xmlns:p14="http://schemas.microsoft.com/office/powerpoint/2010/main" val="13080696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EFBB3E-B203-46C2-8B01-1FFE7CB6F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" name="Espaço Reservado para Conteúdo 8" descr="Visão superior de palmeiras">
            <a:extLst>
              <a:ext uri="{FF2B5EF4-FFF2-40B4-BE49-F238E27FC236}">
                <a16:creationId xmlns:a16="http://schemas.microsoft.com/office/drawing/2014/main" id="{BE433DE4-F245-4763-A685-E57620AD7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DEBAA137-EFDA-40AB-B9AE-0D3DA32CA1DC}"/>
              </a:ext>
            </a:extLst>
          </p:cNvPr>
          <p:cNvSpPr/>
          <p:nvPr/>
        </p:nvSpPr>
        <p:spPr>
          <a:xfrm>
            <a:off x="8654022" y="365125"/>
            <a:ext cx="26997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ORAÇÃO</a:t>
            </a:r>
            <a:endParaRPr lang="pt-BR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86144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827</Words>
  <Application>Microsoft Office PowerPoint</Application>
  <PresentationFormat>Widescreen</PresentationFormat>
  <Paragraphs>53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Open Sans</vt:lpstr>
      <vt:lpstr>Symbol</vt:lpstr>
      <vt:lpstr>Tema do Office</vt:lpstr>
      <vt:lpstr>Apresentação do PowerPoint</vt:lpstr>
      <vt:lpstr>SEMANA PASSADA</vt:lpstr>
      <vt:lpstr>Efésios 5:8-20 </vt:lpstr>
      <vt:lpstr>Efésios 5:15-21 </vt:lpstr>
      <vt:lpstr>NÃO CONFUNDIR</vt:lpstr>
      <vt:lpstr>O QUE SIGNIFICA SER CHEIO DO ESPIRITO SANTO</vt:lpstr>
      <vt:lpstr>Apresentação do PowerPoint</vt:lpstr>
      <vt:lpstr>Apresentação do PowerPoint</vt:lpstr>
      <vt:lpstr>Efésios 5:15-21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Julio César Pereira</dc:creator>
  <cp:lastModifiedBy>Julio César Pereira</cp:lastModifiedBy>
  <cp:revision>3</cp:revision>
  <dcterms:created xsi:type="dcterms:W3CDTF">2021-10-06T19:11:54Z</dcterms:created>
  <dcterms:modified xsi:type="dcterms:W3CDTF">2021-10-13T19:52:44Z</dcterms:modified>
</cp:coreProperties>
</file>