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5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382" r:id="rId12"/>
    <p:sldId id="383" r:id="rId13"/>
    <p:sldId id="365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04/11/2021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5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4.JPG"/><Relationship Id="rId5" Type="http://schemas.openxmlformats.org/officeDocument/2006/relationships/image" Target="../media/image29.jpeg"/><Relationship Id="rId10" Type="http://schemas.openxmlformats.org/officeDocument/2006/relationships/image" Target="../media/image33.png"/><Relationship Id="rId4" Type="http://schemas.openxmlformats.org/officeDocument/2006/relationships/image" Target="../media/image28.gif"/><Relationship Id="rId9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291672" cy="4004722"/>
          </a:xfrm>
        </p:spPr>
        <p:txBody>
          <a:bodyPr>
            <a:normAutofit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lição 6. A Arte de viver e conviver</a:t>
            </a: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42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4. 1-7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3999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600" dirty="0"/>
              <a:t>Eclesiastes 2:24(24) Não há nada melhor para o homem do que comer e beber, e fazer com que sua alma goze do bem do seu trabalho. Também vi que isto vem da mão de Deus.</a:t>
            </a:r>
            <a:endParaRPr lang="pt-BR" sz="1400" dirty="0">
              <a:solidFill>
                <a:prstClr val="white"/>
              </a:solidFill>
              <a:latin typeface="Calisto MT" panose="02040603050505030304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Se vivermos a vida em Cristo, refletiremos o mestre na convivência com o próximo</a:t>
            </a:r>
          </a:p>
          <a:p>
            <a:pPr lvl="0" algn="ctr" defTabSz="457200">
              <a:defRPr/>
            </a:pPr>
            <a:endParaRPr lang="pt-BR" sz="2000" b="1" dirty="0"/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/>
              <a:t>Observar a vereda do sábio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Conhecer os segredos do relacionamento interpessoal;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Diferenciar viver e conviver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>
                <a:solidFill>
                  <a:schemeClr val="bg1"/>
                </a:solidFill>
              </a:rPr>
              <a:t>Oremos para que venhamos a viver uma vida pautada na oração</a:t>
            </a:r>
          </a:p>
          <a:p>
            <a:pPr lvl="0" algn="ctr" defTabSz="457200">
              <a:defRPr/>
            </a:pP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705755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pt-BR" sz="9600" b="1" dirty="0">
                <a:solidFill>
                  <a:srgbClr val="FFFFFF"/>
                </a:solidFill>
                <a:latin typeface="Open Sans" panose="020B0606030504020204" pitchFamily="34" charset="0"/>
              </a:rPr>
              <a:t>lição 6. A Arte de viver e conviver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0" name="Rectangle 19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Introdução </a:t>
            </a:r>
          </a:p>
        </p:txBody>
      </p:sp>
      <p:sp>
        <p:nvSpPr>
          <p:cNvPr id="615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i="0" dirty="0" err="1">
                <a:effectLst/>
              </a:rPr>
              <a:t>Convite</a:t>
            </a:r>
            <a:r>
              <a:rPr lang="en-US" sz="2200" b="0" i="0" dirty="0">
                <a:effectLst/>
              </a:rPr>
              <a:t> </a:t>
            </a:r>
            <a:r>
              <a:rPr lang="en-US" sz="2200" b="0" i="0" dirty="0" err="1">
                <a:effectLst/>
              </a:rPr>
              <a:t>ao</a:t>
            </a:r>
            <a:r>
              <a:rPr lang="en-US" sz="2200" b="0" i="0" dirty="0">
                <a:effectLst/>
              </a:rPr>
              <a:t> </a:t>
            </a:r>
            <a:r>
              <a:rPr lang="en-US" sz="2200" b="0" i="0" dirty="0" err="1">
                <a:effectLst/>
              </a:rPr>
              <a:t>sábio</a:t>
            </a:r>
            <a:r>
              <a:rPr lang="en-US" sz="2200" b="0" i="0" dirty="0">
                <a:effectLst/>
              </a:rPr>
              <a:t> para ser </a:t>
            </a:r>
            <a:r>
              <a:rPr lang="en-US" sz="2200" b="0" i="0" dirty="0" err="1">
                <a:effectLst/>
              </a:rPr>
              <a:t>mais</a:t>
            </a:r>
            <a:r>
              <a:rPr lang="en-US" sz="2200" b="0" i="0" dirty="0">
                <a:effectLst/>
              </a:rPr>
              <a:t> </a:t>
            </a:r>
            <a:r>
              <a:rPr lang="en-US" sz="2200" b="0" i="0" dirty="0" err="1">
                <a:effectLst/>
              </a:rPr>
              <a:t>sábio</a:t>
            </a:r>
            <a:r>
              <a:rPr lang="en-US" sz="2200" b="0" i="0" dirty="0">
                <a:effectLst/>
              </a:rPr>
              <a:t>. </a:t>
            </a:r>
            <a:r>
              <a:rPr lang="en-US" sz="2200" b="0" i="0" dirty="0" err="1">
                <a:effectLst/>
              </a:rPr>
              <a:t>Viver</a:t>
            </a:r>
            <a:r>
              <a:rPr lang="en-US" sz="2200" b="0" i="0" dirty="0">
                <a:effectLst/>
              </a:rPr>
              <a:t> é </a:t>
            </a:r>
            <a:r>
              <a:rPr lang="en-US" sz="2200" b="0" i="0" dirty="0" err="1">
                <a:effectLst/>
              </a:rPr>
              <a:t>uma</a:t>
            </a:r>
            <a:r>
              <a:rPr lang="en-US" sz="2200" b="0" i="0" dirty="0">
                <a:effectLst/>
              </a:rPr>
              <a:t> </a:t>
            </a:r>
            <a:r>
              <a:rPr lang="en-US" sz="2200" b="0" i="0" dirty="0" err="1">
                <a:effectLst/>
              </a:rPr>
              <a:t>arte</a:t>
            </a:r>
            <a:r>
              <a:rPr lang="en-US" sz="2200" b="0" i="0" dirty="0">
                <a:effectLst/>
              </a:rPr>
              <a:t>, é </a:t>
            </a:r>
            <a:r>
              <a:rPr lang="en-US" sz="2200" b="0" i="0" dirty="0" err="1">
                <a:effectLst/>
              </a:rPr>
              <a:t>preciso</a:t>
            </a:r>
            <a:r>
              <a:rPr lang="en-US" sz="2200" b="0" i="0" dirty="0">
                <a:effectLst/>
              </a:rPr>
              <a:t> saber </a:t>
            </a:r>
            <a:r>
              <a:rPr lang="en-US" sz="2200" b="0" i="0" dirty="0" err="1">
                <a:effectLst/>
              </a:rPr>
              <a:t>ouvir</a:t>
            </a:r>
            <a:r>
              <a:rPr lang="en-US" sz="2200" b="0" i="0" dirty="0">
                <a:effectLst/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 </a:t>
            </a:r>
            <a:r>
              <a:rPr lang="en-US" sz="2200" dirty="0" err="1"/>
              <a:t>livro</a:t>
            </a:r>
            <a:r>
              <a:rPr lang="en-US" sz="2200" dirty="0"/>
              <a:t> de </a:t>
            </a:r>
            <a:r>
              <a:rPr lang="en-US" sz="2200" dirty="0" err="1"/>
              <a:t>Eclesiastes</a:t>
            </a:r>
            <a:r>
              <a:rPr lang="en-US" sz="2200" dirty="0"/>
              <a:t> </a:t>
            </a:r>
            <a:r>
              <a:rPr lang="en-US" sz="2200" dirty="0" err="1"/>
              <a:t>não</a:t>
            </a:r>
            <a:r>
              <a:rPr lang="en-US" sz="2200" dirty="0"/>
              <a:t> é </a:t>
            </a:r>
            <a:r>
              <a:rPr lang="en-US" sz="2200" dirty="0" err="1"/>
              <a:t>apenas</a:t>
            </a:r>
            <a:r>
              <a:rPr lang="en-US" sz="2200" dirty="0"/>
              <a:t> um  </a:t>
            </a:r>
            <a:r>
              <a:rPr lang="en-US" sz="2200" dirty="0" err="1"/>
              <a:t>reflexão</a:t>
            </a:r>
            <a:r>
              <a:rPr lang="en-US" sz="2200" dirty="0"/>
              <a:t>,  mas' um </a:t>
            </a:r>
            <a:r>
              <a:rPr lang="en-US" sz="2200" dirty="0" err="1"/>
              <a:t>desafio</a:t>
            </a:r>
            <a:endParaRPr lang="en-US" sz="2200" dirty="0"/>
          </a:p>
        </p:txBody>
      </p:sp>
      <p:pic>
        <p:nvPicPr>
          <p:cNvPr id="6146" name="Picture 2" descr="Viver com Sabedoria - Community | Facebook">
            <a:extLst>
              <a:ext uri="{FF2B5EF4-FFF2-40B4-BE49-F238E27FC236}">
                <a16:creationId xmlns:a16="http://schemas.microsoft.com/office/drawing/2014/main" id="{B83FC79D-8F17-4A03-B920-1F36D5F3D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859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 – OBSERVANDO A VIDA DO SÁBIO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2 Crônicas 1:10 - Bíblia">
            <a:extLst>
              <a:ext uri="{FF2B5EF4-FFF2-40B4-BE49-F238E27FC236}">
                <a16:creationId xmlns:a16="http://schemas.microsoft.com/office/drawing/2014/main" id="{ACC525DC-B90D-4338-9979-AA07C804E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709803"/>
            <a:ext cx="7214616" cy="541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23089" y="5040756"/>
            <a:ext cx="3887604" cy="9657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Salomão</a:t>
            </a:r>
            <a:r>
              <a:rPr lang="en-US" sz="2000" dirty="0"/>
              <a:t> </a:t>
            </a:r>
            <a:r>
              <a:rPr lang="en-US" sz="2000" dirty="0" err="1"/>
              <a:t>pediu</a:t>
            </a:r>
            <a:r>
              <a:rPr lang="en-US" sz="2000" dirty="0"/>
              <a:t> </a:t>
            </a:r>
            <a:r>
              <a:rPr lang="en-US" sz="2000" dirty="0" err="1"/>
              <a:t>sabedoria</a:t>
            </a:r>
            <a:r>
              <a:rPr lang="en-US" sz="2000" dirty="0"/>
              <a:t> para </a:t>
            </a:r>
            <a:r>
              <a:rPr lang="en-US" sz="2000" dirty="0" err="1"/>
              <a:t>estar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diferentes</a:t>
            </a:r>
            <a:r>
              <a:rPr lang="en-US" sz="2000" dirty="0"/>
              <a:t> </a:t>
            </a:r>
            <a:r>
              <a:rPr lang="en-US" sz="2000" dirty="0" err="1"/>
              <a:t>lugares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400" b="1" dirty="0"/>
              <a:t>1 – OBSERVANDO A VIDA DO SÁBIO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1.1. Sabendo julgar as causas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3821420" cy="156512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000" b="0" i="0" dirty="0">
                <a:effectLst/>
                <a:latin typeface="Roboto" pitchFamily="2" charset="0"/>
              </a:rPr>
              <a:t>Como o sábio julga?</a:t>
            </a:r>
          </a:p>
          <a:p>
            <a:r>
              <a:rPr lang="pt-BR" sz="2000" dirty="0">
                <a:latin typeface="Roboto" pitchFamily="2" charset="0"/>
              </a:rPr>
              <a:t>Com imparcialidade;</a:t>
            </a:r>
          </a:p>
          <a:p>
            <a:r>
              <a:rPr lang="pt-BR" sz="2000" dirty="0">
                <a:latin typeface="Roboto" pitchFamily="2" charset="0"/>
              </a:rPr>
              <a:t>Sem bairrismo</a:t>
            </a:r>
          </a:p>
          <a:p>
            <a:r>
              <a:rPr lang="pt-BR" sz="2000" dirty="0">
                <a:latin typeface="Roboto" pitchFamily="2" charset="0"/>
              </a:rPr>
              <a:t>Sem preconceito</a:t>
            </a:r>
            <a:endParaRPr lang="pt-BR" sz="2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877650" cy="823912"/>
          </a:xfrm>
        </p:spPr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1.2. Estabelecendo o reino da sabedoria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14947" y="2510632"/>
            <a:ext cx="2473658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A rainha de Sabá ficou encantada com a sabedoria que encontrou na corte de Salomão! </a:t>
            </a:r>
          </a:p>
        </p:txBody>
      </p:sp>
      <p:pic>
        <p:nvPicPr>
          <p:cNvPr id="7" name="Picture 2" descr="Cortai o menino vivo em dois&amp;#39; - Uma reflexão sobre o valor da vida –">
            <a:extLst>
              <a:ext uri="{FF2B5EF4-FFF2-40B4-BE49-F238E27FC236}">
                <a16:creationId xmlns:a16="http://schemas.microsoft.com/office/drawing/2014/main" id="{3B816FEA-ABC5-437F-B59D-24FE641A1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335" y="3319462"/>
            <a:ext cx="3206346" cy="320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ainha de Sabá nas Palavras de Jesus – Princesas de Sabá">
            <a:extLst>
              <a:ext uri="{FF2B5EF4-FFF2-40B4-BE49-F238E27FC236}">
                <a16:creationId xmlns:a16="http://schemas.microsoft.com/office/drawing/2014/main" id="{811B0943-5310-4A47-80CC-3ECB79916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27" y="2832409"/>
            <a:ext cx="2857159" cy="351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A ARTE DE SE RELACIONAR COM O PRÓXIMO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95705A-09BC-4C95-8992-E3CE49514A58}"/>
              </a:ext>
            </a:extLst>
          </p:cNvPr>
          <p:cNvSpPr txBox="1"/>
          <p:nvPr/>
        </p:nvSpPr>
        <p:spPr>
          <a:xfrm>
            <a:off x="643469" y="1782981"/>
            <a:ext cx="4008384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Este </a:t>
            </a:r>
            <a:r>
              <a:rPr lang="en-US" sz="2000"/>
              <a:t>tópico</a:t>
            </a:r>
            <a:r>
              <a:rPr lang="en-US" sz="2000" dirty="0"/>
              <a:t> </a:t>
            </a:r>
            <a:r>
              <a:rPr lang="en-US" sz="2000"/>
              <a:t>iremos</a:t>
            </a:r>
            <a:r>
              <a:rPr lang="en-US" sz="2000" dirty="0"/>
              <a:t> </a:t>
            </a:r>
            <a:r>
              <a:rPr lang="en-US" sz="2000"/>
              <a:t>estudar</a:t>
            </a:r>
            <a:r>
              <a:rPr lang="en-US" sz="2000" dirty="0"/>
              <a:t> que o </a:t>
            </a:r>
            <a:r>
              <a:rPr lang="en-US" sz="2000"/>
              <a:t>homem</a:t>
            </a:r>
            <a:r>
              <a:rPr lang="en-US" sz="2000" dirty="0"/>
              <a:t> é um ser </a:t>
            </a:r>
            <a:r>
              <a:rPr lang="en-US" sz="2000"/>
              <a:t>relacional</a:t>
            </a:r>
            <a:r>
              <a:rPr lang="en-US" sz="2000" dirty="0"/>
              <a:t> e que Deus o </a:t>
            </a:r>
            <a:r>
              <a:rPr lang="en-US" sz="2000"/>
              <a:t>criou</a:t>
            </a:r>
            <a:r>
              <a:rPr lang="en-US" sz="2000" dirty="0"/>
              <a:t> para </a:t>
            </a:r>
            <a:r>
              <a:rPr lang="en-US" sz="2000"/>
              <a:t>vive</a:t>
            </a:r>
            <a:r>
              <a:rPr lang="en-US" sz="2000" dirty="0"/>
              <a:t> </a:t>
            </a:r>
            <a:r>
              <a:rPr lang="en-US" sz="2000"/>
              <a:t>em</a:t>
            </a:r>
            <a:r>
              <a:rPr lang="en-US" sz="2000" dirty="0"/>
              <a:t> </a:t>
            </a:r>
            <a:r>
              <a:rPr lang="en-US" sz="2000"/>
              <a:t>sociedade</a:t>
            </a:r>
            <a:endParaRPr lang="en-US" sz="2000" dirty="0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38" name="Isosceles Triangle 137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SOCIUS — Sociologia e Direito: Fato social: comportamento do homem na  sociedade">
            <a:extLst>
              <a:ext uri="{FF2B5EF4-FFF2-40B4-BE49-F238E27FC236}">
                <a16:creationId xmlns:a16="http://schemas.microsoft.com/office/drawing/2014/main" id="{21958871-1119-4B66-8330-D65E21430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0251" y="1782981"/>
            <a:ext cx="5823350" cy="436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699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pt-BR" b="1" dirty="0"/>
              <a:t>2. A ARTE DE SE RELACIONAR COM O PRÓXIMO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2.1. </a:t>
            </a:r>
            <a:r>
              <a:rPr lang="pt-BR" dirty="0">
                <a:latin typeface="Roboto" pitchFamily="2" charset="0"/>
              </a:rPr>
              <a:t>Rompendo as barreiras da diferença</a:t>
            </a:r>
            <a:endParaRPr lang="pt-BR" b="1" i="0" dirty="0">
              <a:effectLst/>
              <a:latin typeface="Roboto" pitchFamily="2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5992" y="2505075"/>
            <a:ext cx="2087951" cy="3324342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>
                <a:latin typeface="Roboto" pitchFamily="2" charset="0"/>
              </a:rPr>
              <a:t>LIMITES:</a:t>
            </a:r>
          </a:p>
          <a:p>
            <a:pPr marL="0" indent="0">
              <a:buNone/>
            </a:pPr>
            <a:r>
              <a:rPr lang="pt-BR" sz="2000" dirty="0">
                <a:latin typeface="Roboto" pitchFamily="2" charset="0"/>
              </a:rPr>
              <a:t>O nosso direito acaba quando o do </a:t>
            </a:r>
            <a:r>
              <a:rPr lang="pt-BR" sz="2000">
                <a:latin typeface="Roboto" pitchFamily="2" charset="0"/>
              </a:rPr>
              <a:t>outro começa</a:t>
            </a:r>
            <a:endParaRPr lang="pt-BR" sz="2000" dirty="0">
              <a:latin typeface="Roboto" pitchFamily="2" charset="0"/>
            </a:endParaRPr>
          </a:p>
          <a:p>
            <a:pPr marL="0" indent="0">
              <a:buNone/>
            </a:pPr>
            <a:r>
              <a:rPr lang="pt-BR" sz="2000" dirty="0">
                <a:latin typeface="Roboto" pitchFamily="2" charset="0"/>
              </a:rPr>
              <a:t>Nossos relacionamentos devem ser sadios e não tóxicos </a:t>
            </a:r>
            <a:endParaRPr lang="pt-BR" sz="2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558883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2.2. Observando os limites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3F3D9-659A-4DF3-AF78-2B668FD6B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357" y="2737719"/>
            <a:ext cx="2635346" cy="39641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0" i="0" dirty="0">
                <a:effectLst/>
                <a:latin typeface="Roboto" pitchFamily="2" charset="0"/>
              </a:rPr>
              <a:t>O homem é único;</a:t>
            </a:r>
          </a:p>
          <a:p>
            <a:pPr marL="0" indent="0">
              <a:buNone/>
            </a:pPr>
            <a:r>
              <a:rPr lang="pt-BR" sz="2400" dirty="0">
                <a:latin typeface="Roboto" pitchFamily="2" charset="0"/>
              </a:rPr>
              <a:t>Todos nós originamos de uma pessoa;</a:t>
            </a:r>
          </a:p>
          <a:p>
            <a:pPr marL="0" indent="0">
              <a:buNone/>
            </a:pPr>
            <a:r>
              <a:rPr lang="pt-BR" sz="2400" dirty="0">
                <a:latin typeface="Roboto" pitchFamily="2" charset="0"/>
              </a:rPr>
              <a:t>Podemos ser diferentes por fora, mas devemos nos relacionar uns com os outros</a:t>
            </a:r>
            <a:endParaRPr lang="pt-BR" sz="2400" dirty="0"/>
          </a:p>
        </p:txBody>
      </p:sp>
      <p:pic>
        <p:nvPicPr>
          <p:cNvPr id="3074" name="Picture 2" descr="Impressão digital | Vetor Grátis">
            <a:extLst>
              <a:ext uri="{FF2B5EF4-FFF2-40B4-BE49-F238E27FC236}">
                <a16:creationId xmlns:a16="http://schemas.microsoft.com/office/drawing/2014/main" id="{528D9FAA-A9CE-4800-811E-8780A1828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98" y="2264975"/>
            <a:ext cx="2087951" cy="208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 Que é Barreiras De Comunicação">
            <a:extLst>
              <a:ext uri="{FF2B5EF4-FFF2-40B4-BE49-F238E27FC236}">
                <a16:creationId xmlns:a16="http://schemas.microsoft.com/office/drawing/2014/main" id="{AB9670DA-8616-4A14-9D4D-6284C80D7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50" y="3821113"/>
            <a:ext cx="2993526" cy="313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lacionamento tóxico: o que é + 8 sinais para prestar atenção">
            <a:extLst>
              <a:ext uri="{FF2B5EF4-FFF2-40B4-BE49-F238E27FC236}">
                <a16:creationId xmlns:a16="http://schemas.microsoft.com/office/drawing/2014/main" id="{2F01ECAA-0FA3-46E7-8818-E21250B4A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6" t="3577" r="7557" b="10082"/>
          <a:stretch/>
        </p:blipFill>
        <p:spPr bwMode="auto">
          <a:xfrm>
            <a:off x="8781255" y="2609385"/>
            <a:ext cx="3257684" cy="409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3600" kern="1200" dirty="0">
                <a:latin typeface="+mj-lt"/>
                <a:ea typeface="+mj-ea"/>
                <a:cs typeface="+mj-cs"/>
              </a:rPr>
              <a:t>3. </a:t>
            </a:r>
            <a:r>
              <a:rPr lang="pt-BR" sz="3600" dirty="0"/>
              <a:t>CONVIVENDO E VIVENDO</a:t>
            </a:r>
            <a:endParaRPr lang="pt-BR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9" y="1782981"/>
            <a:ext cx="4008384" cy="113573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t-BR" sz="2000" kern="1200" dirty="0">
                <a:latin typeface="+mn-lt"/>
                <a:ea typeface="+mn-ea"/>
                <a:cs typeface="+mn-cs"/>
              </a:rPr>
              <a:t>NESTE TÓPICO É ABORDADO QUE VIVER É DIFERENTE DE CONVIVER</a:t>
            </a:r>
          </a:p>
          <a:p>
            <a:pPr marL="0" indent="0">
              <a:buNone/>
            </a:pPr>
            <a:endParaRPr lang="pt-BR" sz="20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pt-BR" sz="2000" kern="1200" dirty="0">
              <a:latin typeface="+mn-lt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2" descr="Pra bem viver, melhor saber conviver. Gil Nunes - Pensador">
            <a:extLst>
              <a:ext uri="{FF2B5EF4-FFF2-40B4-BE49-F238E27FC236}">
                <a16:creationId xmlns:a16="http://schemas.microsoft.com/office/drawing/2014/main" id="{C992F27D-0183-4BBA-9C04-BFCB8EF0F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978" y="756853"/>
            <a:ext cx="5715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421D710-2363-4B48-9155-D25C696F1E3B}"/>
              </a:ext>
            </a:extLst>
          </p:cNvPr>
          <p:cNvSpPr/>
          <p:nvPr/>
        </p:nvSpPr>
        <p:spPr>
          <a:xfrm>
            <a:off x="1810461" y="3950943"/>
            <a:ext cx="797006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Viver é ter uma vida</a:t>
            </a:r>
          </a:p>
          <a:p>
            <a:pPr algn="ctr"/>
            <a:r>
              <a:rPr lang="pt-BR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Conviver e saber</a:t>
            </a:r>
          </a:p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 relacionar com os outros</a:t>
            </a:r>
          </a:p>
        </p:txBody>
      </p:sp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3. CONVIVENDO E VIVENDO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 Existimos em Deus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7575" y="2559783"/>
            <a:ext cx="2901334" cy="2617054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000" dirty="0"/>
              <a:t>A vida vivida de forma egoísta não vale à pena;</a:t>
            </a:r>
          </a:p>
          <a:p>
            <a:r>
              <a:rPr lang="pt-BR" sz="2000" dirty="0"/>
              <a:t>As amizades sinceras servem para o crescimento e fortalecimento;</a:t>
            </a:r>
          </a:p>
          <a:p>
            <a:r>
              <a:rPr lang="pt-BR" sz="2000" dirty="0"/>
              <a:t>Ex. de Davi e Jonatas;</a:t>
            </a:r>
          </a:p>
          <a:p>
            <a:endParaRPr lang="pt-BR" sz="1700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3.2. Compartilhando vida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953" y="2501863"/>
            <a:ext cx="1996993" cy="3319074"/>
          </a:xfrm>
          <a:solidFill>
            <a:schemeClr val="accent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1600" dirty="0">
                <a:latin typeface="Roboto" pitchFamily="2" charset="0"/>
              </a:rPr>
              <a:t>Em Deus nos movemos, vivemos e existimos.</a:t>
            </a:r>
          </a:p>
          <a:p>
            <a:r>
              <a:rPr lang="pt-BR" sz="1600" dirty="0">
                <a:latin typeface="Roboto" pitchFamily="2" charset="0"/>
              </a:rPr>
              <a:t>Assim como nos relacionamos </a:t>
            </a:r>
          </a:p>
          <a:p>
            <a:r>
              <a:rPr lang="pt-BR" sz="1600" dirty="0">
                <a:latin typeface="Roboto" pitchFamily="2" charset="0"/>
              </a:rPr>
              <a:t>Com Deus precisamos desenvolver laços de amizade com os homens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76033D6-3421-46A0-A931-03EC7014C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47" y="2559783"/>
            <a:ext cx="2901334" cy="36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7BD1318-AB6A-4F2F-83AF-023E6D9F58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236"/>
          <a:stretch/>
        </p:blipFill>
        <p:spPr>
          <a:xfrm>
            <a:off x="8763794" y="3132153"/>
            <a:ext cx="3028897" cy="336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4025969" cy="40925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pt-BR" sz="3600" b="0" i="0" dirty="0">
                <a:effectLst/>
                <a:latin typeface="Roboto" pitchFamily="2" charset="0"/>
              </a:rPr>
              <a:t>Se aplicarmos a sabedoria em nossos relacionamentos, além de viver, conseguiremos compartilhar nossa existência.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42611"/>
            <a:ext cx="3879232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2755231"/>
            <a:ext cx="3205463" cy="1155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>
                <a:solidFill>
                  <a:schemeClr val="tx1"/>
                </a:solidFill>
                <a:effectLst/>
              </a:rPr>
              <a:t>Revista Jovens | Conectar + | Professor | A partir de 18 anos | 4º Trimestre 2021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487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Calisto MT</vt:lpstr>
      <vt:lpstr>Nunito Sans</vt:lpstr>
      <vt:lpstr>Open Sans</vt:lpstr>
      <vt:lpstr>Roboto</vt:lpstr>
      <vt:lpstr>Tema do Office</vt:lpstr>
      <vt:lpstr> lição 6. A Arte de viver e conviver</vt:lpstr>
      <vt:lpstr>Apresentação do PowerPoint</vt:lpstr>
      <vt:lpstr>Apresentação do PowerPoint</vt:lpstr>
      <vt:lpstr>Introdução </vt:lpstr>
      <vt:lpstr>1 – OBSERVANDO A VIDA DO SÁBIO</vt:lpstr>
      <vt:lpstr>1 – OBSERVANDO A VIDA DO SÁBIO</vt:lpstr>
      <vt:lpstr>2. A ARTE DE SE RELACIONAR COM O PRÓXIMO</vt:lpstr>
      <vt:lpstr>2. A ARTE DE SE RELACIONAR COM O PRÓXIMO</vt:lpstr>
      <vt:lpstr>3. CONVIVENDO E VIVENDO</vt:lpstr>
      <vt:lpstr>3. CONVIVENDO E VIVENDO</vt:lpstr>
      <vt:lpstr>Apresentação do PowerPoint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15</cp:revision>
  <dcterms:created xsi:type="dcterms:W3CDTF">2021-10-01T12:08:12Z</dcterms:created>
  <dcterms:modified xsi:type="dcterms:W3CDTF">2021-11-04T21:38:32Z</dcterms:modified>
</cp:coreProperties>
</file>