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1" r:id="rId3"/>
    <p:sldId id="354" r:id="rId4"/>
    <p:sldId id="396" r:id="rId5"/>
    <p:sldId id="259" r:id="rId6"/>
    <p:sldId id="397" r:id="rId7"/>
    <p:sldId id="398" r:id="rId8"/>
    <p:sldId id="382" r:id="rId9"/>
    <p:sldId id="3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847E3-C07D-40AC-BD06-AD1E73D51303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8211-87BB-4698-8232-8F2A00DA3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97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0A3A3-994E-4C06-A81B-82D53DD3E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879DBD-4203-450D-A12B-8F7E65DC4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340596-3BE1-46B8-8501-DE3E7971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DC0AF6-A023-4882-925F-C6F00DB1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7A60E-0A47-49E0-AFD5-B48CC19D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993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AB3D9-F6D8-4166-8273-53985FB83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0D11F-3F57-41A5-A123-0871B5435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B98137-2E5D-4D3C-A361-E2EF0C5E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BF23C2-F4FE-4341-9BC3-E8223919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CB86B-1F4F-46D7-9F9E-BB4DE3B1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651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BF1B4-6692-45D6-B769-555B66330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68515A-D10F-4A30-86CD-1EA861B7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083AF9-DCC2-4E89-8A6C-8427A07E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50B35-3D96-4398-86EA-380A4CF6A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7B974B-BE63-4AEA-9DD2-042A4F80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14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4F10B-7E25-4983-932B-97B61FBAD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3BC07-3ECF-4834-A805-ED57F75AC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C88C31-F82B-408A-BA90-231D20805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218337-C6A1-4A85-8708-B136765D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254F6-BBE6-4560-BC21-E56483F8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4509C6-E2FC-4D24-BBDA-6FA759F6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748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9F3C5-8F46-4F4E-8218-730102F5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2FAE21-20B1-4EE2-A39C-617084E70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483A18-EE88-4457-A8AF-E82AE3EDB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8CF077-2B8D-4C47-A159-EE88B8E03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59E679-B54F-49E8-A46A-B8387FE7A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ADFBA8F-5980-4377-9AEB-05505BE4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48A329-291D-4963-BBF3-04B8C232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452FA91-F4AB-405A-90E0-CF70FAD2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788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E2015-9719-4450-A317-5C7880CD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58BA7B-5C50-4FDF-9A5B-6D0AADD8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1E9B9-40E6-4FE1-9E77-6EE8038B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B110F12-AC26-45F3-9E01-022B8734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1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78B54A-E73A-4ABC-A362-1CAF7EB6A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6FBC4D-6706-4D50-AC29-EC79DE9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64FD51-674E-49A3-ADC0-99FE0CF6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22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6EAE5-0B81-4A15-AFFD-8A21DBE1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39B5F1-7126-4BC3-BAC8-C988C653F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D7215A-DA13-473D-949A-3AAD43399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C5C067-9C22-4808-B9AA-AFE7F7F9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F31ECA-FD5F-4C95-BF96-1DE0B86F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6D46A0-9832-4144-8A15-CFDE6C40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52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D0E5A-A59C-434B-BB11-A6869CBE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1DC4EE-74B5-407A-9C8F-882E6A9C3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92E4CC-07D1-436F-8CD4-66B218877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2F08E-E9C7-484D-8CE2-0CD051F8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BF7858-D8B5-4EAC-85DD-59A29781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FB3F6D-33D2-41BC-B640-BA51ECDA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56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46076-D0B8-454E-AF11-70B48C47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B60DCA-602B-40B8-9C5F-87D0154A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D5CC8C-C3D5-417F-BE8D-C34A7B81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C3F2AA-C5E3-4C5F-BDD5-54EA652D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CE6867-5E02-4A94-9314-E4383B28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7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B9DFAD-7E07-4D7B-AAE2-E4E80350D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046C31-D759-41BB-B34B-89441FC5D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224407-E757-4F43-9FFB-4B1856794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ACDA68-D4AD-49C7-97C6-F3474BBF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57B994-FA05-495A-957C-4B29B8038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344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7AF594-E766-4B1A-AAD0-F38DD401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FBA2FA-BFD5-4D7F-A272-9E9BF18B0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AAB885-F1B6-44B2-BBAB-A90914431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209E2-A497-460E-A3D8-F32B959FE27C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D7302-3DAC-4492-B4EB-13FE05DEB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1C77DD-36BE-4CC0-90C4-F8C77F13D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96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22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1.JP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openxmlformats.org/officeDocument/2006/relationships/image" Target="../media/image15.gif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18644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518CC1-93FA-447F-8CF5-F342CB25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0" y="1179095"/>
            <a:ext cx="6958361" cy="340448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pt-BR" sz="7200" dirty="0">
                <a:solidFill>
                  <a:srgbClr val="FFFFFF"/>
                </a:solidFill>
              </a:rPr>
              <a:t>Lição 7 – Caim e Abel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EE3695-DE21-4A5D-A268-AA247B6DF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495" y="4866870"/>
            <a:ext cx="5956353" cy="124727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Revista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Adolescentes</a:t>
            </a:r>
            <a:r>
              <a:rPr lang="en-US" dirty="0">
                <a:solidFill>
                  <a:srgbClr val="FFFFFF"/>
                </a:solidFill>
              </a:rPr>
              <a:t> | </a:t>
            </a:r>
            <a:r>
              <a:rPr lang="en-US" dirty="0" err="1">
                <a:solidFill>
                  <a:srgbClr val="FFFFFF"/>
                </a:solidFill>
              </a:rPr>
              <a:t>Viver</a:t>
            </a:r>
            <a:r>
              <a:rPr lang="en-US" dirty="0">
                <a:solidFill>
                  <a:srgbClr val="FFFFFF"/>
                </a:solidFill>
              </a:rPr>
              <a:t>+ | | 15 a 17 </a:t>
            </a:r>
            <a:r>
              <a:rPr lang="en-US" dirty="0" err="1">
                <a:solidFill>
                  <a:srgbClr val="FFFFFF"/>
                </a:solidFill>
              </a:rPr>
              <a:t>anos</a:t>
            </a:r>
            <a:r>
              <a:rPr lang="en-US" dirty="0">
                <a:solidFill>
                  <a:srgbClr val="FFFFFF"/>
                </a:solidFill>
              </a:rPr>
              <a:t> | 4º </a:t>
            </a:r>
            <a:r>
              <a:rPr lang="en-US" dirty="0" err="1">
                <a:solidFill>
                  <a:srgbClr val="FFFFFF"/>
                </a:solidFill>
              </a:rPr>
              <a:t>Trimestre</a:t>
            </a:r>
            <a:r>
              <a:rPr lang="en-US" dirty="0">
                <a:solidFill>
                  <a:srgbClr val="FFFFFF"/>
                </a:solidFill>
              </a:rPr>
              <a:t> 2021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92A3407-CDAF-4B91-AD5E-967F31FB1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D37E8BB-6389-4511-B88F-4F2DA44A9117}"/>
              </a:ext>
            </a:extLst>
          </p:cNvPr>
          <p:cNvSpPr txBox="1"/>
          <p:nvPr/>
        </p:nvSpPr>
        <p:spPr>
          <a:xfrm>
            <a:off x="9015462" y="5489020"/>
            <a:ext cx="2599212" cy="84023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Century Gothic"/>
              </a:rPr>
              <a:t>Professor da EBD - Trabalhador: Evandro Vieira de Andrade</a:t>
            </a:r>
            <a:endParaRPr lang="pt-B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459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5C90410-A19D-4002-8B73-CD616E8E0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737" y="376881"/>
            <a:ext cx="5036071" cy="58000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78" y="376883"/>
            <a:ext cx="2813582" cy="2813582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47" y="696845"/>
            <a:ext cx="2898208" cy="217365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64" y="3957967"/>
            <a:ext cx="2898208" cy="1630879"/>
          </a:xfrm>
          <a:prstGeom prst="rect">
            <a:avLst/>
          </a:prstGeom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977" y="3366617"/>
            <a:ext cx="2813582" cy="28135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7091143" y="2066544"/>
            <a:ext cx="4341886" cy="3785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bg1"/>
                </a:solidFill>
              </a:rPr>
              <a:t>Cursos</a:t>
            </a:r>
            <a:r>
              <a:rPr lang="en-US" sz="4400" dirty="0">
                <a:solidFill>
                  <a:schemeClr val="bg1"/>
                </a:solidFill>
              </a:rPr>
              <a:t> online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BA47B5B-BEC6-45AC-B06F-4AEB84CDCDEC}"/>
              </a:ext>
            </a:extLst>
          </p:cNvPr>
          <p:cNvSpPr txBox="1"/>
          <p:nvPr/>
        </p:nvSpPr>
        <p:spPr>
          <a:xfrm>
            <a:off x="3048990" y="3261153"/>
            <a:ext cx="60979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Pr. Júlio César Medeiros</a:t>
            </a:r>
          </a:p>
        </p:txBody>
      </p:sp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EE906F6-70AB-49BF-8B6A-6E8DC5C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157" y="1391251"/>
            <a:ext cx="3274568" cy="59988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Versículo</a:t>
            </a:r>
            <a:r>
              <a:rPr lang="en-US" sz="3200" dirty="0">
                <a:solidFill>
                  <a:srgbClr val="FF0000"/>
                </a:solidFill>
              </a:rPr>
              <a:t>- </a:t>
            </a:r>
            <a:r>
              <a:rPr lang="en-US" sz="3200" dirty="0" err="1">
                <a:solidFill>
                  <a:srgbClr val="FF0000"/>
                </a:solidFill>
              </a:rPr>
              <a:t>chave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Espaço Reservado para Conteúdo 9">
            <a:extLst>
              <a:ext uri="{FF2B5EF4-FFF2-40B4-BE49-F238E27FC236}">
                <a16:creationId xmlns:a16="http://schemas.microsoft.com/office/drawing/2014/main" id="{C161B349-AE1A-4B4F-A371-28859368743F}"/>
              </a:ext>
            </a:extLst>
          </p:cNvPr>
          <p:cNvSpPr txBox="1">
            <a:spLocks/>
          </p:cNvSpPr>
          <p:nvPr/>
        </p:nvSpPr>
        <p:spPr>
          <a:xfrm>
            <a:off x="7589057" y="3214687"/>
            <a:ext cx="4022615" cy="1475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strike="noStrike" spc="-1" dirty="0">
                <a:latin typeface="Century Gothic"/>
                <a:ea typeface="Noto Sans CJK SC"/>
              </a:rPr>
              <a:t>Saber que Deis é soberano para aceitar ou rejeitar as coisas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12" name="Título 8">
            <a:extLst>
              <a:ext uri="{FF2B5EF4-FFF2-40B4-BE49-F238E27FC236}">
                <a16:creationId xmlns:a16="http://schemas.microsoft.com/office/drawing/2014/main" id="{0C679C14-41E0-4D01-9BAB-0A9A1D36FEA7}"/>
              </a:ext>
            </a:extLst>
          </p:cNvPr>
          <p:cNvSpPr txBox="1">
            <a:spLocks/>
          </p:cNvSpPr>
          <p:nvPr/>
        </p:nvSpPr>
        <p:spPr>
          <a:xfrm>
            <a:off x="7026560" y="2456972"/>
            <a:ext cx="3274568" cy="5998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Objetivo</a:t>
            </a:r>
            <a:r>
              <a:rPr lang="en-US" sz="3200" dirty="0"/>
              <a:t>:</a:t>
            </a:r>
          </a:p>
        </p:txBody>
      </p:sp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2CC5A767-B531-4CC3-8501-E299ED61850F}"/>
              </a:ext>
            </a:extLst>
          </p:cNvPr>
          <p:cNvSpPr/>
          <p:nvPr/>
        </p:nvSpPr>
        <p:spPr>
          <a:xfrm>
            <a:off x="5978173" y="1187696"/>
            <a:ext cx="2096774" cy="1006998"/>
          </a:xfrm>
          <a:prstGeom prst="left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C2000CC-7C4F-4DB3-9DAD-97CDD51066A3}"/>
              </a:ext>
            </a:extLst>
          </p:cNvPr>
          <p:cNvSpPr txBox="1"/>
          <p:nvPr/>
        </p:nvSpPr>
        <p:spPr>
          <a:xfrm>
            <a:off x="5942121" y="5499488"/>
            <a:ext cx="6094140" cy="91307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3200" spc="-1" dirty="0">
                <a:solidFill>
                  <a:srgbClr val="000000"/>
                </a:solidFill>
                <a:latin typeface="Century Gothic"/>
              </a:rPr>
              <a:t>Base Bíblica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1800" b="0" strike="noStrike" spc="-1" dirty="0">
                <a:solidFill>
                  <a:srgbClr val="000000"/>
                </a:solidFill>
                <a:latin typeface="Century Gothic"/>
              </a:rPr>
              <a:t>Genesis 4.1-16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8AB53E4-3175-44D5-823E-7EF397AA4C5F}"/>
              </a:ext>
            </a:extLst>
          </p:cNvPr>
          <p:cNvSpPr txBox="1"/>
          <p:nvPr/>
        </p:nvSpPr>
        <p:spPr>
          <a:xfrm>
            <a:off x="482290" y="1643011"/>
            <a:ext cx="4457700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dirty="0"/>
              <a:t> "E dele temos este mandamento: que quem ama a Deus, ame também a seu irmão", </a:t>
            </a:r>
            <a:r>
              <a:rPr lang="pt-BR" sz="3200" dirty="0" err="1"/>
              <a:t>1Jo</a:t>
            </a:r>
            <a:r>
              <a:rPr lang="pt-BR" sz="3200" dirty="0"/>
              <a:t> 4.21. </a:t>
            </a:r>
            <a:endParaRPr lang="pt-BR" sz="3200" b="0" strike="noStrike" spc="-1" dirty="0">
              <a:solidFill>
                <a:srgbClr val="000000"/>
              </a:solidFill>
              <a:latin typeface="Century Gothic"/>
              <a:ea typeface="Noto Sans CJK SC"/>
            </a:endParaRPr>
          </a:p>
        </p:txBody>
      </p:sp>
    </p:spTree>
    <p:extLst>
      <p:ext uri="{BB962C8B-B14F-4D97-AF65-F5344CB8AC3E}">
        <p14:creationId xmlns:p14="http://schemas.microsoft.com/office/powerpoint/2010/main" val="2941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Shape 1"/>
          <p:cNvSpPr txBox="1"/>
          <p:nvPr/>
        </p:nvSpPr>
        <p:spPr>
          <a:xfrm>
            <a:off x="836679" y="7238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strike="noStrike" spc="-1"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141" name="TextShape 2"/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Longe do jardim de Deus e de todas as suas regalias, Adão e Eva experimentaram as amargas consequências do pecado: Adão tinha um trabalho árduo, cuidando da terra cheia de espinhos e ervas daninhas. Eva, com todos os sofrimentos adicionados à gestação, deu à luz Caim e Abel.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Assim se constituiu a primeira família: pai, mãe e dois filhos. Esta, porém, não era uma família perfeita. A natureza pecaminosa de Adão e Eva foi transmitida aos filhos, que protagonizaram a primeira grande tragédia familiar.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Desde que o pecado entrou no mundo, Satanás elabora planos para destruir o projeto de Deus. Portanto, para preservar essa instituição sagrada, não podemos deixar que sentimentos negativos nos dominem e cresçam no ambiente familiar.</a:t>
            </a:r>
            <a:endParaRPr lang="en-US" sz="1700" b="0" strike="noStrike" spc="-1"/>
          </a:p>
        </p:txBody>
      </p:sp>
      <p:pic>
        <p:nvPicPr>
          <p:cNvPr id="1026" name="Picture 2" descr="Site Ofical - Ministério Infantil da IEADAM - Pr Fernando &amp;amp; Ministério">
            <a:extLst>
              <a:ext uri="{FF2B5EF4-FFF2-40B4-BE49-F238E27FC236}">
                <a16:creationId xmlns:a16="http://schemas.microsoft.com/office/drawing/2014/main" id="{7B7EF936-1DE2-443B-9B25-1AFD80D24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r="1698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9" name="Rectangle 17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TextShape 1"/>
          <p:cNvSpPr txBox="1"/>
          <p:nvPr/>
        </p:nvSpPr>
        <p:spPr>
          <a:xfrm>
            <a:off x="5804433" y="407021"/>
            <a:ext cx="6024654" cy="875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strike="noStrike" spc="-1" dirty="0"/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strike="noStrike" spc="-1" dirty="0"/>
              <a:t>1 . </a:t>
            </a:r>
            <a:r>
              <a:rPr lang="en-US" sz="2400" dirty="0"/>
              <a:t>OS PRIMEIROS FILHOS </a:t>
            </a:r>
            <a:endParaRPr lang="en-US" sz="2400" b="0" strike="noStrike" spc="-1" dirty="0"/>
          </a:p>
        </p:txBody>
      </p:sp>
      <p:sp>
        <p:nvSpPr>
          <p:cNvPr id="174" name="TextShape 2"/>
          <p:cNvSpPr txBox="1"/>
          <p:nvPr/>
        </p:nvSpPr>
        <p:spPr>
          <a:xfrm>
            <a:off x="5050588" y="1689412"/>
            <a:ext cx="6478513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Deus </a:t>
            </a:r>
            <a:r>
              <a:rPr lang="en-US" sz="1400" dirty="0" err="1"/>
              <a:t>ordenou</a:t>
            </a:r>
            <a:r>
              <a:rPr lang="en-US" sz="1400" dirty="0"/>
              <a:t> </a:t>
            </a:r>
            <a:r>
              <a:rPr lang="en-US" sz="1400" dirty="0" err="1"/>
              <a:t>ao</a:t>
            </a:r>
            <a:r>
              <a:rPr lang="en-US" sz="1400" dirty="0"/>
              <a:t> </a:t>
            </a:r>
            <a:r>
              <a:rPr lang="en-US" sz="1400" dirty="0" err="1"/>
              <a:t>primeiro</a:t>
            </a:r>
            <a:r>
              <a:rPr lang="en-US" sz="1400" dirty="0"/>
              <a:t> </a:t>
            </a:r>
            <a:r>
              <a:rPr lang="en-US" sz="1400" dirty="0" err="1"/>
              <a:t>casal</a:t>
            </a:r>
            <a:r>
              <a:rPr lang="en-US" sz="1400" dirty="0"/>
              <a:t> que fosse </a:t>
            </a:r>
            <a:r>
              <a:rPr lang="en-US" sz="1400" dirty="0" err="1"/>
              <a:t>fértil</a:t>
            </a:r>
            <a:r>
              <a:rPr lang="en-US" sz="1400" dirty="0"/>
              <a:t>, se </a:t>
            </a:r>
            <a:r>
              <a:rPr lang="en-US" sz="1400" dirty="0" err="1"/>
              <a:t>multiplicasse</a:t>
            </a:r>
            <a:r>
              <a:rPr lang="en-US" sz="1400" dirty="0"/>
              <a:t> e </a:t>
            </a:r>
            <a:r>
              <a:rPr lang="en-US" sz="1400" dirty="0" err="1"/>
              <a:t>enchesse</a:t>
            </a:r>
            <a:r>
              <a:rPr lang="en-US" sz="1400" dirty="0"/>
              <a:t> a terra (</a:t>
            </a:r>
            <a:r>
              <a:rPr lang="en-US" sz="1400" dirty="0" err="1"/>
              <a:t>Gn</a:t>
            </a:r>
            <a:r>
              <a:rPr lang="en-US" sz="1400" dirty="0"/>
              <a:t> 1.28). </a:t>
            </a:r>
            <a:r>
              <a:rPr lang="en-US" sz="1400" dirty="0" err="1"/>
              <a:t>Assim</a:t>
            </a:r>
            <a:r>
              <a:rPr lang="en-US" sz="1400" dirty="0"/>
              <a:t> </a:t>
            </a:r>
            <a:r>
              <a:rPr lang="en-US" sz="1400" dirty="0" err="1"/>
              <a:t>nasceram</a:t>
            </a:r>
            <a:r>
              <a:rPr lang="en-US" sz="1400" dirty="0"/>
              <a:t> </a:t>
            </a:r>
            <a:r>
              <a:rPr lang="en-US" sz="1400" dirty="0" err="1"/>
              <a:t>Caim</a:t>
            </a:r>
            <a:r>
              <a:rPr lang="en-US" sz="1400" dirty="0"/>
              <a:t> e Abel,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primeiros</a:t>
            </a:r>
            <a:r>
              <a:rPr lang="en-US" sz="1400" dirty="0"/>
              <a:t> </a:t>
            </a:r>
            <a:r>
              <a:rPr lang="en-US" sz="1400" dirty="0" err="1"/>
              <a:t>filhos</a:t>
            </a:r>
            <a:r>
              <a:rPr lang="en-US" sz="1400" dirty="0"/>
              <a:t> </a:t>
            </a:r>
            <a:r>
              <a:rPr lang="en-US" sz="1400" dirty="0" err="1"/>
              <a:t>gerados</a:t>
            </a:r>
            <a:r>
              <a:rPr lang="en-US" sz="1400" dirty="0"/>
              <a:t> no </a:t>
            </a:r>
            <a:r>
              <a:rPr lang="en-US" sz="1400" dirty="0" err="1"/>
              <a:t>ventre</a:t>
            </a:r>
            <a:r>
              <a:rPr lang="en-US" sz="1400" dirty="0"/>
              <a:t> da </a:t>
            </a:r>
            <a:r>
              <a:rPr lang="en-US" sz="1400" dirty="0" err="1"/>
              <a:t>mulher</a:t>
            </a:r>
            <a:r>
              <a:rPr lang="en-US" sz="1400" dirty="0"/>
              <a:t>, </a:t>
            </a:r>
            <a:r>
              <a:rPr lang="en-US" sz="1400" dirty="0" err="1"/>
              <a:t>já</a:t>
            </a:r>
            <a:r>
              <a:rPr lang="en-US" sz="1400" dirty="0"/>
              <a:t> fora do </a:t>
            </a:r>
            <a:r>
              <a:rPr lang="en-US" sz="1400" dirty="0" err="1"/>
              <a:t>Éden</a:t>
            </a:r>
            <a:r>
              <a:rPr lang="en-US" sz="1400" dirty="0"/>
              <a:t>; </a:t>
            </a:r>
            <a:r>
              <a:rPr lang="en-US" sz="1400" dirty="0" err="1"/>
              <a:t>depois</a:t>
            </a:r>
            <a:r>
              <a:rPr lang="en-US" sz="1400" dirty="0"/>
              <a:t>, </a:t>
            </a:r>
            <a:r>
              <a:rPr lang="en-US" sz="1400" dirty="0" err="1"/>
              <a:t>eles</a:t>
            </a:r>
            <a:r>
              <a:rPr lang="en-US" sz="1400" dirty="0"/>
              <a:t> </a:t>
            </a:r>
            <a:r>
              <a:rPr lang="en-US" sz="1400" dirty="0" err="1"/>
              <a:t>tiveram</a:t>
            </a:r>
            <a:r>
              <a:rPr lang="en-US" sz="1400" dirty="0"/>
              <a:t> </a:t>
            </a:r>
            <a:r>
              <a:rPr lang="en-US" sz="1400" dirty="0" err="1"/>
              <a:t>Sete</a:t>
            </a:r>
            <a:r>
              <a:rPr lang="en-US" sz="1400" dirty="0"/>
              <a:t> e </a:t>
            </a:r>
            <a:r>
              <a:rPr lang="en-US" sz="1400" dirty="0" err="1"/>
              <a:t>vários</a:t>
            </a:r>
            <a:r>
              <a:rPr lang="en-US" sz="1400" dirty="0"/>
              <a:t> outros </a:t>
            </a:r>
            <a:r>
              <a:rPr lang="en-US" sz="1400" dirty="0" err="1"/>
              <a:t>filhos</a:t>
            </a:r>
            <a:r>
              <a:rPr lang="en-US" sz="1400" dirty="0"/>
              <a:t> e </a:t>
            </a:r>
            <a:r>
              <a:rPr lang="en-US" sz="1400" dirty="0" err="1"/>
              <a:t>filhas</a:t>
            </a:r>
            <a:r>
              <a:rPr lang="en-US" sz="1400" dirty="0"/>
              <a:t> (</a:t>
            </a:r>
            <a:r>
              <a:rPr lang="en-US" sz="1400" dirty="0" err="1"/>
              <a:t>Gn</a:t>
            </a:r>
            <a:r>
              <a:rPr lang="en-US" sz="1400" dirty="0"/>
              <a:t> 5.4).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dois</a:t>
            </a:r>
            <a:r>
              <a:rPr lang="en-US" sz="1400" dirty="0"/>
              <a:t> </a:t>
            </a:r>
            <a:r>
              <a:rPr lang="en-US" sz="1400" dirty="0" err="1"/>
              <a:t>irmãos</a:t>
            </a:r>
            <a:r>
              <a:rPr lang="en-US" sz="1400" dirty="0"/>
              <a:t> </a:t>
            </a:r>
            <a:r>
              <a:rPr lang="en-US" sz="1400" dirty="0" err="1"/>
              <a:t>cresceram</a:t>
            </a:r>
            <a:r>
              <a:rPr lang="en-US" sz="1400" dirty="0"/>
              <a:t>: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tornou</a:t>
            </a:r>
            <a:r>
              <a:rPr lang="en-US" sz="1400" dirty="0"/>
              <a:t>-se </a:t>
            </a:r>
            <a:r>
              <a:rPr lang="en-US" sz="1400" dirty="0" err="1"/>
              <a:t>lavrador</a:t>
            </a:r>
            <a:r>
              <a:rPr lang="en-US" sz="1400" dirty="0"/>
              <a:t> da terra e Abel </a:t>
            </a:r>
            <a:r>
              <a:rPr lang="en-US" sz="1400" dirty="0" err="1"/>
              <a:t>pastoreava</a:t>
            </a:r>
            <a:r>
              <a:rPr lang="en-US" sz="1400" dirty="0"/>
              <a:t> as </a:t>
            </a:r>
            <a:r>
              <a:rPr lang="en-US" sz="1400" dirty="0" err="1"/>
              <a:t>ovelhas</a:t>
            </a:r>
            <a:r>
              <a:rPr lang="en-US" sz="1400" dirty="0"/>
              <a:t> (</a:t>
            </a:r>
            <a:r>
              <a:rPr lang="en-US" sz="1400" dirty="0" err="1"/>
              <a:t>Gn</a:t>
            </a:r>
            <a:r>
              <a:rPr lang="en-US" sz="1400" dirty="0"/>
              <a:t> 4.2). </a:t>
            </a:r>
            <a:r>
              <a:rPr lang="en-US" sz="1400" dirty="0" err="1"/>
              <a:t>Certo</a:t>
            </a:r>
            <a:r>
              <a:rPr lang="en-US" sz="1400" dirty="0"/>
              <a:t> </a:t>
            </a:r>
            <a:r>
              <a:rPr lang="en-US" sz="1400" dirty="0" err="1"/>
              <a:t>dia</a:t>
            </a:r>
            <a:r>
              <a:rPr lang="en-US" sz="1400" dirty="0"/>
              <a:t>, Abel </a:t>
            </a:r>
            <a:r>
              <a:rPr lang="en-US" sz="1400" dirty="0" err="1"/>
              <a:t>ofereceu</a:t>
            </a:r>
            <a:r>
              <a:rPr lang="en-US" sz="1400" dirty="0"/>
              <a:t> a Deus </a:t>
            </a:r>
            <a:r>
              <a:rPr lang="en-US" sz="1400" dirty="0" err="1"/>
              <a:t>uma</a:t>
            </a:r>
            <a:r>
              <a:rPr lang="en-US" sz="1400" dirty="0"/>
              <a:t> </a:t>
            </a:r>
            <a:r>
              <a:rPr lang="en-US" sz="1400" dirty="0" err="1"/>
              <a:t>ovelha</a:t>
            </a:r>
            <a:r>
              <a:rPr lang="en-US" sz="1400" dirty="0"/>
              <a:t> </a:t>
            </a:r>
            <a:r>
              <a:rPr lang="en-US" sz="1400" dirty="0" err="1"/>
              <a:t>em</a:t>
            </a:r>
            <a:r>
              <a:rPr lang="en-US" sz="1400" dirty="0"/>
              <a:t> </a:t>
            </a:r>
            <a:r>
              <a:rPr lang="en-US" sz="1400" dirty="0" err="1"/>
              <a:t>holocausto</a:t>
            </a:r>
            <a:r>
              <a:rPr lang="en-US" sz="1400" dirty="0"/>
              <a:t> e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Ihe</a:t>
            </a:r>
            <a:r>
              <a:rPr lang="en-US" sz="1400" dirty="0"/>
              <a:t> </a:t>
            </a:r>
            <a:r>
              <a:rPr lang="en-US" sz="1400" dirty="0" err="1"/>
              <a:t>ofereceu</a:t>
            </a:r>
            <a:r>
              <a:rPr lang="en-US" sz="1400" dirty="0"/>
              <a:t> </a:t>
            </a:r>
            <a:r>
              <a:rPr lang="en-US" sz="1400" dirty="0" err="1"/>
              <a:t>frutos</a:t>
            </a:r>
            <a:r>
              <a:rPr lang="en-US" sz="1400" dirty="0"/>
              <a:t> da terra.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Deus, </a:t>
            </a:r>
            <a:r>
              <a:rPr lang="en-US" sz="1400" dirty="0" err="1"/>
              <a:t>contudo</a:t>
            </a:r>
            <a:r>
              <a:rPr lang="en-US" sz="1400" dirty="0"/>
              <a:t>, </a:t>
            </a:r>
            <a:r>
              <a:rPr lang="en-US" sz="1400" dirty="0" err="1"/>
              <a:t>recebeu</a:t>
            </a:r>
            <a:r>
              <a:rPr lang="en-US" sz="1400" dirty="0"/>
              <a:t> a </a:t>
            </a:r>
            <a:r>
              <a:rPr lang="en-US" sz="1400" dirty="0" err="1"/>
              <a:t>oferta</a:t>
            </a:r>
            <a:r>
              <a:rPr lang="en-US" sz="1400" dirty="0"/>
              <a:t> de Abel, mas </a:t>
            </a:r>
            <a:r>
              <a:rPr lang="en-US" sz="1400" dirty="0" err="1"/>
              <a:t>rejeitou</a:t>
            </a:r>
            <a:r>
              <a:rPr lang="en-US" sz="1400" dirty="0"/>
              <a:t> a </a:t>
            </a:r>
            <a:r>
              <a:rPr lang="en-US" sz="1400" dirty="0" err="1"/>
              <a:t>oferta</a:t>
            </a:r>
            <a:r>
              <a:rPr lang="en-US" sz="1400" dirty="0"/>
              <a:t> de </a:t>
            </a:r>
            <a:r>
              <a:rPr lang="en-US" sz="1400" dirty="0" err="1"/>
              <a:t>Caim</a:t>
            </a:r>
            <a:r>
              <a:rPr lang="en-US" sz="1400" dirty="0"/>
              <a:t>. A </a:t>
            </a:r>
            <a:r>
              <a:rPr lang="en-US" sz="1400" dirty="0" err="1"/>
              <a:t>oferta</a:t>
            </a:r>
            <a:r>
              <a:rPr lang="en-US" sz="1400" dirty="0"/>
              <a:t> de Abel </a:t>
            </a:r>
            <a:r>
              <a:rPr lang="en-US" sz="1400" dirty="0" err="1"/>
              <a:t>foi</a:t>
            </a:r>
            <a:r>
              <a:rPr lang="en-US" sz="1400" dirty="0"/>
              <a:t> </a:t>
            </a:r>
            <a:r>
              <a:rPr lang="en-US" sz="1400" dirty="0" err="1"/>
              <a:t>aceita</a:t>
            </a:r>
            <a:r>
              <a:rPr lang="en-US" sz="1400" dirty="0"/>
              <a:t> </a:t>
            </a:r>
            <a:r>
              <a:rPr lang="en-US" sz="1400" dirty="0" err="1"/>
              <a:t>porque</a:t>
            </a:r>
            <a:r>
              <a:rPr lang="en-US" sz="1400" dirty="0"/>
              <a:t> o Senhor </a:t>
            </a:r>
            <a:r>
              <a:rPr lang="en-US" sz="1400" dirty="0" err="1"/>
              <a:t>viu</a:t>
            </a:r>
            <a:r>
              <a:rPr lang="en-US" sz="1400" dirty="0"/>
              <a:t> </a:t>
            </a:r>
            <a:r>
              <a:rPr lang="en-US" sz="1400" dirty="0" err="1"/>
              <a:t>nele</a:t>
            </a:r>
            <a:r>
              <a:rPr lang="en-US" sz="1400" dirty="0"/>
              <a:t> um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coração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limpo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e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cheio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de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fé</a:t>
            </a:r>
            <a:r>
              <a:rPr lang="en-US" sz="1400" dirty="0"/>
              <a:t>. Por </a:t>
            </a:r>
            <a:r>
              <a:rPr lang="en-US" sz="1400" dirty="0" err="1"/>
              <a:t>apresentar</a:t>
            </a:r>
            <a:r>
              <a:rPr lang="en-US" sz="1400" dirty="0"/>
              <a:t> um </a:t>
            </a:r>
            <a:r>
              <a:rPr lang="en-US" sz="1400" dirty="0" err="1"/>
              <a:t>sacrifício</a:t>
            </a:r>
            <a:r>
              <a:rPr lang="en-US" sz="1400" dirty="0"/>
              <a:t> </a:t>
            </a:r>
            <a:r>
              <a:rPr lang="en-US" sz="1400" dirty="0" err="1"/>
              <a:t>excelente</a:t>
            </a:r>
            <a:r>
              <a:rPr lang="en-US" sz="1400" dirty="0"/>
              <a:t>, Abel </a:t>
            </a:r>
            <a:r>
              <a:rPr lang="en-US" sz="1400" dirty="0" err="1"/>
              <a:t>obteve</a:t>
            </a:r>
            <a:r>
              <a:rPr lang="en-US" sz="1400" dirty="0"/>
              <a:t> tanto o </a:t>
            </a:r>
            <a:r>
              <a:rPr lang="en-US" sz="1400" dirty="0" err="1"/>
              <a:t>testemunho</a:t>
            </a:r>
            <a:r>
              <a:rPr lang="en-US" sz="1400" dirty="0"/>
              <a:t> de ser </a:t>
            </a:r>
            <a:r>
              <a:rPr lang="en-US" sz="1400" dirty="0" err="1"/>
              <a:t>justo</a:t>
            </a:r>
            <a:r>
              <a:rPr lang="en-US" sz="1400" dirty="0"/>
              <a:t> </a:t>
            </a:r>
            <a:r>
              <a:rPr lang="en-US" sz="1400" dirty="0" err="1"/>
              <a:t>quanto</a:t>
            </a:r>
            <a:r>
              <a:rPr lang="en-US" sz="1400" dirty="0"/>
              <a:t> a </a:t>
            </a:r>
            <a:r>
              <a:rPr lang="en-US" sz="1400" dirty="0" err="1"/>
              <a:t>aprovação</a:t>
            </a:r>
            <a:r>
              <a:rPr lang="en-US" sz="1400" dirty="0"/>
              <a:t> de </a:t>
            </a:r>
            <a:r>
              <a:rPr lang="en-US" sz="1400" dirty="0" err="1"/>
              <a:t>suas</a:t>
            </a:r>
            <a:r>
              <a:rPr lang="en-US" sz="1400" dirty="0"/>
              <a:t> </a:t>
            </a:r>
            <a:r>
              <a:rPr lang="en-US" sz="1400" dirty="0" err="1"/>
              <a:t>ofertas</a:t>
            </a:r>
            <a:r>
              <a:rPr lang="en-US" sz="1400" dirty="0"/>
              <a:t> (Hb 11.4). Por outro </a:t>
            </a:r>
            <a:r>
              <a:rPr lang="en-US" sz="1400" dirty="0" err="1"/>
              <a:t>lado</a:t>
            </a:r>
            <a:r>
              <a:rPr lang="en-US" sz="1400" dirty="0"/>
              <a:t>, a </a:t>
            </a:r>
            <a:r>
              <a:rPr lang="en-US" sz="1400" dirty="0" err="1"/>
              <a:t>oferta</a:t>
            </a:r>
            <a:r>
              <a:rPr lang="en-US" sz="1400" dirty="0"/>
              <a:t> de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foi</a:t>
            </a:r>
            <a:r>
              <a:rPr lang="en-US" sz="1400" dirty="0"/>
              <a:t> </a:t>
            </a:r>
            <a:r>
              <a:rPr lang="en-US" sz="1400" dirty="0" err="1"/>
              <a:t>rejeitada</a:t>
            </a:r>
            <a:r>
              <a:rPr lang="en-US" sz="1400" dirty="0"/>
              <a:t> por </a:t>
            </a:r>
            <a:r>
              <a:rPr lang="en-US" sz="1400" dirty="0" err="1"/>
              <a:t>não</a:t>
            </a:r>
            <a:r>
              <a:rPr lang="en-US" sz="1400" dirty="0"/>
              <a:t> haver </a:t>
            </a:r>
            <a:r>
              <a:rPr lang="en-US" sz="1400" dirty="0" err="1"/>
              <a:t>nele</a:t>
            </a:r>
            <a:r>
              <a:rPr lang="en-US" sz="1400" dirty="0"/>
              <a:t> </a:t>
            </a:r>
            <a:r>
              <a:rPr lang="en-US" sz="1400" dirty="0" err="1"/>
              <a:t>fé</a:t>
            </a:r>
            <a:r>
              <a:rPr lang="en-US" sz="1400" dirty="0"/>
              <a:t> </a:t>
            </a:r>
            <a:r>
              <a:rPr lang="en-US" sz="1400" dirty="0" err="1"/>
              <a:t>sincera</a:t>
            </a:r>
            <a:r>
              <a:rPr lang="en-US" sz="1400" dirty="0"/>
              <a:t>, e </a:t>
            </a:r>
            <a:r>
              <a:rPr lang="en-US" sz="1400" dirty="0" err="1"/>
              <a:t>suas</a:t>
            </a:r>
            <a:r>
              <a:rPr lang="en-US" sz="1400" dirty="0"/>
              <a:t> </a:t>
            </a:r>
            <a:r>
              <a:rPr lang="en-US" sz="1400" dirty="0" err="1"/>
              <a:t>obras</a:t>
            </a:r>
            <a:r>
              <a:rPr lang="en-US" sz="1400" dirty="0"/>
              <a:t> </a:t>
            </a:r>
            <a:r>
              <a:rPr lang="en-US" sz="1400" dirty="0" err="1"/>
              <a:t>eram</a:t>
            </a:r>
            <a:r>
              <a:rPr lang="en-US" sz="1400" dirty="0"/>
              <a:t> </a:t>
            </a:r>
            <a:r>
              <a:rPr lang="en-US" sz="1400" dirty="0" err="1"/>
              <a:t>más</a:t>
            </a:r>
            <a:r>
              <a:rPr lang="en-US" sz="1400" dirty="0"/>
              <a:t> (</a:t>
            </a:r>
            <a:r>
              <a:rPr lang="en-US" sz="1400" dirty="0" err="1"/>
              <a:t>1Jo</a:t>
            </a:r>
            <a:r>
              <a:rPr lang="en-US" sz="1400" dirty="0"/>
              <a:t> 3.12).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irou</a:t>
            </a:r>
            <a:r>
              <a:rPr lang="en-US" sz="1400" dirty="0"/>
              <a:t>-se com a </a:t>
            </a:r>
            <a:r>
              <a:rPr lang="en-US" sz="1400" dirty="0" err="1"/>
              <a:t>rejeição</a:t>
            </a:r>
            <a:r>
              <a:rPr lang="en-US" sz="1400" dirty="0"/>
              <a:t> da </a:t>
            </a:r>
            <a:r>
              <a:rPr lang="en-US" sz="1400" dirty="0" err="1"/>
              <a:t>sua</a:t>
            </a:r>
            <a:r>
              <a:rPr lang="en-US" sz="1400" dirty="0"/>
              <a:t> </a:t>
            </a:r>
            <a:r>
              <a:rPr lang="en-US" sz="1400" dirty="0" err="1"/>
              <a:t>oferta</a:t>
            </a:r>
            <a:r>
              <a:rPr lang="en-US" sz="1400" dirty="0"/>
              <a:t> e a </a:t>
            </a:r>
            <a:r>
              <a:rPr lang="en-US" sz="1400" dirty="0" err="1"/>
              <a:t>aceitação</a:t>
            </a:r>
            <a:r>
              <a:rPr lang="en-US" sz="1400" dirty="0"/>
              <a:t> da </a:t>
            </a:r>
            <a:r>
              <a:rPr lang="en-US" sz="1400" dirty="0" err="1"/>
              <a:t>oferta</a:t>
            </a:r>
            <a:r>
              <a:rPr lang="en-US" sz="1400" dirty="0"/>
              <a:t> de Abel. </a:t>
            </a:r>
            <a:r>
              <a:rPr lang="en-US" sz="1400" dirty="0" err="1"/>
              <a:t>Vendo</a:t>
            </a:r>
            <a:r>
              <a:rPr lang="en-US" sz="1400" dirty="0"/>
              <a:t> </a:t>
            </a:r>
            <a:r>
              <a:rPr lang="en-US" sz="1400" dirty="0" err="1"/>
              <a:t>isso</a:t>
            </a:r>
            <a:r>
              <a:rPr lang="en-US" sz="1400" dirty="0"/>
              <a:t>, o Senhor </a:t>
            </a:r>
            <a:r>
              <a:rPr lang="en-US" sz="1400" dirty="0" err="1"/>
              <a:t>Ihe</a:t>
            </a:r>
            <a:r>
              <a:rPr lang="en-US" sz="1400" dirty="0"/>
              <a:t> </a:t>
            </a:r>
            <a:r>
              <a:rPr lang="en-US" sz="1400" dirty="0" err="1"/>
              <a:t>disse</a:t>
            </a:r>
            <a:r>
              <a:rPr lang="en-US" sz="1400" dirty="0"/>
              <a:t>: "Por que </a:t>
            </a:r>
            <a:r>
              <a:rPr lang="en-US" sz="1400" dirty="0" err="1"/>
              <a:t>te</a:t>
            </a:r>
            <a:r>
              <a:rPr lang="en-US" sz="1400" dirty="0"/>
              <a:t> </a:t>
            </a:r>
            <a:r>
              <a:rPr lang="en-US" sz="1400" dirty="0" err="1"/>
              <a:t>iraste</a:t>
            </a:r>
            <a:r>
              <a:rPr lang="en-US" sz="1400" dirty="0"/>
              <a:t>? E por que </a:t>
            </a:r>
            <a:r>
              <a:rPr lang="en-US" sz="1400" dirty="0" err="1"/>
              <a:t>descaiu</a:t>
            </a:r>
            <a:r>
              <a:rPr lang="en-US" sz="1400" dirty="0"/>
              <a:t> o </a:t>
            </a:r>
            <a:r>
              <a:rPr lang="en-US" sz="1400" dirty="0" err="1"/>
              <a:t>teu</a:t>
            </a:r>
            <a:r>
              <a:rPr lang="en-US" sz="1400" dirty="0"/>
              <a:t> </a:t>
            </a:r>
            <a:r>
              <a:rPr lang="en-US" sz="1400" dirty="0" err="1"/>
              <a:t>semblante</a:t>
            </a:r>
            <a:r>
              <a:rPr lang="en-US" sz="1400" dirty="0"/>
              <a:t>? Se </a:t>
            </a:r>
            <a:r>
              <a:rPr lang="en-US" sz="1400" dirty="0" err="1"/>
              <a:t>bem</a:t>
            </a:r>
            <a:r>
              <a:rPr lang="en-US" sz="1400" dirty="0"/>
              <a:t> </a:t>
            </a:r>
            <a:r>
              <a:rPr lang="en-US" sz="1400" dirty="0" err="1"/>
              <a:t>fizeres</a:t>
            </a:r>
            <a:r>
              <a:rPr lang="en-US" sz="1400" dirty="0"/>
              <a:t>,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haverá</a:t>
            </a:r>
            <a:r>
              <a:rPr lang="en-US" sz="1400" dirty="0"/>
              <a:t> </a:t>
            </a:r>
            <a:r>
              <a:rPr lang="en-US" sz="1400" dirty="0" err="1"/>
              <a:t>aceitação</a:t>
            </a:r>
            <a:r>
              <a:rPr lang="en-US" sz="1400" dirty="0"/>
              <a:t> para </a:t>
            </a:r>
            <a:r>
              <a:rPr lang="en-US" sz="1400" dirty="0" err="1"/>
              <a:t>ti</a:t>
            </a:r>
            <a:r>
              <a:rPr lang="en-US" sz="1400" dirty="0"/>
              <a:t>? E se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fizeres</a:t>
            </a:r>
            <a:r>
              <a:rPr lang="en-US" sz="1400" dirty="0"/>
              <a:t> </a:t>
            </a:r>
            <a:r>
              <a:rPr lang="en-US" sz="1400" dirty="0" err="1"/>
              <a:t>bem</a:t>
            </a:r>
            <a:r>
              <a:rPr lang="en-US" sz="1400" dirty="0"/>
              <a:t>, o </a:t>
            </a:r>
            <a:r>
              <a:rPr lang="en-US" sz="1400" dirty="0" err="1"/>
              <a:t>pecado</a:t>
            </a:r>
            <a:r>
              <a:rPr lang="en-US" sz="1400" dirty="0"/>
              <a:t> </a:t>
            </a:r>
            <a:r>
              <a:rPr lang="en-US" sz="1400" dirty="0" err="1"/>
              <a:t>jaz</a:t>
            </a:r>
            <a:r>
              <a:rPr lang="en-US" sz="1400" dirty="0"/>
              <a:t> à porta", </a:t>
            </a:r>
            <a:r>
              <a:rPr lang="en-US" sz="1400" dirty="0" err="1"/>
              <a:t>Gn</a:t>
            </a:r>
            <a:r>
              <a:rPr lang="en-US" sz="1400" dirty="0"/>
              <a:t> 4.6,7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Irmãos</a:t>
            </a:r>
            <a:r>
              <a:rPr lang="en-US" sz="1400" dirty="0"/>
              <a:t> </a:t>
            </a:r>
            <a:r>
              <a:rPr lang="en-US" sz="1400" dirty="0" err="1"/>
              <a:t>têm</a:t>
            </a:r>
            <a:r>
              <a:rPr lang="en-US" sz="1400" dirty="0"/>
              <a:t> </a:t>
            </a:r>
            <a:r>
              <a:rPr lang="en-US" sz="1400" dirty="0" err="1"/>
              <a:t>personalidades</a:t>
            </a:r>
            <a:r>
              <a:rPr lang="en-US" sz="1400" dirty="0"/>
              <a:t> </a:t>
            </a:r>
            <a:r>
              <a:rPr lang="en-US" sz="1400" dirty="0" err="1"/>
              <a:t>diferentes</a:t>
            </a:r>
            <a:r>
              <a:rPr lang="en-US" sz="1400" dirty="0"/>
              <a:t>, pois </a:t>
            </a:r>
            <a:r>
              <a:rPr lang="en-US" sz="1400" dirty="0" err="1"/>
              <a:t>são</a:t>
            </a:r>
            <a:r>
              <a:rPr lang="en-US" sz="1400" dirty="0"/>
              <a:t> </a:t>
            </a:r>
            <a:r>
              <a:rPr lang="en-US" sz="1400" dirty="0" err="1"/>
              <a:t>pessoas</a:t>
            </a:r>
            <a:r>
              <a:rPr lang="en-US" sz="1400" dirty="0"/>
              <a:t> </a:t>
            </a:r>
            <a:r>
              <a:rPr lang="en-US" sz="1400" dirty="0" err="1"/>
              <a:t>diferentes</a:t>
            </a:r>
            <a:r>
              <a:rPr lang="en-US" sz="1400" dirty="0"/>
              <a:t>, o que </a:t>
            </a:r>
            <a:r>
              <a:rPr lang="en-US" sz="1400" dirty="0" err="1"/>
              <a:t>pode</a:t>
            </a:r>
            <a:r>
              <a:rPr lang="en-US" sz="1400" dirty="0"/>
              <a:t>  </a:t>
            </a:r>
            <a:r>
              <a:rPr lang="en-US" sz="1400" dirty="0" err="1"/>
              <a:t>causar</a:t>
            </a:r>
            <a:r>
              <a:rPr lang="en-US" sz="1400" dirty="0"/>
              <a:t> </a:t>
            </a:r>
            <a:r>
              <a:rPr lang="en-US" sz="1400" dirty="0" err="1"/>
              <a:t>conflitos</a:t>
            </a:r>
            <a:r>
              <a:rPr lang="en-US" sz="1400" dirty="0"/>
              <a:t> entre </a:t>
            </a:r>
            <a:r>
              <a:rPr lang="en-US" sz="1400" dirty="0" err="1"/>
              <a:t>eles</a:t>
            </a:r>
            <a:r>
              <a:rPr lang="en-US" sz="1400" dirty="0"/>
              <a:t>. </a:t>
            </a:r>
            <a:r>
              <a:rPr lang="en-US" sz="1400" dirty="0" err="1"/>
              <a:t>Porém</a:t>
            </a:r>
            <a:r>
              <a:rPr lang="en-US" sz="1400" dirty="0"/>
              <a:t>, as </a:t>
            </a:r>
            <a:r>
              <a:rPr lang="en-US" sz="1400" dirty="0" err="1"/>
              <a:t>divergências</a:t>
            </a:r>
            <a:r>
              <a:rPr lang="en-US" sz="1400" dirty="0"/>
              <a:t> </a:t>
            </a:r>
            <a:r>
              <a:rPr lang="en-US" sz="1400" dirty="0" err="1"/>
              <a:t>devem</a:t>
            </a:r>
            <a:r>
              <a:rPr lang="en-US" sz="1400" dirty="0"/>
              <a:t> ser logo </a:t>
            </a:r>
            <a:r>
              <a:rPr lang="en-US" sz="1400" dirty="0" err="1"/>
              <a:t>resolvidas</a:t>
            </a:r>
            <a:r>
              <a:rPr lang="en-US" sz="1400" dirty="0"/>
              <a:t>: "</a:t>
            </a:r>
            <a:r>
              <a:rPr lang="en-US" sz="1400" dirty="0" err="1"/>
              <a:t>Irai-vos</a:t>
            </a:r>
            <a:r>
              <a:rPr lang="en-US" sz="1400" dirty="0"/>
              <a:t> e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pequeis</a:t>
            </a:r>
            <a:r>
              <a:rPr lang="en-US" sz="1400" dirty="0"/>
              <a:t>; </a:t>
            </a:r>
            <a:r>
              <a:rPr lang="en-US" sz="1400" dirty="0" err="1"/>
              <a:t>não</a:t>
            </a:r>
            <a:r>
              <a:rPr lang="en-US" sz="1400" dirty="0"/>
              <a:t> se </a:t>
            </a:r>
            <a:r>
              <a:rPr lang="en-US" sz="1400" dirty="0" err="1"/>
              <a:t>ponha</a:t>
            </a:r>
            <a:r>
              <a:rPr lang="en-US" sz="1400" dirty="0"/>
              <a:t> o sol </a:t>
            </a:r>
            <a:r>
              <a:rPr lang="en-US" sz="1400" dirty="0" err="1"/>
              <a:t>sobre</a:t>
            </a:r>
            <a:r>
              <a:rPr lang="en-US" sz="1400" dirty="0"/>
              <a:t> a </a:t>
            </a:r>
            <a:r>
              <a:rPr lang="en-US" sz="1400" dirty="0" err="1"/>
              <a:t>vossa</a:t>
            </a:r>
            <a:r>
              <a:rPr lang="en-US" sz="1400" dirty="0"/>
              <a:t> </a:t>
            </a:r>
            <a:r>
              <a:rPr lang="en-US" sz="1400" dirty="0" err="1"/>
              <a:t>ira</a:t>
            </a:r>
            <a:r>
              <a:rPr lang="en-US" sz="1400" dirty="0"/>
              <a:t>", </a:t>
            </a:r>
            <a:r>
              <a:rPr lang="en-US" sz="1400" dirty="0" err="1"/>
              <a:t>Ef</a:t>
            </a:r>
            <a:r>
              <a:rPr lang="en-US" sz="1400" dirty="0"/>
              <a:t> 4.26.</a:t>
            </a:r>
            <a:endParaRPr lang="en-US" sz="1400" spc="-1" dirty="0"/>
          </a:p>
        </p:txBody>
      </p:sp>
      <p:pic>
        <p:nvPicPr>
          <p:cNvPr id="39" name="Picture 2" descr="Site Ofical - Ministério Infantil da IEADAM - Pr Fernando &amp;amp; Ministério">
            <a:extLst>
              <a:ext uri="{FF2B5EF4-FFF2-40B4-BE49-F238E27FC236}">
                <a16:creationId xmlns:a16="http://schemas.microsoft.com/office/drawing/2014/main" id="{8A0C0994-F785-4C66-A720-99AF72ED3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" r="4726"/>
          <a:stretch/>
        </p:blipFill>
        <p:spPr bwMode="auto">
          <a:xfrm>
            <a:off x="73589" y="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0" strike="noStrike" spc="-1">
                <a:latin typeface="+mj-lt"/>
                <a:ea typeface="+mj-ea"/>
                <a:cs typeface="+mj-cs"/>
              </a:rPr>
              <a:t>2.   O PRIMEIRO HOMICIDIO</a:t>
            </a:r>
          </a:p>
        </p:txBody>
      </p:sp>
      <p:sp>
        <p:nvSpPr>
          <p:cNvPr id="147" name="TextShape 2"/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Vimos que a ira de Caim se acendeu com o episódio das ofertas. O Senhor, então, falou diretamente com ele para que </a:t>
            </a:r>
            <a:r>
              <a:rPr lang="en-US" sz="1600" b="1">
                <a:ln w="22225">
                  <a:solidFill>
                    <a:schemeClr val="accent2"/>
                  </a:solidFill>
                  <a:prstDash val="solid"/>
                </a:ln>
              </a:rPr>
              <a:t>dominasse os próprios sentimentos e não pecasse </a:t>
            </a:r>
            <a:r>
              <a:rPr lang="en-US" sz="1600"/>
              <a:t>(Gn 4.6,7). Quando não temos controle sobre os nossos sentimentos, ficamos mais sujeitos a pecar, e assim aconteceu com Caim: o Senhor aconselhou, mas ele estava decidido a se vingar do irmão.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Abel não fez nada contra Caim, ele apenas adorou a Deus da maneira correta. O Senhor aconselhou o jovem irado a dominar o pecado que havia em seu coração, mas a presença, o interesse e os conselhos do Criador foram ignorados, algo que muitas pessoas fazem até hoje.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Infelizmente, Caim continuou alimentando a ira no seu coração e elaborou um plano contra o irmão, fechando-se a qualquer possibilidade de conciliação. Sem possibilidade de defesa, Abel foi assassinado pelo próprio irmão. Caim pecou porque se deixou levar pela ira e pelo ressentimento. </a:t>
            </a:r>
            <a:endParaRPr lang="en-US" sz="1600" spc="-1"/>
          </a:p>
        </p:txBody>
      </p:sp>
      <p:pic>
        <p:nvPicPr>
          <p:cNvPr id="4098" name="Picture 2" descr="O Fenômeno Genêsis - Cultura e Negócios">
            <a:extLst>
              <a:ext uri="{FF2B5EF4-FFF2-40B4-BE49-F238E27FC236}">
                <a16:creationId xmlns:a16="http://schemas.microsoft.com/office/drawing/2014/main" id="{EDDD38C0-8BE2-4309-8EC7-1F50BDA09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8" r="2807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699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0" strike="noStrike" spc="-1">
                <a:latin typeface="+mj-lt"/>
                <a:ea typeface="+mj-ea"/>
                <a:cs typeface="+mj-cs"/>
              </a:rPr>
              <a:t>3. AS TRISTES CONSEQUÊNCIAS DO PECADO</a:t>
            </a:r>
          </a:p>
        </p:txBody>
      </p:sp>
      <p:sp>
        <p:nvSpPr>
          <p:cNvPr id="149" name="TextShape 2"/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Deus primeiro aconselha, porque quer sempre o nosso bem; o </a:t>
            </a:r>
            <a:r>
              <a:rPr lang="en-US" sz="1400" b="1">
                <a:ln w="22225">
                  <a:solidFill>
                    <a:schemeClr val="accent2"/>
                  </a:solidFill>
                  <a:prstDash val="solid"/>
                </a:ln>
              </a:rPr>
              <a:t>homem ignora as palavras de Deus </a:t>
            </a:r>
            <a:r>
              <a:rPr lang="en-US" sz="1400"/>
              <a:t>e prefere satisfazer os seus próprios desejos; o homem peca e começa a inventar desculpas para se eximir da própria responsabilidade; Deus demonstra o seu amor mesmo em meio do juízo; e o homem arca com as consequências da desobediência, Assim como fez com Adão, Deus foi em busca de Caim e, como se não soubesse de nada, perguntou por Abel. A resposta arrogante foi: "Não sei; sou eu guardador do meu irmão?", Gn 4.9.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Vendo a rebeldia de Caim, que em nenhum momento se arrependeu do erro, o Pai anunciou as consequências do pecado: a terra, que recebeu o sangue de Abel, seria estéril, sem produção satisfatória (Gn 4.11,12), e Caim seria um fugitivo errante, vagando amedrontado por terras desconhecidas (Gn 4.12). Caim achou o castigo pesado demais e clamou pela misericórdia do Senhor, temendo ser morto também. Então, o caráter do Criador é de novo revelado no seu amor pelo pecador, mesmo em meio ao juízo. O Senhor colocou um sinal em Caim para garantir que ninguém o matasse, mas, se alguém fizesse isto, sofreria sete vezes o castigo (Gn 4.13-15).. </a:t>
            </a:r>
            <a:endParaRPr lang="en-US" sz="1400" spc="-1"/>
          </a:p>
        </p:txBody>
      </p:sp>
      <p:pic>
        <p:nvPicPr>
          <p:cNvPr id="3076" name="Picture 4" descr="Quais os nomes dos filhos de Adão e Eva? | by Ronaldo Matos | Medium">
            <a:extLst>
              <a:ext uri="{FF2B5EF4-FFF2-40B4-BE49-F238E27FC236}">
                <a16:creationId xmlns:a16="http://schemas.microsoft.com/office/drawing/2014/main" id="{F9F9BDC8-8244-440C-9115-274DA83528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6" r="14023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18F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2365702"/>
            <a:ext cx="3992516" cy="4092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2"/>
                </a:solidFill>
              </a:rPr>
              <a:t>Devemos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nos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conscientizar</a:t>
            </a:r>
            <a:r>
              <a:rPr lang="en-US" sz="3600" dirty="0">
                <a:solidFill>
                  <a:schemeClr val="tx2"/>
                </a:solidFill>
              </a:rPr>
              <a:t> de que a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Onisciência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 e a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Onipresença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 </a:t>
            </a:r>
            <a:r>
              <a:rPr lang="en-US" sz="3600" dirty="0">
                <a:solidFill>
                  <a:schemeClr val="tx2"/>
                </a:solidFill>
              </a:rPr>
              <a:t>de Deus </a:t>
            </a:r>
            <a:r>
              <a:rPr lang="en-US" sz="3600" dirty="0" err="1">
                <a:solidFill>
                  <a:schemeClr val="tx2"/>
                </a:solidFill>
              </a:rPr>
              <a:t>são</a:t>
            </a:r>
            <a:r>
              <a:rPr lang="en-US" sz="3600" dirty="0">
                <a:solidFill>
                  <a:schemeClr val="tx2"/>
                </a:solidFill>
              </a:rPr>
              <a:t> reais. Por </a:t>
            </a:r>
            <a:r>
              <a:rPr lang="en-US" sz="3600" dirty="0" err="1">
                <a:solidFill>
                  <a:schemeClr val="tx2"/>
                </a:solidFill>
              </a:rPr>
              <a:t>isso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devemos</a:t>
            </a:r>
            <a:r>
              <a:rPr lang="en-US" sz="3600" dirty="0">
                <a:solidFill>
                  <a:schemeClr val="tx2"/>
                </a:solidFill>
              </a:rPr>
              <a:t> ser </a:t>
            </a:r>
            <a:r>
              <a:rPr lang="en-US" sz="3600" dirty="0" err="1">
                <a:solidFill>
                  <a:schemeClr val="tx2"/>
                </a:solidFill>
              </a:rPr>
              <a:t>sinceros</a:t>
            </a:r>
            <a:r>
              <a:rPr lang="en-US" sz="3600" dirty="0">
                <a:solidFill>
                  <a:schemeClr val="tx2"/>
                </a:solidFill>
              </a:rPr>
              <a:t> e </a:t>
            </a:r>
            <a:r>
              <a:rPr lang="en-US" sz="3600" dirty="0" err="1">
                <a:solidFill>
                  <a:schemeClr val="tx2"/>
                </a:solidFill>
              </a:rPr>
              <a:t>afastar</a:t>
            </a:r>
            <a:r>
              <a:rPr lang="en-US" sz="3600" dirty="0">
                <a:solidFill>
                  <a:schemeClr val="tx2"/>
                </a:solidFill>
              </a:rPr>
              <a:t> a </a:t>
            </a:r>
            <a:r>
              <a:rPr lang="en-US" sz="3600" dirty="0" err="1">
                <a:solidFill>
                  <a:schemeClr val="tx2"/>
                </a:solidFill>
              </a:rPr>
              <a:t>mentira</a:t>
            </a:r>
            <a:r>
              <a:rPr lang="en-US" sz="3600" dirty="0">
                <a:solidFill>
                  <a:schemeClr val="tx2"/>
                </a:solidFill>
              </a:rPr>
              <a:t> da </a:t>
            </a:r>
            <a:r>
              <a:rPr lang="en-US" sz="3600" dirty="0" err="1">
                <a:solidFill>
                  <a:schemeClr val="tx2"/>
                </a:solidFill>
              </a:rPr>
              <a:t>nossa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vida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porque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mesmo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escondendo</a:t>
            </a:r>
            <a:r>
              <a:rPr lang="en-US" sz="3600" dirty="0">
                <a:solidFill>
                  <a:schemeClr val="tx2"/>
                </a:solidFill>
              </a:rPr>
              <a:t> dos </a:t>
            </a:r>
            <a:r>
              <a:rPr lang="en-US" sz="3600" dirty="0" err="1">
                <a:solidFill>
                  <a:schemeClr val="tx2"/>
                </a:solidFill>
              </a:rPr>
              <a:t>homens</a:t>
            </a:r>
            <a:r>
              <a:rPr lang="en-US" sz="3600" dirty="0">
                <a:solidFill>
                  <a:schemeClr val="tx2"/>
                </a:solidFill>
              </a:rPr>
              <a:t>, é </a:t>
            </a:r>
            <a:r>
              <a:rPr lang="en-US" sz="3600" dirty="0" err="1">
                <a:solidFill>
                  <a:schemeClr val="tx2"/>
                </a:solidFill>
              </a:rPr>
              <a:t>impossível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esconder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qualquer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coisa</a:t>
            </a:r>
            <a:r>
              <a:rPr lang="en-US" sz="3600" dirty="0">
                <a:solidFill>
                  <a:schemeClr val="tx2"/>
                </a:solidFill>
              </a:rPr>
              <a:t> de Deus.</a:t>
            </a:r>
            <a:endParaRPr lang="en-US" sz="3600" b="0" strike="noStrike" spc="-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988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Wingdings</vt:lpstr>
      <vt:lpstr>Tema do Office</vt:lpstr>
      <vt:lpstr>Lição 7 – Caim e Abel</vt:lpstr>
      <vt:lpstr>Apresentação do PowerPoint</vt:lpstr>
      <vt:lpstr>Versículo- chave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1 - A Criação de Deus</dc:title>
  <dc:creator>Julio César Pereira</dc:creator>
  <cp:lastModifiedBy>Julio César Pereira</cp:lastModifiedBy>
  <cp:revision>12</cp:revision>
  <dcterms:created xsi:type="dcterms:W3CDTF">2021-10-01T14:20:23Z</dcterms:created>
  <dcterms:modified xsi:type="dcterms:W3CDTF">2021-11-12T21:41:28Z</dcterms:modified>
</cp:coreProperties>
</file>