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54" r:id="rId3"/>
    <p:sldId id="257" r:id="rId4"/>
    <p:sldId id="258" r:id="rId5"/>
    <p:sldId id="400" r:id="rId6"/>
    <p:sldId id="260" r:id="rId7"/>
    <p:sldId id="261" r:id="rId8"/>
    <p:sldId id="311" r:id="rId9"/>
    <p:sldId id="396" r:id="rId10"/>
    <p:sldId id="259" r:id="rId11"/>
    <p:sldId id="397" r:id="rId12"/>
    <p:sldId id="398" r:id="rId13"/>
    <p:sldId id="382" r:id="rId14"/>
    <p:sldId id="365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847E3-C07D-40AC-BD06-AD1E73D51303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68211-87BB-4698-8232-8F2A00DA3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97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0A3A3-994E-4C06-A81B-82D53DD3E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879DBD-4203-450D-A12B-8F7E65DC4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340596-3BE1-46B8-8501-DE3E7971B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DC0AF6-A023-4882-925F-C6F00DB10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87A60E-0A47-49E0-AFD5-B48CC19D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993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AAB3D9-F6D8-4166-8273-53985FB83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20D11F-3F57-41A5-A123-0871B5435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B98137-2E5D-4D3C-A361-E2EF0C5E2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BF23C2-F4FE-4341-9BC3-E8223919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0CB86B-1F4F-46D7-9F9E-BB4DE3B14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651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BF1B4-6692-45D6-B769-555B66330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68515A-D10F-4A30-86CD-1EA861B7B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083AF9-DCC2-4E89-8A6C-8427A07EF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B50B35-3D96-4398-86EA-380A4CF6A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7B974B-BE63-4AEA-9DD2-042A4F80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141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4F10B-7E25-4983-932B-97B61FBAD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83BC07-3ECF-4834-A805-ED57F75AC5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C88C31-F82B-408A-BA90-231D20805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218337-C6A1-4A85-8708-B136765D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8254F6-BBE6-4560-BC21-E56483F80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4509C6-E2FC-4D24-BBDA-6FA759F6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0748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9F3C5-8F46-4F4E-8218-730102F5B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2FAE21-20B1-4EE2-A39C-617084E70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483A18-EE88-4457-A8AF-E82AE3EDB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8CF077-2B8D-4C47-A159-EE88B8E03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C59E679-B54F-49E8-A46A-B8387FE7A0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ADFBA8F-5980-4377-9AEB-05505BE4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148A329-291D-4963-BBF3-04B8C232C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452FA91-F4AB-405A-90E0-CF70FAD2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6788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E2015-9719-4450-A317-5C7880CD6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558BA7B-5C50-4FDF-9A5B-6D0AADD89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91E9B9-40E6-4FE1-9E77-6EE8038B8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B110F12-AC26-45F3-9E01-022B87343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12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678B54A-E73A-4ABC-A362-1CAF7EB6A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F6FBC4D-6706-4D50-AC29-EC79DE90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D64FD51-674E-49A3-ADC0-99FE0CF6C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222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66EAE5-0B81-4A15-AFFD-8A21DBE1A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39B5F1-7126-4BC3-BAC8-C988C653F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D7215A-DA13-473D-949A-3AAD43399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C5C067-9C22-4808-B9AA-AFE7F7F9B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F31ECA-FD5F-4C95-BF96-1DE0B86F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6D46A0-9832-4144-8A15-CFDE6C40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527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D0E5A-A59C-434B-BB11-A6869CBED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A1DC4EE-74B5-407A-9C8F-882E6A9C33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92E4CC-07D1-436F-8CD4-66B218877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12F08E-E9C7-484D-8CE2-0CD051F83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BF7858-D8B5-4EAC-85DD-59A29781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FB3F6D-33D2-41BC-B640-BA51ECDA2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56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646076-D0B8-454E-AF11-70B48C47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B60DCA-602B-40B8-9C5F-87D0154A4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D5CC8C-C3D5-417F-BE8D-C34A7B816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C3F2AA-C5E3-4C5F-BDD5-54EA652D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CE6867-5E02-4A94-9314-E4383B28B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27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B9DFAD-7E07-4D7B-AAE2-E4E80350D9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046C31-D759-41BB-B34B-89441FC5D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224407-E757-4F43-9FFB-4B1856794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ACDA68-D4AD-49C7-97C6-F3474BBF4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57B994-FA05-495A-957C-4B29B8038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344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959307" y="261232"/>
            <a:ext cx="9796535" cy="113200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 algn="ctr"/>
            <a:endParaRPr lang="pt-BR" sz="3991" b="0" strike="noStrike" spc="-1">
              <a:solidFill>
                <a:srgbClr val="050505"/>
              </a:solidFill>
              <a:latin typeface="Times New Roman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959307" y="1654468"/>
            <a:ext cx="9796535" cy="397681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903" b="0" strike="noStrike" spc="-1">
              <a:solidFill>
                <a:srgbClr val="05050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890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B7AF594-E766-4B1A-AAD0-F38DD4016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FBA2FA-BFD5-4D7F-A272-9E9BF18B0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AAB885-F1B6-44B2-BBAB-A90914431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209E2-A497-460E-A3D8-F32B959FE27C}" type="datetimeFigureOut">
              <a:rPr lang="pt-BR" smtClean="0"/>
              <a:t>27/11/2021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9D7302-3DAC-4492-B4EB-13FE05DEB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1C77DD-36BE-4CC0-90C4-F8C77F13D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C6F88-D8FF-4D49-BDBE-740345BA60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96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28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7.JPG"/><Relationship Id="rId5" Type="http://schemas.openxmlformats.org/officeDocument/2006/relationships/image" Target="../media/image22.jpeg"/><Relationship Id="rId10" Type="http://schemas.openxmlformats.org/officeDocument/2006/relationships/image" Target="../media/image26.png"/><Relationship Id="rId4" Type="http://schemas.openxmlformats.org/officeDocument/2006/relationships/image" Target="../media/image21.gif"/><Relationship Id="rId9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18644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518CC1-93FA-447F-8CF5-F342CB255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0" y="1179095"/>
            <a:ext cx="6958361" cy="340448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pt-BR" sz="7200" dirty="0">
                <a:solidFill>
                  <a:srgbClr val="FFFFFF"/>
                </a:solidFill>
              </a:rPr>
              <a:t>Lição 9 – A GERAÇÃO PÓS-DILÚVIO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EE3695-DE21-4A5D-A268-AA247B6DF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1495" y="4866870"/>
            <a:ext cx="5956353" cy="1247274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dirty="0" err="1">
                <a:solidFill>
                  <a:srgbClr val="FFFFFF"/>
                </a:solidFill>
              </a:rPr>
              <a:t>Revista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Adolescentes</a:t>
            </a:r>
            <a:r>
              <a:rPr lang="en-US" dirty="0">
                <a:solidFill>
                  <a:srgbClr val="FFFFFF"/>
                </a:solidFill>
              </a:rPr>
              <a:t> | </a:t>
            </a:r>
            <a:r>
              <a:rPr lang="en-US" dirty="0" err="1">
                <a:solidFill>
                  <a:srgbClr val="FFFFFF"/>
                </a:solidFill>
              </a:rPr>
              <a:t>Viver</a:t>
            </a:r>
            <a:r>
              <a:rPr lang="en-US" dirty="0">
                <a:solidFill>
                  <a:srgbClr val="FFFFFF"/>
                </a:solidFill>
              </a:rPr>
              <a:t>+ | | 15 a 17 </a:t>
            </a:r>
            <a:r>
              <a:rPr lang="en-US" dirty="0" err="1">
                <a:solidFill>
                  <a:srgbClr val="FFFFFF"/>
                </a:solidFill>
              </a:rPr>
              <a:t>anos</a:t>
            </a:r>
            <a:r>
              <a:rPr lang="en-US" dirty="0">
                <a:solidFill>
                  <a:srgbClr val="FFFFFF"/>
                </a:solidFill>
              </a:rPr>
              <a:t> | 4º </a:t>
            </a:r>
            <a:r>
              <a:rPr lang="en-US" dirty="0" err="1">
                <a:solidFill>
                  <a:srgbClr val="FFFFFF"/>
                </a:solidFill>
              </a:rPr>
              <a:t>Trimestre</a:t>
            </a:r>
            <a:r>
              <a:rPr lang="en-US" dirty="0">
                <a:solidFill>
                  <a:srgbClr val="FFFFFF"/>
                </a:solidFill>
              </a:rPr>
              <a:t> 2021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992A3407-CDAF-4B91-AD5E-967F31FB1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D37E8BB-6389-4511-B88F-4F2DA44A9117}"/>
              </a:ext>
            </a:extLst>
          </p:cNvPr>
          <p:cNvSpPr txBox="1"/>
          <p:nvPr/>
        </p:nvSpPr>
        <p:spPr>
          <a:xfrm>
            <a:off x="9015462" y="5489020"/>
            <a:ext cx="2599212" cy="84023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1800" b="0" strike="noStrike" spc="-1" dirty="0">
                <a:solidFill>
                  <a:schemeClr val="bg1"/>
                </a:solidFill>
                <a:latin typeface="Century Gothic"/>
              </a:rPr>
              <a:t>Professor da EBD - Trabalhador: Evandro Vieira de Andrade</a:t>
            </a:r>
            <a:endParaRPr lang="pt-BR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4598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EEE906F6-70AB-49BF-8B6A-6E8DC5C9745A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Versículo</a:t>
            </a:r>
            <a:r>
              <a:rPr lang="en-US" sz="3200" dirty="0">
                <a:solidFill>
                  <a:srgbClr val="FF0000"/>
                </a:solidFill>
              </a:rPr>
              <a:t>- </a:t>
            </a:r>
            <a:r>
              <a:rPr lang="en-US" sz="3200" dirty="0" err="1">
                <a:solidFill>
                  <a:srgbClr val="FF0000"/>
                </a:solidFill>
              </a:rPr>
              <a:t>chave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9CE6B18-439C-44AA-B8E0-86813A561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1" name="Espaço Reservado para Conteúdo 9">
            <a:extLst>
              <a:ext uri="{FF2B5EF4-FFF2-40B4-BE49-F238E27FC236}">
                <a16:creationId xmlns:a16="http://schemas.microsoft.com/office/drawing/2014/main" id="{C161B349-AE1A-4B4F-A371-28859368743F}"/>
              </a:ext>
            </a:extLst>
          </p:cNvPr>
          <p:cNvSpPr txBox="1">
            <a:spLocks/>
          </p:cNvSpPr>
          <p:nvPr/>
        </p:nvSpPr>
        <p:spPr>
          <a:xfrm>
            <a:off x="6447693" y="3319139"/>
            <a:ext cx="4765395" cy="1475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0" strike="noStrike" spc="-1" dirty="0">
                <a:latin typeface="Century Gothic"/>
                <a:ea typeface="Noto Sans CJK SC"/>
              </a:rPr>
              <a:t>Saber que a aliança de Deus é imutável e</a:t>
            </a:r>
          </a:p>
          <a:p>
            <a:pPr marL="0" indent="0" algn="ctr">
              <a:buNone/>
            </a:pPr>
            <a:r>
              <a:rPr lang="pt-BR" sz="2400" spc="-1" dirty="0">
                <a:latin typeface="Century Gothic"/>
              </a:rPr>
              <a:t>Dura para sempre</a:t>
            </a:r>
            <a:endParaRPr lang="pt-BR" sz="2400" b="0" strike="noStrike" spc="-1" dirty="0">
              <a:latin typeface="Arial"/>
            </a:endParaRPr>
          </a:p>
        </p:txBody>
      </p:sp>
      <p:sp>
        <p:nvSpPr>
          <p:cNvPr id="12" name="Título 8">
            <a:extLst>
              <a:ext uri="{FF2B5EF4-FFF2-40B4-BE49-F238E27FC236}">
                <a16:creationId xmlns:a16="http://schemas.microsoft.com/office/drawing/2014/main" id="{0C679C14-41E0-4D01-9BAB-0A9A1D36FEA7}"/>
              </a:ext>
            </a:extLst>
          </p:cNvPr>
          <p:cNvSpPr txBox="1">
            <a:spLocks/>
          </p:cNvSpPr>
          <p:nvPr/>
        </p:nvSpPr>
        <p:spPr>
          <a:xfrm>
            <a:off x="7026560" y="2456972"/>
            <a:ext cx="3274568" cy="5998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Objetivo</a:t>
            </a:r>
            <a:r>
              <a:rPr lang="en-US" sz="3200" dirty="0"/>
              <a:t>:</a:t>
            </a:r>
          </a:p>
        </p:txBody>
      </p:sp>
      <p:sp>
        <p:nvSpPr>
          <p:cNvPr id="4" name="Seta: para a Esquerda 3">
            <a:extLst>
              <a:ext uri="{FF2B5EF4-FFF2-40B4-BE49-F238E27FC236}">
                <a16:creationId xmlns:a16="http://schemas.microsoft.com/office/drawing/2014/main" id="{2CC5A767-B531-4CC3-8501-E299ED61850F}"/>
              </a:ext>
            </a:extLst>
          </p:cNvPr>
          <p:cNvSpPr/>
          <p:nvPr/>
        </p:nvSpPr>
        <p:spPr>
          <a:xfrm>
            <a:off x="5978173" y="1187696"/>
            <a:ext cx="2096774" cy="1006998"/>
          </a:xfrm>
          <a:prstGeom prst="left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C2000CC-7C4F-4DB3-9DAD-97CDD51066A3}"/>
              </a:ext>
            </a:extLst>
          </p:cNvPr>
          <p:cNvSpPr txBox="1"/>
          <p:nvPr/>
        </p:nvSpPr>
        <p:spPr>
          <a:xfrm>
            <a:off x="5942121" y="5499488"/>
            <a:ext cx="6094140" cy="81253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3200" spc="-1" dirty="0">
                <a:solidFill>
                  <a:srgbClr val="000000"/>
                </a:solidFill>
                <a:latin typeface="Century Gothic"/>
              </a:rPr>
              <a:t>Base Bíblica</a:t>
            </a:r>
          </a:p>
          <a:p>
            <a:pPr algn="ctr"/>
            <a:r>
              <a:rPr lang="pt-BR" sz="1800" spc="-1" dirty="0">
                <a:latin typeface="Times New Roman"/>
              </a:rPr>
              <a:t>Gênesis 9.1-19;11.1-9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8AB53E4-3175-44D5-823E-7EF397AA4C5F}"/>
              </a:ext>
            </a:extLst>
          </p:cNvPr>
          <p:cNvSpPr txBox="1"/>
          <p:nvPr/>
        </p:nvSpPr>
        <p:spPr>
          <a:xfrm>
            <a:off x="482290" y="1643011"/>
            <a:ext cx="445770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200" spc="-1" dirty="0">
                <a:latin typeface="Times New Roman"/>
              </a:rPr>
              <a:t>“(…) Eis que lhe dou o meu concerto de paz”, </a:t>
            </a:r>
            <a:r>
              <a:rPr lang="pt-BR" sz="3200" spc="-1" dirty="0" err="1">
                <a:latin typeface="Times New Roman"/>
              </a:rPr>
              <a:t>Nm</a:t>
            </a:r>
            <a:r>
              <a:rPr lang="pt-BR" sz="3200" spc="-1" dirty="0">
                <a:latin typeface="Times New Roman"/>
              </a:rPr>
              <a:t> 25.12.</a:t>
            </a:r>
          </a:p>
        </p:txBody>
      </p:sp>
      <p:pic>
        <p:nvPicPr>
          <p:cNvPr id="5122" name="Picture 2" descr="Objetivo profissional: dicas para atualizar seu currículo | VAGAS Profissões">
            <a:extLst>
              <a:ext uri="{FF2B5EF4-FFF2-40B4-BE49-F238E27FC236}">
                <a16:creationId xmlns:a16="http://schemas.microsoft.com/office/drawing/2014/main" id="{50195716-EB29-4E13-94F9-562FDD10C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28" y="3212671"/>
            <a:ext cx="5286375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46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Shape 1"/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spc="-1">
                <a:latin typeface="+mj-lt"/>
                <a:ea typeface="+mj-ea"/>
                <a:cs typeface="+mj-cs"/>
              </a:rPr>
              <a:t>Introdução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Shape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22461" indent="-228600">
              <a:lnSpc>
                <a:spcPct val="90000"/>
              </a:lnSpc>
              <a:spcAft>
                <a:spcPts val="1282"/>
              </a:spcAft>
              <a:buClr>
                <a:srgbClr val="0066FF"/>
              </a:buClr>
              <a:buSzPct val="40000"/>
              <a:buFont typeface="Arial" panose="020B0604020202020204" pitchFamily="34" charset="0"/>
              <a:buChar char="•"/>
            </a:pPr>
            <a:r>
              <a:rPr lang="en-US" sz="1500" spc="-1"/>
              <a:t>Introdução Depois do Dilúvio, Deus fez um pacto com Noé: nunca mais destruir a Terra com águas. Como prova da Sua fidelidade, Deus estabeleceu um concerto entre Ele e a humanidade, as almas viventes, colocando um sinal nas nuvens. </a:t>
            </a:r>
          </a:p>
          <a:p>
            <a:pPr marL="522461" indent="-228600">
              <a:lnSpc>
                <a:spcPct val="90000"/>
              </a:lnSpc>
              <a:spcAft>
                <a:spcPts val="1282"/>
              </a:spcAft>
              <a:buClr>
                <a:srgbClr val="0066FF"/>
              </a:buClr>
              <a:buSzPct val="40000"/>
              <a:buFont typeface="Arial" panose="020B0604020202020204" pitchFamily="34" charset="0"/>
              <a:buChar char="•"/>
            </a:pPr>
            <a:r>
              <a:rPr lang="en-US" sz="1500" spc="-1"/>
              <a:t>Esse concerto duraria por todas as gerações, e o Seu sinal foi o arco-íris, um arco colorido que, depois de grandes chuvas, aparece entre as nuvens no céu (Gn 9.13). Assim Deus nos mostra que está firme no Seu concerto e que não mais inundará a Terra. As alianças feitas pelo nosso Deus jamais mudam, e o Seu concerto dura até os dias de hoje.</a:t>
            </a:r>
          </a:p>
        </p:txBody>
      </p:sp>
      <p:pic>
        <p:nvPicPr>
          <p:cNvPr id="1026" name="Picture 2" descr="A aliança de Deus com Noé e o que ela nos ensina até os dias de hoje">
            <a:extLst>
              <a:ext uri="{FF2B5EF4-FFF2-40B4-BE49-F238E27FC236}">
                <a16:creationId xmlns:a16="http://schemas.microsoft.com/office/drawing/2014/main" id="{8F844ACC-E53A-4559-9FB7-9FDA299D37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9" r="37782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Shape 1"/>
          <p:cNvSpPr txBox="1"/>
          <p:nvPr/>
        </p:nvSpPr>
        <p:spPr>
          <a:xfrm>
            <a:off x="5297762" y="329184"/>
            <a:ext cx="6251110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spc="-1">
                <a:latin typeface="+mj-lt"/>
                <a:ea typeface="+mj-ea"/>
                <a:cs typeface="+mj-cs"/>
              </a:rPr>
              <a:t>1 – A ALIANÇA DE DEUS</a:t>
            </a:r>
          </a:p>
        </p:txBody>
      </p:sp>
      <p:pic>
        <p:nvPicPr>
          <p:cNvPr id="2050" name="Picture 2" descr="Jesus nos ama">
            <a:extLst>
              <a:ext uri="{FF2B5EF4-FFF2-40B4-BE49-F238E27FC236}">
                <a16:creationId xmlns:a16="http://schemas.microsoft.com/office/drawing/2014/main" id="{3CF2A954-42BD-48CC-8CFD-D37B17E4C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0" r="24347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Shape 2"/>
          <p:cNvSpPr txBox="1"/>
          <p:nvPr/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144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900" spc="-1"/>
              <a:t>Depois que todos saíram da arca, humanos e animais, Noé ofereceu um holocausto ao Senhor, Gn 8.20. Em contrapartida, Deus prometeu não mais amaldiçoar a Terra por causa do homem, que tem o coração mau (Gn 8.21). </a:t>
            </a:r>
          </a:p>
          <a:p>
            <a:pPr indent="-228600">
              <a:lnSpc>
                <a:spcPct val="90000"/>
              </a:lnSpc>
              <a:spcBef>
                <a:spcPts val="144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900" spc="-1"/>
              <a:t>Por fim, para selar esse pacto, Deus colocou nas nuvens um arco luminoso e colorido, que aparece no céu após chuvas fortes, como um sinal claro de que a chuva vai cessar, e as águas não inundarão a Terra: "O meu arco tenho posto na nuvem; este será por sinal do concerto entre mim e a terra", Gn 9.13. Assim Deus estabeleceu um pacto com Noé e toda a humanidade (Gn 9.17).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Shape 1"/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spc="-1">
                <a:latin typeface="+mj-lt"/>
                <a:ea typeface="+mj-ea"/>
                <a:cs typeface="+mj-cs"/>
              </a:rPr>
              <a:t>2 – A IMUTABILIDADE DE DEUS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Shape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22461" indent="-228600">
              <a:lnSpc>
                <a:spcPct val="90000"/>
              </a:lnSpc>
              <a:spcBef>
                <a:spcPts val="1440"/>
              </a:spcBef>
              <a:spcAft>
                <a:spcPts val="1200"/>
              </a:spcAft>
              <a:buClr>
                <a:srgbClr val="0066FF"/>
              </a:buClr>
              <a:buSzPct val="40000"/>
              <a:buFont typeface="Arial" panose="020B0604020202020204" pitchFamily="34" charset="0"/>
              <a:buChar char="•"/>
            </a:pPr>
            <a:r>
              <a:rPr lang="en-US" sz="1000" spc="-1"/>
              <a:t>Para muitas pessoas, a Bíblia se resume a histórias e textos complicados e ultrapassados, por isso elas agem com desprezo pelas Escrituras. Muitos inclusive chegam a essa conclusão sem nunca ter feito sequer a leitura de um versículo. Mas o cristão, </a:t>
            </a:r>
            <a:r>
              <a:rPr lang="en-US" sz="1000" u="sng" spc="-1"/>
              <a:t>que está sempre lendo a Palavra de Deus</a:t>
            </a:r>
            <a:r>
              <a:rPr lang="en-US" sz="1000" spc="-1"/>
              <a:t>, sabe o quanto ela é atual. Os textos bíblicos abordam as várias situações da vida humana, e isso faz com que eles tenham um caráter permanente e aplicável ao cotidiano de uma maneira viva e eficaz (Hb 4.12).</a:t>
            </a:r>
          </a:p>
          <a:p>
            <a:pPr marL="522461" indent="-228600">
              <a:lnSpc>
                <a:spcPct val="90000"/>
              </a:lnSpc>
              <a:spcBef>
                <a:spcPts val="1440"/>
              </a:spcBef>
              <a:spcAft>
                <a:spcPts val="1200"/>
              </a:spcAft>
              <a:buClr>
                <a:srgbClr val="0066FF"/>
              </a:buClr>
              <a:buSzPct val="40000"/>
              <a:buFont typeface="Arial" panose="020B0604020202020204" pitchFamily="34" charset="0"/>
              <a:buChar char="•"/>
            </a:pPr>
            <a:r>
              <a:rPr lang="en-US" sz="1000" spc="-1"/>
              <a:t>No episódio do Dilúvio, temos dois concertos imutáveis, como a própria Palavra de Deus. O primeiro deles é sobre a Terra nunca mais ser inundada pelas águas (Gn 8.21; Is 54.9); enquanto o segundo se refere ao movimento constante da natureza: Gn 8.22.</a:t>
            </a:r>
          </a:p>
          <a:p>
            <a:pPr marL="522461" indent="-228600">
              <a:lnSpc>
                <a:spcPct val="90000"/>
              </a:lnSpc>
              <a:spcBef>
                <a:spcPts val="1440"/>
              </a:spcBef>
              <a:spcAft>
                <a:spcPts val="1200"/>
              </a:spcAft>
              <a:buClr>
                <a:srgbClr val="0066FF"/>
              </a:buClr>
              <a:buSzPct val="40000"/>
              <a:buFont typeface="Arial" panose="020B0604020202020204" pitchFamily="34" charset="0"/>
              <a:buChar char="•"/>
            </a:pPr>
            <a:r>
              <a:rPr lang="en-US" sz="1000" spc="-1"/>
              <a:t>Noé e seus filhos saíram da arca. Sua descendência dirigiu-se para uma região chamada Sinear (Gn 11.2), onde se fixaram. Mesmo tendo sido preservados pela retidão de Noé, as novas gerações se rebelaram e decidiram construir uma torre, Babel, para alcançar os céus (Gn 11.4). </a:t>
            </a:r>
          </a:p>
        </p:txBody>
      </p:sp>
      <p:pic>
        <p:nvPicPr>
          <p:cNvPr id="3074" name="Picture 2" descr="Aliança de Deus com Noé - Pregações e Estudos Bíblicos">
            <a:extLst>
              <a:ext uri="{FF2B5EF4-FFF2-40B4-BE49-F238E27FC236}">
                <a16:creationId xmlns:a16="http://schemas.microsoft.com/office/drawing/2014/main" id="{C74F94C9-03FC-4409-8D98-BFD6B8D16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3" r="23195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Shape 1"/>
          <p:cNvSpPr txBox="1"/>
          <p:nvPr/>
        </p:nvSpPr>
        <p:spPr>
          <a:xfrm>
            <a:off x="5297762" y="329184"/>
            <a:ext cx="6251110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spc="-1">
                <a:latin typeface="+mj-lt"/>
                <a:ea typeface="+mj-ea"/>
                <a:cs typeface="+mj-cs"/>
              </a:rPr>
              <a:t>3 – A SOBERANIA DE DEUS</a:t>
            </a:r>
          </a:p>
        </p:txBody>
      </p:sp>
      <p:pic>
        <p:nvPicPr>
          <p:cNvPr id="4098" name="Picture 2" descr="Torre de Babel - Civilização da Babilônia - InfoEscola">
            <a:extLst>
              <a:ext uri="{FF2B5EF4-FFF2-40B4-BE49-F238E27FC236}">
                <a16:creationId xmlns:a16="http://schemas.microsoft.com/office/drawing/2014/main" id="{EF8503DA-6D5D-4DC0-A4A5-91997B5404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3" r="2931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Shape 2"/>
          <p:cNvSpPr txBox="1"/>
          <p:nvPr/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22461" indent="-228600">
              <a:lnSpc>
                <a:spcPct val="90000"/>
              </a:lnSpc>
              <a:spcAft>
                <a:spcPts val="1282"/>
              </a:spcAft>
              <a:buClr>
                <a:srgbClr val="0066FF"/>
              </a:buClr>
              <a:buSzPct val="40000"/>
              <a:buFont typeface="Arial" panose="020B0604020202020204" pitchFamily="34" charset="0"/>
              <a:buChar char="•"/>
            </a:pPr>
            <a:r>
              <a:rPr lang="en-US" sz="1200" spc="-1"/>
              <a:t>Antes da construção da torre, todos os habitantes da Terra falavam a mesma língua. Eles, porém, permitiram que a vaidade entrasse em seu coração ao desejar ser um único povo e dominar seu próprio destino (Gn 11.1-4), rebelando-se contra Deus. O objetivo de Deus era que a humanidade se multiplicasse e enchesse toda a Terra (Gn 1.29), e não que as pessoas se concentrassem apenas em um único espaço geográfico.</a:t>
            </a:r>
          </a:p>
          <a:p>
            <a:pPr marL="522461" indent="-228600">
              <a:lnSpc>
                <a:spcPct val="90000"/>
              </a:lnSpc>
              <a:spcAft>
                <a:spcPts val="1282"/>
              </a:spcAft>
              <a:buClr>
                <a:srgbClr val="0066FF"/>
              </a:buClr>
              <a:buSzPct val="40000"/>
              <a:buFont typeface="Arial" panose="020B0604020202020204" pitchFamily="34" charset="0"/>
              <a:buChar char="•"/>
            </a:pPr>
            <a:r>
              <a:rPr lang="en-US" sz="1200" spc="-1"/>
              <a:t>Deus; mais uma vez, tomou uma atitude firme contra a rebeldia dos humanos: Gn 11.7. Como um dos principais fatores para que os descendentes de Noé permanecessem juntos era a sua unidade linguística, a confusão foi grande no meio deles: um pedia tijolo, e o outro mandava areia. Isso fez com que interrompessem a construção da Torre de babel e se dissipassem por toda a Terra, fazendo a vontade de Deus (Gn 11.9). </a:t>
            </a:r>
          </a:p>
          <a:p>
            <a:pPr marL="522461" indent="-228600">
              <a:lnSpc>
                <a:spcPct val="90000"/>
              </a:lnSpc>
              <a:spcAft>
                <a:spcPts val="1282"/>
              </a:spcAft>
              <a:buClr>
                <a:srgbClr val="0066FF"/>
              </a:buClr>
              <a:buSzPct val="40000"/>
              <a:buFont typeface="Arial" panose="020B0604020202020204" pitchFamily="34" charset="0"/>
              <a:buChar char="•"/>
            </a:pPr>
            <a:r>
              <a:rPr lang="en-US" sz="1200" spc="-1"/>
              <a:t>Os idiomas que dividiram os povos surgiram como um ato de julgamento divino, quando os arrogantes descendentes de Noé tentaram alcançar os céus. O termo "Babel" significa "confusão", e Deus realmente confundiu a humanidade como uma demonstração de soberania e domínio sobre a vida dos homens.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pt-BR" sz="5400"/>
              <a:t>CONCLUSÃO</a:t>
            </a:r>
          </a:p>
        </p:txBody>
      </p:sp>
      <p:pic>
        <p:nvPicPr>
          <p:cNvPr id="14" name="Picture 4" descr="Mão segurando um número de sombreamento de caneta em uma folha">
            <a:extLst>
              <a:ext uri="{FF2B5EF4-FFF2-40B4-BE49-F238E27FC236}">
                <a16:creationId xmlns:a16="http://schemas.microsoft.com/office/drawing/2014/main" id="{3D9BCDCB-5CB9-41E9-80FE-420A832C6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649" r="4020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pt-BR" sz="2200" dirty="0"/>
          </a:p>
          <a:p>
            <a:pPr>
              <a:spcAft>
                <a:spcPts val="600"/>
              </a:spcAft>
            </a:pPr>
            <a:endParaRPr lang="pt-BR" sz="2200" dirty="0"/>
          </a:p>
          <a:p>
            <a:pPr>
              <a:spcAft>
                <a:spcPts val="600"/>
              </a:spcAft>
            </a:pPr>
            <a:r>
              <a:rPr lang="pt-BR" sz="2200" dirty="0"/>
              <a:t>A Palavra de Deus e o Seu concerto são imutáveis e permanecem para sempre. Antes de planejar e executar seus próprios planos, o cristão deve submetê-los ao Espírito Santo, para que conheça a vontade soberana de Deus para a sua vida.</a:t>
            </a:r>
          </a:p>
        </p:txBody>
      </p:sp>
    </p:spTree>
    <p:extLst>
      <p:ext uri="{BB962C8B-B14F-4D97-AF65-F5344CB8AC3E}">
        <p14:creationId xmlns:p14="http://schemas.microsoft.com/office/powerpoint/2010/main" val="2380866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5C90410-A19D-4002-8B73-CD616E8E0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737" y="376881"/>
            <a:ext cx="5036071" cy="58000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78" y="376883"/>
            <a:ext cx="2813582" cy="2813582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47" y="696845"/>
            <a:ext cx="2898208" cy="2173656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64" y="3957967"/>
            <a:ext cx="2898208" cy="1630879"/>
          </a:xfrm>
          <a:prstGeom prst="rect">
            <a:avLst/>
          </a:prstGeom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4977" y="3366617"/>
            <a:ext cx="2813582" cy="281358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7091143" y="2066544"/>
            <a:ext cx="4341886" cy="3785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 err="1">
                <a:solidFill>
                  <a:schemeClr val="bg1"/>
                </a:solidFill>
              </a:rPr>
              <a:t>Cursos</a:t>
            </a:r>
            <a:r>
              <a:rPr lang="en-US" sz="4400" dirty="0">
                <a:solidFill>
                  <a:schemeClr val="bg1"/>
                </a:solidFill>
              </a:rPr>
              <a:t> online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BA47B5B-BEC6-45AC-B06F-4AEB84CDCDEC}"/>
              </a:ext>
            </a:extLst>
          </p:cNvPr>
          <p:cNvSpPr txBox="1"/>
          <p:nvPr/>
        </p:nvSpPr>
        <p:spPr>
          <a:xfrm>
            <a:off x="3048990" y="3261153"/>
            <a:ext cx="609797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Pr. Júlio César Medeiros</a:t>
            </a:r>
          </a:p>
        </p:txBody>
      </p:sp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TextShape 1"/>
          <p:cNvSpPr txBox="1"/>
          <p:nvPr/>
        </p:nvSpPr>
        <p:spPr>
          <a:xfrm>
            <a:off x="836679" y="723898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strike="noStrike" spc="-1">
                <a:latin typeface="+mj-lt"/>
                <a:ea typeface="+mj-ea"/>
                <a:cs typeface="+mj-cs"/>
              </a:rPr>
              <a:t>Introdução</a:t>
            </a:r>
          </a:p>
        </p:txBody>
      </p:sp>
      <p:sp>
        <p:nvSpPr>
          <p:cNvPr id="141" name="TextShape 2"/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700"/>
              <a:t>Longe do jardim de Deus e de todas as suas regalias, Adão e Eva experimentaram as amargas consequências do pecado: Adão tinha um trabalho árduo, cuidando da terra cheia de espinhos e ervas daninhas. Eva, com todos os sofrimentos adicionados à gestação, deu à luz Caim e Abel.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700"/>
              <a:t>Assim se constituiu a primeira família: pai, mãe e dois filhos. Esta, porém, não era uma família perfeita. A natureza pecaminosa de Adão e Eva foi transmitida aos filhos, que protagonizaram a primeira grande tragédia familiar.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700"/>
              <a:t>Desde que o pecado entrou no mundo, Satanás elabora planos para destruir o projeto de Deus. Portanto, para preservar essa instituição sagrada, não podemos deixar que sentimentos negativos nos dominem e cresçam no ambiente familiar.</a:t>
            </a:r>
            <a:endParaRPr lang="en-US" sz="1700" b="0" strike="noStrike" spc="-1"/>
          </a:p>
        </p:txBody>
      </p:sp>
      <p:pic>
        <p:nvPicPr>
          <p:cNvPr id="1026" name="Picture 2" descr="Site Ofical - Ministério Infantil da IEADAM - Pr Fernando &amp;amp; Ministério">
            <a:extLst>
              <a:ext uri="{FF2B5EF4-FFF2-40B4-BE49-F238E27FC236}">
                <a16:creationId xmlns:a16="http://schemas.microsoft.com/office/drawing/2014/main" id="{7B7EF936-1DE2-443B-9B25-1AFD80D247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" r="1698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9" name="Rectangle 17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4" name="TextShape 1"/>
          <p:cNvSpPr txBox="1"/>
          <p:nvPr/>
        </p:nvSpPr>
        <p:spPr>
          <a:xfrm>
            <a:off x="5804433" y="407021"/>
            <a:ext cx="6024654" cy="875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0" strike="noStrike" spc="-1" dirty="0"/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strike="noStrike" spc="-1" dirty="0"/>
              <a:t>1 . </a:t>
            </a:r>
            <a:r>
              <a:rPr lang="en-US" sz="2400" dirty="0"/>
              <a:t>OS PRIMEIROS FILHOS </a:t>
            </a:r>
            <a:endParaRPr lang="en-US" sz="2400" b="0" strike="noStrike" spc="-1" dirty="0"/>
          </a:p>
        </p:txBody>
      </p:sp>
      <p:sp>
        <p:nvSpPr>
          <p:cNvPr id="174" name="TextShape 2"/>
          <p:cNvSpPr txBox="1"/>
          <p:nvPr/>
        </p:nvSpPr>
        <p:spPr>
          <a:xfrm>
            <a:off x="5050588" y="1689412"/>
            <a:ext cx="6478513" cy="451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Deus </a:t>
            </a:r>
            <a:r>
              <a:rPr lang="en-US" sz="1400" dirty="0" err="1"/>
              <a:t>ordenou</a:t>
            </a:r>
            <a:r>
              <a:rPr lang="en-US" sz="1400" dirty="0"/>
              <a:t> </a:t>
            </a:r>
            <a:r>
              <a:rPr lang="en-US" sz="1400" dirty="0" err="1"/>
              <a:t>ao</a:t>
            </a:r>
            <a:r>
              <a:rPr lang="en-US" sz="1400" dirty="0"/>
              <a:t> </a:t>
            </a:r>
            <a:r>
              <a:rPr lang="en-US" sz="1400" dirty="0" err="1"/>
              <a:t>primeiro</a:t>
            </a:r>
            <a:r>
              <a:rPr lang="en-US" sz="1400" dirty="0"/>
              <a:t> </a:t>
            </a:r>
            <a:r>
              <a:rPr lang="en-US" sz="1400" dirty="0" err="1"/>
              <a:t>casal</a:t>
            </a:r>
            <a:r>
              <a:rPr lang="en-US" sz="1400" dirty="0"/>
              <a:t> que fosse </a:t>
            </a:r>
            <a:r>
              <a:rPr lang="en-US" sz="1400" dirty="0" err="1"/>
              <a:t>fértil</a:t>
            </a:r>
            <a:r>
              <a:rPr lang="en-US" sz="1400" dirty="0"/>
              <a:t>, se </a:t>
            </a:r>
            <a:r>
              <a:rPr lang="en-US" sz="1400" dirty="0" err="1"/>
              <a:t>multiplicasse</a:t>
            </a:r>
            <a:r>
              <a:rPr lang="en-US" sz="1400" dirty="0"/>
              <a:t> e </a:t>
            </a:r>
            <a:r>
              <a:rPr lang="en-US" sz="1400" dirty="0" err="1"/>
              <a:t>enchesse</a:t>
            </a:r>
            <a:r>
              <a:rPr lang="en-US" sz="1400" dirty="0"/>
              <a:t> a terra (</a:t>
            </a:r>
            <a:r>
              <a:rPr lang="en-US" sz="1400" dirty="0" err="1"/>
              <a:t>Gn</a:t>
            </a:r>
            <a:r>
              <a:rPr lang="en-US" sz="1400" dirty="0"/>
              <a:t> 1.28). </a:t>
            </a:r>
            <a:r>
              <a:rPr lang="en-US" sz="1400" dirty="0" err="1"/>
              <a:t>Assim</a:t>
            </a:r>
            <a:r>
              <a:rPr lang="en-US" sz="1400" dirty="0"/>
              <a:t> </a:t>
            </a:r>
            <a:r>
              <a:rPr lang="en-US" sz="1400" dirty="0" err="1"/>
              <a:t>nasceram</a:t>
            </a:r>
            <a:r>
              <a:rPr lang="en-US" sz="1400" dirty="0"/>
              <a:t> </a:t>
            </a:r>
            <a:r>
              <a:rPr lang="en-US" sz="1400" dirty="0" err="1"/>
              <a:t>Caim</a:t>
            </a:r>
            <a:r>
              <a:rPr lang="en-US" sz="1400" dirty="0"/>
              <a:t> e Abel, </a:t>
            </a:r>
            <a:r>
              <a:rPr lang="en-US" sz="1400" dirty="0" err="1"/>
              <a:t>os</a:t>
            </a:r>
            <a:r>
              <a:rPr lang="en-US" sz="1400" dirty="0"/>
              <a:t> </a:t>
            </a:r>
            <a:r>
              <a:rPr lang="en-US" sz="1400" dirty="0" err="1"/>
              <a:t>primeiros</a:t>
            </a:r>
            <a:r>
              <a:rPr lang="en-US" sz="1400" dirty="0"/>
              <a:t> </a:t>
            </a:r>
            <a:r>
              <a:rPr lang="en-US" sz="1400" dirty="0" err="1"/>
              <a:t>filhos</a:t>
            </a:r>
            <a:r>
              <a:rPr lang="en-US" sz="1400" dirty="0"/>
              <a:t> </a:t>
            </a:r>
            <a:r>
              <a:rPr lang="en-US" sz="1400" dirty="0" err="1"/>
              <a:t>gerados</a:t>
            </a:r>
            <a:r>
              <a:rPr lang="en-US" sz="1400" dirty="0"/>
              <a:t> no </a:t>
            </a:r>
            <a:r>
              <a:rPr lang="en-US" sz="1400" dirty="0" err="1"/>
              <a:t>ventre</a:t>
            </a:r>
            <a:r>
              <a:rPr lang="en-US" sz="1400" dirty="0"/>
              <a:t> da </a:t>
            </a:r>
            <a:r>
              <a:rPr lang="en-US" sz="1400" dirty="0" err="1"/>
              <a:t>mulher</a:t>
            </a:r>
            <a:r>
              <a:rPr lang="en-US" sz="1400" dirty="0"/>
              <a:t>, </a:t>
            </a:r>
            <a:r>
              <a:rPr lang="en-US" sz="1400" dirty="0" err="1"/>
              <a:t>já</a:t>
            </a:r>
            <a:r>
              <a:rPr lang="en-US" sz="1400" dirty="0"/>
              <a:t> fora do </a:t>
            </a:r>
            <a:r>
              <a:rPr lang="en-US" sz="1400" dirty="0" err="1"/>
              <a:t>Éden</a:t>
            </a:r>
            <a:r>
              <a:rPr lang="en-US" sz="1400" dirty="0"/>
              <a:t>; </a:t>
            </a:r>
            <a:r>
              <a:rPr lang="en-US" sz="1400" dirty="0" err="1"/>
              <a:t>depois</a:t>
            </a:r>
            <a:r>
              <a:rPr lang="en-US" sz="1400" dirty="0"/>
              <a:t>, </a:t>
            </a:r>
            <a:r>
              <a:rPr lang="en-US" sz="1400" dirty="0" err="1"/>
              <a:t>eles</a:t>
            </a:r>
            <a:r>
              <a:rPr lang="en-US" sz="1400" dirty="0"/>
              <a:t> </a:t>
            </a:r>
            <a:r>
              <a:rPr lang="en-US" sz="1400" dirty="0" err="1"/>
              <a:t>tiveram</a:t>
            </a:r>
            <a:r>
              <a:rPr lang="en-US" sz="1400" dirty="0"/>
              <a:t> </a:t>
            </a:r>
            <a:r>
              <a:rPr lang="en-US" sz="1400" dirty="0" err="1"/>
              <a:t>Sete</a:t>
            </a:r>
            <a:r>
              <a:rPr lang="en-US" sz="1400" dirty="0"/>
              <a:t> e </a:t>
            </a:r>
            <a:r>
              <a:rPr lang="en-US" sz="1400" dirty="0" err="1"/>
              <a:t>vários</a:t>
            </a:r>
            <a:r>
              <a:rPr lang="en-US" sz="1400" dirty="0"/>
              <a:t> outros </a:t>
            </a:r>
            <a:r>
              <a:rPr lang="en-US" sz="1400" dirty="0" err="1"/>
              <a:t>filhos</a:t>
            </a:r>
            <a:r>
              <a:rPr lang="en-US" sz="1400" dirty="0"/>
              <a:t> e </a:t>
            </a:r>
            <a:r>
              <a:rPr lang="en-US" sz="1400" dirty="0" err="1"/>
              <a:t>filhas</a:t>
            </a:r>
            <a:r>
              <a:rPr lang="en-US" sz="1400" dirty="0"/>
              <a:t> (</a:t>
            </a:r>
            <a:r>
              <a:rPr lang="en-US" sz="1400" dirty="0" err="1"/>
              <a:t>Gn</a:t>
            </a:r>
            <a:r>
              <a:rPr lang="en-US" sz="1400" dirty="0"/>
              <a:t> 5.4).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Os</a:t>
            </a:r>
            <a:r>
              <a:rPr lang="en-US" sz="1400" dirty="0"/>
              <a:t> </a:t>
            </a:r>
            <a:r>
              <a:rPr lang="en-US" sz="1400" dirty="0" err="1"/>
              <a:t>dois</a:t>
            </a:r>
            <a:r>
              <a:rPr lang="en-US" sz="1400" dirty="0"/>
              <a:t> </a:t>
            </a:r>
            <a:r>
              <a:rPr lang="en-US" sz="1400" dirty="0" err="1"/>
              <a:t>irmãos</a:t>
            </a:r>
            <a:r>
              <a:rPr lang="en-US" sz="1400" dirty="0"/>
              <a:t> </a:t>
            </a:r>
            <a:r>
              <a:rPr lang="en-US" sz="1400" dirty="0" err="1"/>
              <a:t>cresceram</a:t>
            </a:r>
            <a:r>
              <a:rPr lang="en-US" sz="1400" dirty="0"/>
              <a:t>: </a:t>
            </a:r>
            <a:r>
              <a:rPr lang="en-US" sz="1400" dirty="0" err="1"/>
              <a:t>Caim</a:t>
            </a:r>
            <a:r>
              <a:rPr lang="en-US" sz="1400" dirty="0"/>
              <a:t> </a:t>
            </a:r>
            <a:r>
              <a:rPr lang="en-US" sz="1400" dirty="0" err="1"/>
              <a:t>tornou</a:t>
            </a:r>
            <a:r>
              <a:rPr lang="en-US" sz="1400" dirty="0"/>
              <a:t>-se </a:t>
            </a:r>
            <a:r>
              <a:rPr lang="en-US" sz="1400" dirty="0" err="1"/>
              <a:t>lavrador</a:t>
            </a:r>
            <a:r>
              <a:rPr lang="en-US" sz="1400" dirty="0"/>
              <a:t> da terra e Abel </a:t>
            </a:r>
            <a:r>
              <a:rPr lang="en-US" sz="1400" dirty="0" err="1"/>
              <a:t>pastoreava</a:t>
            </a:r>
            <a:r>
              <a:rPr lang="en-US" sz="1400" dirty="0"/>
              <a:t> as </a:t>
            </a:r>
            <a:r>
              <a:rPr lang="en-US" sz="1400" dirty="0" err="1"/>
              <a:t>ovelhas</a:t>
            </a:r>
            <a:r>
              <a:rPr lang="en-US" sz="1400" dirty="0"/>
              <a:t> (</a:t>
            </a:r>
            <a:r>
              <a:rPr lang="en-US" sz="1400" dirty="0" err="1"/>
              <a:t>Gn</a:t>
            </a:r>
            <a:r>
              <a:rPr lang="en-US" sz="1400" dirty="0"/>
              <a:t> 4.2). </a:t>
            </a:r>
            <a:r>
              <a:rPr lang="en-US" sz="1400" dirty="0" err="1"/>
              <a:t>Certo</a:t>
            </a:r>
            <a:r>
              <a:rPr lang="en-US" sz="1400" dirty="0"/>
              <a:t> </a:t>
            </a:r>
            <a:r>
              <a:rPr lang="en-US" sz="1400" dirty="0" err="1"/>
              <a:t>dia</a:t>
            </a:r>
            <a:r>
              <a:rPr lang="en-US" sz="1400" dirty="0"/>
              <a:t>, Abel </a:t>
            </a:r>
            <a:r>
              <a:rPr lang="en-US" sz="1400" dirty="0" err="1"/>
              <a:t>ofereceu</a:t>
            </a:r>
            <a:r>
              <a:rPr lang="en-US" sz="1400" dirty="0"/>
              <a:t> a Deus </a:t>
            </a:r>
            <a:r>
              <a:rPr lang="en-US" sz="1400" dirty="0" err="1"/>
              <a:t>uma</a:t>
            </a:r>
            <a:r>
              <a:rPr lang="en-US" sz="1400" dirty="0"/>
              <a:t> </a:t>
            </a:r>
            <a:r>
              <a:rPr lang="en-US" sz="1400" dirty="0" err="1"/>
              <a:t>ovelha</a:t>
            </a:r>
            <a:r>
              <a:rPr lang="en-US" sz="1400" dirty="0"/>
              <a:t> </a:t>
            </a:r>
            <a:r>
              <a:rPr lang="en-US" sz="1400" dirty="0" err="1"/>
              <a:t>em</a:t>
            </a:r>
            <a:r>
              <a:rPr lang="en-US" sz="1400" dirty="0"/>
              <a:t> </a:t>
            </a:r>
            <a:r>
              <a:rPr lang="en-US" sz="1400" dirty="0" err="1"/>
              <a:t>holocausto</a:t>
            </a:r>
            <a:r>
              <a:rPr lang="en-US" sz="1400" dirty="0"/>
              <a:t> e </a:t>
            </a:r>
            <a:r>
              <a:rPr lang="en-US" sz="1400" dirty="0" err="1"/>
              <a:t>Caim</a:t>
            </a:r>
            <a:r>
              <a:rPr lang="en-US" sz="1400" dirty="0"/>
              <a:t> </a:t>
            </a:r>
            <a:r>
              <a:rPr lang="en-US" sz="1400" dirty="0" err="1"/>
              <a:t>Ihe</a:t>
            </a:r>
            <a:r>
              <a:rPr lang="en-US" sz="1400" dirty="0"/>
              <a:t> </a:t>
            </a:r>
            <a:r>
              <a:rPr lang="en-US" sz="1400" dirty="0" err="1"/>
              <a:t>ofereceu</a:t>
            </a:r>
            <a:r>
              <a:rPr lang="en-US" sz="1400" dirty="0"/>
              <a:t> </a:t>
            </a:r>
            <a:r>
              <a:rPr lang="en-US" sz="1400" dirty="0" err="1"/>
              <a:t>frutos</a:t>
            </a:r>
            <a:r>
              <a:rPr lang="en-US" sz="1400" dirty="0"/>
              <a:t> da terra.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Deus, </a:t>
            </a:r>
            <a:r>
              <a:rPr lang="en-US" sz="1400" dirty="0" err="1"/>
              <a:t>contudo</a:t>
            </a:r>
            <a:r>
              <a:rPr lang="en-US" sz="1400" dirty="0"/>
              <a:t>, </a:t>
            </a:r>
            <a:r>
              <a:rPr lang="en-US" sz="1400" dirty="0" err="1"/>
              <a:t>recebeu</a:t>
            </a:r>
            <a:r>
              <a:rPr lang="en-US" sz="1400" dirty="0"/>
              <a:t> a </a:t>
            </a:r>
            <a:r>
              <a:rPr lang="en-US" sz="1400" dirty="0" err="1"/>
              <a:t>oferta</a:t>
            </a:r>
            <a:r>
              <a:rPr lang="en-US" sz="1400" dirty="0"/>
              <a:t> de Abel, mas </a:t>
            </a:r>
            <a:r>
              <a:rPr lang="en-US" sz="1400" dirty="0" err="1"/>
              <a:t>rejeitou</a:t>
            </a:r>
            <a:r>
              <a:rPr lang="en-US" sz="1400" dirty="0"/>
              <a:t> a </a:t>
            </a:r>
            <a:r>
              <a:rPr lang="en-US" sz="1400" dirty="0" err="1"/>
              <a:t>oferta</a:t>
            </a:r>
            <a:r>
              <a:rPr lang="en-US" sz="1400" dirty="0"/>
              <a:t> de </a:t>
            </a:r>
            <a:r>
              <a:rPr lang="en-US" sz="1400" dirty="0" err="1"/>
              <a:t>Caim</a:t>
            </a:r>
            <a:r>
              <a:rPr lang="en-US" sz="1400" dirty="0"/>
              <a:t>. A </a:t>
            </a:r>
            <a:r>
              <a:rPr lang="en-US" sz="1400" dirty="0" err="1"/>
              <a:t>oferta</a:t>
            </a:r>
            <a:r>
              <a:rPr lang="en-US" sz="1400" dirty="0"/>
              <a:t> de Abel </a:t>
            </a:r>
            <a:r>
              <a:rPr lang="en-US" sz="1400" dirty="0" err="1"/>
              <a:t>foi</a:t>
            </a:r>
            <a:r>
              <a:rPr lang="en-US" sz="1400" dirty="0"/>
              <a:t> </a:t>
            </a:r>
            <a:r>
              <a:rPr lang="en-US" sz="1400" dirty="0" err="1"/>
              <a:t>aceita</a:t>
            </a:r>
            <a:r>
              <a:rPr lang="en-US" sz="1400" dirty="0"/>
              <a:t> </a:t>
            </a:r>
            <a:r>
              <a:rPr lang="en-US" sz="1400" dirty="0" err="1"/>
              <a:t>porque</a:t>
            </a:r>
            <a:r>
              <a:rPr lang="en-US" sz="1400" dirty="0"/>
              <a:t> o Senhor </a:t>
            </a:r>
            <a:r>
              <a:rPr lang="en-US" sz="1400" dirty="0" err="1"/>
              <a:t>viu</a:t>
            </a:r>
            <a:r>
              <a:rPr lang="en-US" sz="1400" dirty="0"/>
              <a:t> </a:t>
            </a:r>
            <a:r>
              <a:rPr lang="en-US" sz="1400" dirty="0" err="1"/>
              <a:t>nele</a:t>
            </a:r>
            <a:r>
              <a:rPr lang="en-US" sz="1400" dirty="0"/>
              <a:t> um </a:t>
            </a:r>
            <a:r>
              <a:rPr lang="en-US" sz="1400" b="1" dirty="0" err="1">
                <a:ln w="22225">
                  <a:solidFill>
                    <a:schemeClr val="accent2"/>
                  </a:solidFill>
                  <a:prstDash val="solid"/>
                </a:ln>
              </a:rPr>
              <a:t>coração</a:t>
            </a:r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</a:rPr>
              <a:t> </a:t>
            </a:r>
            <a:r>
              <a:rPr lang="en-US" sz="1400" b="1" dirty="0" err="1">
                <a:ln w="22225">
                  <a:solidFill>
                    <a:schemeClr val="accent2"/>
                  </a:solidFill>
                  <a:prstDash val="solid"/>
                </a:ln>
              </a:rPr>
              <a:t>limpo</a:t>
            </a:r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</a:rPr>
              <a:t> e </a:t>
            </a:r>
            <a:r>
              <a:rPr lang="en-US" sz="1400" b="1" dirty="0" err="1">
                <a:ln w="22225">
                  <a:solidFill>
                    <a:schemeClr val="accent2"/>
                  </a:solidFill>
                  <a:prstDash val="solid"/>
                </a:ln>
              </a:rPr>
              <a:t>cheio</a:t>
            </a:r>
            <a:r>
              <a:rPr lang="en-US" sz="1400" b="1" dirty="0">
                <a:ln w="22225">
                  <a:solidFill>
                    <a:schemeClr val="accent2"/>
                  </a:solidFill>
                  <a:prstDash val="solid"/>
                </a:ln>
              </a:rPr>
              <a:t> de </a:t>
            </a:r>
            <a:r>
              <a:rPr lang="en-US" sz="1400" b="1" dirty="0" err="1">
                <a:ln w="22225">
                  <a:solidFill>
                    <a:schemeClr val="accent2"/>
                  </a:solidFill>
                  <a:prstDash val="solid"/>
                </a:ln>
              </a:rPr>
              <a:t>fé</a:t>
            </a:r>
            <a:r>
              <a:rPr lang="en-US" sz="1400" dirty="0"/>
              <a:t>. Por </a:t>
            </a:r>
            <a:r>
              <a:rPr lang="en-US" sz="1400" dirty="0" err="1"/>
              <a:t>apresentar</a:t>
            </a:r>
            <a:r>
              <a:rPr lang="en-US" sz="1400" dirty="0"/>
              <a:t> um </a:t>
            </a:r>
            <a:r>
              <a:rPr lang="en-US" sz="1400" dirty="0" err="1"/>
              <a:t>sacrifício</a:t>
            </a:r>
            <a:r>
              <a:rPr lang="en-US" sz="1400" dirty="0"/>
              <a:t> </a:t>
            </a:r>
            <a:r>
              <a:rPr lang="en-US" sz="1400" dirty="0" err="1"/>
              <a:t>excelente</a:t>
            </a:r>
            <a:r>
              <a:rPr lang="en-US" sz="1400" dirty="0"/>
              <a:t>, Abel </a:t>
            </a:r>
            <a:r>
              <a:rPr lang="en-US" sz="1400" dirty="0" err="1"/>
              <a:t>obteve</a:t>
            </a:r>
            <a:r>
              <a:rPr lang="en-US" sz="1400" dirty="0"/>
              <a:t> tanto o </a:t>
            </a:r>
            <a:r>
              <a:rPr lang="en-US" sz="1400" dirty="0" err="1"/>
              <a:t>testemunho</a:t>
            </a:r>
            <a:r>
              <a:rPr lang="en-US" sz="1400" dirty="0"/>
              <a:t> de ser </a:t>
            </a:r>
            <a:r>
              <a:rPr lang="en-US" sz="1400" dirty="0" err="1"/>
              <a:t>justo</a:t>
            </a:r>
            <a:r>
              <a:rPr lang="en-US" sz="1400" dirty="0"/>
              <a:t> </a:t>
            </a:r>
            <a:r>
              <a:rPr lang="en-US" sz="1400" dirty="0" err="1"/>
              <a:t>quanto</a:t>
            </a:r>
            <a:r>
              <a:rPr lang="en-US" sz="1400" dirty="0"/>
              <a:t> a </a:t>
            </a:r>
            <a:r>
              <a:rPr lang="en-US" sz="1400" dirty="0" err="1"/>
              <a:t>aprovação</a:t>
            </a:r>
            <a:r>
              <a:rPr lang="en-US" sz="1400" dirty="0"/>
              <a:t> de </a:t>
            </a:r>
            <a:r>
              <a:rPr lang="en-US" sz="1400" dirty="0" err="1"/>
              <a:t>suas</a:t>
            </a:r>
            <a:r>
              <a:rPr lang="en-US" sz="1400" dirty="0"/>
              <a:t> </a:t>
            </a:r>
            <a:r>
              <a:rPr lang="en-US" sz="1400" dirty="0" err="1"/>
              <a:t>ofertas</a:t>
            </a:r>
            <a:r>
              <a:rPr lang="en-US" sz="1400" dirty="0"/>
              <a:t> (Hb 11.4). Por outro </a:t>
            </a:r>
            <a:r>
              <a:rPr lang="en-US" sz="1400" dirty="0" err="1"/>
              <a:t>lado</a:t>
            </a:r>
            <a:r>
              <a:rPr lang="en-US" sz="1400" dirty="0"/>
              <a:t>, a </a:t>
            </a:r>
            <a:r>
              <a:rPr lang="en-US" sz="1400" dirty="0" err="1"/>
              <a:t>oferta</a:t>
            </a:r>
            <a:r>
              <a:rPr lang="en-US" sz="1400" dirty="0"/>
              <a:t> de </a:t>
            </a:r>
            <a:r>
              <a:rPr lang="en-US" sz="1400" dirty="0" err="1"/>
              <a:t>Caim</a:t>
            </a:r>
            <a:r>
              <a:rPr lang="en-US" sz="1400" dirty="0"/>
              <a:t> </a:t>
            </a:r>
            <a:r>
              <a:rPr lang="en-US" sz="1400" dirty="0" err="1"/>
              <a:t>foi</a:t>
            </a:r>
            <a:r>
              <a:rPr lang="en-US" sz="1400" dirty="0"/>
              <a:t> </a:t>
            </a:r>
            <a:r>
              <a:rPr lang="en-US" sz="1400" dirty="0" err="1"/>
              <a:t>rejeitada</a:t>
            </a:r>
            <a:r>
              <a:rPr lang="en-US" sz="1400" dirty="0"/>
              <a:t> por </a:t>
            </a:r>
            <a:r>
              <a:rPr lang="en-US" sz="1400" dirty="0" err="1"/>
              <a:t>não</a:t>
            </a:r>
            <a:r>
              <a:rPr lang="en-US" sz="1400" dirty="0"/>
              <a:t> haver </a:t>
            </a:r>
            <a:r>
              <a:rPr lang="en-US" sz="1400" dirty="0" err="1"/>
              <a:t>nele</a:t>
            </a:r>
            <a:r>
              <a:rPr lang="en-US" sz="1400" dirty="0"/>
              <a:t> </a:t>
            </a:r>
            <a:r>
              <a:rPr lang="en-US" sz="1400" dirty="0" err="1"/>
              <a:t>fé</a:t>
            </a:r>
            <a:r>
              <a:rPr lang="en-US" sz="1400" dirty="0"/>
              <a:t> </a:t>
            </a:r>
            <a:r>
              <a:rPr lang="en-US" sz="1400" dirty="0" err="1"/>
              <a:t>sincera</a:t>
            </a:r>
            <a:r>
              <a:rPr lang="en-US" sz="1400" dirty="0"/>
              <a:t>, e </a:t>
            </a:r>
            <a:r>
              <a:rPr lang="en-US" sz="1400" dirty="0" err="1"/>
              <a:t>suas</a:t>
            </a:r>
            <a:r>
              <a:rPr lang="en-US" sz="1400" dirty="0"/>
              <a:t> </a:t>
            </a:r>
            <a:r>
              <a:rPr lang="en-US" sz="1400" dirty="0" err="1"/>
              <a:t>obras</a:t>
            </a:r>
            <a:r>
              <a:rPr lang="en-US" sz="1400" dirty="0"/>
              <a:t> </a:t>
            </a:r>
            <a:r>
              <a:rPr lang="en-US" sz="1400" dirty="0" err="1"/>
              <a:t>eram</a:t>
            </a:r>
            <a:r>
              <a:rPr lang="en-US" sz="1400" dirty="0"/>
              <a:t> </a:t>
            </a:r>
            <a:r>
              <a:rPr lang="en-US" sz="1400" dirty="0" err="1"/>
              <a:t>más</a:t>
            </a:r>
            <a:r>
              <a:rPr lang="en-US" sz="1400" dirty="0"/>
              <a:t> (</a:t>
            </a:r>
            <a:r>
              <a:rPr lang="en-US" sz="1400" dirty="0" err="1"/>
              <a:t>1Jo</a:t>
            </a:r>
            <a:r>
              <a:rPr lang="en-US" sz="1400" dirty="0"/>
              <a:t> 3.12).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Caim</a:t>
            </a:r>
            <a:r>
              <a:rPr lang="en-US" sz="1400" dirty="0"/>
              <a:t> </a:t>
            </a:r>
            <a:r>
              <a:rPr lang="en-US" sz="1400" dirty="0" err="1"/>
              <a:t>irou</a:t>
            </a:r>
            <a:r>
              <a:rPr lang="en-US" sz="1400" dirty="0"/>
              <a:t>-se com a </a:t>
            </a:r>
            <a:r>
              <a:rPr lang="en-US" sz="1400" dirty="0" err="1"/>
              <a:t>rejeição</a:t>
            </a:r>
            <a:r>
              <a:rPr lang="en-US" sz="1400" dirty="0"/>
              <a:t> da </a:t>
            </a:r>
            <a:r>
              <a:rPr lang="en-US" sz="1400" dirty="0" err="1"/>
              <a:t>sua</a:t>
            </a:r>
            <a:r>
              <a:rPr lang="en-US" sz="1400" dirty="0"/>
              <a:t> </a:t>
            </a:r>
            <a:r>
              <a:rPr lang="en-US" sz="1400" dirty="0" err="1"/>
              <a:t>oferta</a:t>
            </a:r>
            <a:r>
              <a:rPr lang="en-US" sz="1400" dirty="0"/>
              <a:t> e a </a:t>
            </a:r>
            <a:r>
              <a:rPr lang="en-US" sz="1400" dirty="0" err="1"/>
              <a:t>aceitação</a:t>
            </a:r>
            <a:r>
              <a:rPr lang="en-US" sz="1400" dirty="0"/>
              <a:t> da </a:t>
            </a:r>
            <a:r>
              <a:rPr lang="en-US" sz="1400" dirty="0" err="1"/>
              <a:t>oferta</a:t>
            </a:r>
            <a:r>
              <a:rPr lang="en-US" sz="1400" dirty="0"/>
              <a:t> de Abel. </a:t>
            </a:r>
            <a:r>
              <a:rPr lang="en-US" sz="1400" dirty="0" err="1"/>
              <a:t>Vendo</a:t>
            </a:r>
            <a:r>
              <a:rPr lang="en-US" sz="1400" dirty="0"/>
              <a:t> </a:t>
            </a:r>
            <a:r>
              <a:rPr lang="en-US" sz="1400" dirty="0" err="1"/>
              <a:t>isso</a:t>
            </a:r>
            <a:r>
              <a:rPr lang="en-US" sz="1400" dirty="0"/>
              <a:t>, o Senhor </a:t>
            </a:r>
            <a:r>
              <a:rPr lang="en-US" sz="1400" dirty="0" err="1"/>
              <a:t>Ihe</a:t>
            </a:r>
            <a:r>
              <a:rPr lang="en-US" sz="1400" dirty="0"/>
              <a:t> </a:t>
            </a:r>
            <a:r>
              <a:rPr lang="en-US" sz="1400" dirty="0" err="1"/>
              <a:t>disse</a:t>
            </a:r>
            <a:r>
              <a:rPr lang="en-US" sz="1400" dirty="0"/>
              <a:t>: "Por que </a:t>
            </a:r>
            <a:r>
              <a:rPr lang="en-US" sz="1400" dirty="0" err="1"/>
              <a:t>te</a:t>
            </a:r>
            <a:r>
              <a:rPr lang="en-US" sz="1400" dirty="0"/>
              <a:t> </a:t>
            </a:r>
            <a:r>
              <a:rPr lang="en-US" sz="1400" dirty="0" err="1"/>
              <a:t>iraste</a:t>
            </a:r>
            <a:r>
              <a:rPr lang="en-US" sz="1400" dirty="0"/>
              <a:t>? E por que </a:t>
            </a:r>
            <a:r>
              <a:rPr lang="en-US" sz="1400" dirty="0" err="1"/>
              <a:t>descaiu</a:t>
            </a:r>
            <a:r>
              <a:rPr lang="en-US" sz="1400" dirty="0"/>
              <a:t> o </a:t>
            </a:r>
            <a:r>
              <a:rPr lang="en-US" sz="1400" dirty="0" err="1"/>
              <a:t>teu</a:t>
            </a:r>
            <a:r>
              <a:rPr lang="en-US" sz="1400" dirty="0"/>
              <a:t> </a:t>
            </a:r>
            <a:r>
              <a:rPr lang="en-US" sz="1400" dirty="0" err="1"/>
              <a:t>semblante</a:t>
            </a:r>
            <a:r>
              <a:rPr lang="en-US" sz="1400" dirty="0"/>
              <a:t>? Se </a:t>
            </a:r>
            <a:r>
              <a:rPr lang="en-US" sz="1400" dirty="0" err="1"/>
              <a:t>bem</a:t>
            </a:r>
            <a:r>
              <a:rPr lang="en-US" sz="1400" dirty="0"/>
              <a:t> </a:t>
            </a:r>
            <a:r>
              <a:rPr lang="en-US" sz="1400" dirty="0" err="1"/>
              <a:t>fizeres</a:t>
            </a:r>
            <a:r>
              <a:rPr lang="en-US" sz="1400" dirty="0"/>
              <a:t>, </a:t>
            </a:r>
            <a:r>
              <a:rPr lang="en-US" sz="1400" dirty="0" err="1"/>
              <a:t>não</a:t>
            </a:r>
            <a:r>
              <a:rPr lang="en-US" sz="1400" dirty="0"/>
              <a:t> </a:t>
            </a:r>
            <a:r>
              <a:rPr lang="en-US" sz="1400" dirty="0" err="1"/>
              <a:t>haverá</a:t>
            </a:r>
            <a:r>
              <a:rPr lang="en-US" sz="1400" dirty="0"/>
              <a:t> </a:t>
            </a:r>
            <a:r>
              <a:rPr lang="en-US" sz="1400" dirty="0" err="1"/>
              <a:t>aceitação</a:t>
            </a:r>
            <a:r>
              <a:rPr lang="en-US" sz="1400" dirty="0"/>
              <a:t> para </a:t>
            </a:r>
            <a:r>
              <a:rPr lang="en-US" sz="1400" dirty="0" err="1"/>
              <a:t>ti</a:t>
            </a:r>
            <a:r>
              <a:rPr lang="en-US" sz="1400" dirty="0"/>
              <a:t>? E se </a:t>
            </a:r>
            <a:r>
              <a:rPr lang="en-US" sz="1400" dirty="0" err="1"/>
              <a:t>não</a:t>
            </a:r>
            <a:r>
              <a:rPr lang="en-US" sz="1400" dirty="0"/>
              <a:t> </a:t>
            </a:r>
            <a:r>
              <a:rPr lang="en-US" sz="1400" dirty="0" err="1"/>
              <a:t>fizeres</a:t>
            </a:r>
            <a:r>
              <a:rPr lang="en-US" sz="1400" dirty="0"/>
              <a:t> </a:t>
            </a:r>
            <a:r>
              <a:rPr lang="en-US" sz="1400" dirty="0" err="1"/>
              <a:t>bem</a:t>
            </a:r>
            <a:r>
              <a:rPr lang="en-US" sz="1400" dirty="0"/>
              <a:t>, o </a:t>
            </a:r>
            <a:r>
              <a:rPr lang="en-US" sz="1400" dirty="0" err="1"/>
              <a:t>pecado</a:t>
            </a:r>
            <a:r>
              <a:rPr lang="en-US" sz="1400" dirty="0"/>
              <a:t> </a:t>
            </a:r>
            <a:r>
              <a:rPr lang="en-US" sz="1400" dirty="0" err="1"/>
              <a:t>jaz</a:t>
            </a:r>
            <a:r>
              <a:rPr lang="en-US" sz="1400" dirty="0"/>
              <a:t> à porta", </a:t>
            </a:r>
            <a:r>
              <a:rPr lang="en-US" sz="1400" dirty="0" err="1"/>
              <a:t>Gn</a:t>
            </a:r>
            <a:r>
              <a:rPr lang="en-US" sz="1400" dirty="0"/>
              <a:t> 4.6,7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Irmãos</a:t>
            </a:r>
            <a:r>
              <a:rPr lang="en-US" sz="1400" dirty="0"/>
              <a:t> </a:t>
            </a:r>
            <a:r>
              <a:rPr lang="en-US" sz="1400" dirty="0" err="1"/>
              <a:t>têm</a:t>
            </a:r>
            <a:r>
              <a:rPr lang="en-US" sz="1400" dirty="0"/>
              <a:t> </a:t>
            </a:r>
            <a:r>
              <a:rPr lang="en-US" sz="1400" dirty="0" err="1"/>
              <a:t>personalidades</a:t>
            </a:r>
            <a:r>
              <a:rPr lang="en-US" sz="1400" dirty="0"/>
              <a:t> </a:t>
            </a:r>
            <a:r>
              <a:rPr lang="en-US" sz="1400" dirty="0" err="1"/>
              <a:t>diferentes</a:t>
            </a:r>
            <a:r>
              <a:rPr lang="en-US" sz="1400" dirty="0"/>
              <a:t>, pois </a:t>
            </a:r>
            <a:r>
              <a:rPr lang="en-US" sz="1400" dirty="0" err="1"/>
              <a:t>são</a:t>
            </a:r>
            <a:r>
              <a:rPr lang="en-US" sz="1400" dirty="0"/>
              <a:t> </a:t>
            </a:r>
            <a:r>
              <a:rPr lang="en-US" sz="1400" dirty="0" err="1"/>
              <a:t>pessoas</a:t>
            </a:r>
            <a:r>
              <a:rPr lang="en-US" sz="1400" dirty="0"/>
              <a:t> </a:t>
            </a:r>
            <a:r>
              <a:rPr lang="en-US" sz="1400" dirty="0" err="1"/>
              <a:t>diferentes</a:t>
            </a:r>
            <a:r>
              <a:rPr lang="en-US" sz="1400" dirty="0"/>
              <a:t>, o que </a:t>
            </a:r>
            <a:r>
              <a:rPr lang="en-US" sz="1400" dirty="0" err="1"/>
              <a:t>pode</a:t>
            </a:r>
            <a:r>
              <a:rPr lang="en-US" sz="1400" dirty="0"/>
              <a:t>  </a:t>
            </a:r>
            <a:r>
              <a:rPr lang="en-US" sz="1400" dirty="0" err="1"/>
              <a:t>causar</a:t>
            </a:r>
            <a:r>
              <a:rPr lang="en-US" sz="1400" dirty="0"/>
              <a:t> </a:t>
            </a:r>
            <a:r>
              <a:rPr lang="en-US" sz="1400" dirty="0" err="1"/>
              <a:t>conflitos</a:t>
            </a:r>
            <a:r>
              <a:rPr lang="en-US" sz="1400" dirty="0"/>
              <a:t> entre </a:t>
            </a:r>
            <a:r>
              <a:rPr lang="en-US" sz="1400" dirty="0" err="1"/>
              <a:t>eles</a:t>
            </a:r>
            <a:r>
              <a:rPr lang="en-US" sz="1400" dirty="0"/>
              <a:t>. </a:t>
            </a:r>
            <a:r>
              <a:rPr lang="en-US" sz="1400" dirty="0" err="1"/>
              <a:t>Porém</a:t>
            </a:r>
            <a:r>
              <a:rPr lang="en-US" sz="1400" dirty="0"/>
              <a:t>, as </a:t>
            </a:r>
            <a:r>
              <a:rPr lang="en-US" sz="1400" dirty="0" err="1"/>
              <a:t>divergências</a:t>
            </a:r>
            <a:r>
              <a:rPr lang="en-US" sz="1400" dirty="0"/>
              <a:t> </a:t>
            </a:r>
            <a:r>
              <a:rPr lang="en-US" sz="1400" dirty="0" err="1"/>
              <a:t>devem</a:t>
            </a:r>
            <a:r>
              <a:rPr lang="en-US" sz="1400" dirty="0"/>
              <a:t> ser logo </a:t>
            </a:r>
            <a:r>
              <a:rPr lang="en-US" sz="1400" dirty="0" err="1"/>
              <a:t>resolvidas</a:t>
            </a:r>
            <a:r>
              <a:rPr lang="en-US" sz="1400" dirty="0"/>
              <a:t>: "</a:t>
            </a:r>
            <a:r>
              <a:rPr lang="en-US" sz="1400" dirty="0" err="1"/>
              <a:t>Irai-vos</a:t>
            </a:r>
            <a:r>
              <a:rPr lang="en-US" sz="1400" dirty="0"/>
              <a:t> e </a:t>
            </a:r>
            <a:r>
              <a:rPr lang="en-US" sz="1400" dirty="0" err="1"/>
              <a:t>não</a:t>
            </a:r>
            <a:r>
              <a:rPr lang="en-US" sz="1400" dirty="0"/>
              <a:t> </a:t>
            </a:r>
            <a:r>
              <a:rPr lang="en-US" sz="1400" dirty="0" err="1"/>
              <a:t>pequeis</a:t>
            </a:r>
            <a:r>
              <a:rPr lang="en-US" sz="1400" dirty="0"/>
              <a:t>; </a:t>
            </a:r>
            <a:r>
              <a:rPr lang="en-US" sz="1400" dirty="0" err="1"/>
              <a:t>não</a:t>
            </a:r>
            <a:r>
              <a:rPr lang="en-US" sz="1400" dirty="0"/>
              <a:t> se </a:t>
            </a:r>
            <a:r>
              <a:rPr lang="en-US" sz="1400" dirty="0" err="1"/>
              <a:t>ponha</a:t>
            </a:r>
            <a:r>
              <a:rPr lang="en-US" sz="1400" dirty="0"/>
              <a:t> o sol </a:t>
            </a:r>
            <a:r>
              <a:rPr lang="en-US" sz="1400" dirty="0" err="1"/>
              <a:t>sobre</a:t>
            </a:r>
            <a:r>
              <a:rPr lang="en-US" sz="1400" dirty="0"/>
              <a:t> a </a:t>
            </a:r>
            <a:r>
              <a:rPr lang="en-US" sz="1400" dirty="0" err="1"/>
              <a:t>vossa</a:t>
            </a:r>
            <a:r>
              <a:rPr lang="en-US" sz="1400" dirty="0"/>
              <a:t> </a:t>
            </a:r>
            <a:r>
              <a:rPr lang="en-US" sz="1400" dirty="0" err="1"/>
              <a:t>ira</a:t>
            </a:r>
            <a:r>
              <a:rPr lang="en-US" sz="1400" dirty="0"/>
              <a:t>", </a:t>
            </a:r>
            <a:r>
              <a:rPr lang="en-US" sz="1400" dirty="0" err="1"/>
              <a:t>Ef</a:t>
            </a:r>
            <a:r>
              <a:rPr lang="en-US" sz="1400" dirty="0"/>
              <a:t> 4.26.</a:t>
            </a:r>
            <a:endParaRPr lang="en-US" sz="1400" spc="-1" dirty="0"/>
          </a:p>
        </p:txBody>
      </p:sp>
      <p:pic>
        <p:nvPicPr>
          <p:cNvPr id="39" name="Picture 2" descr="Site Ofical - Ministério Infantil da IEADAM - Pr Fernando &amp;amp; Ministério">
            <a:extLst>
              <a:ext uri="{FF2B5EF4-FFF2-40B4-BE49-F238E27FC236}">
                <a16:creationId xmlns:a16="http://schemas.microsoft.com/office/drawing/2014/main" id="{8A0C0994-F785-4C66-A720-99AF72ED3E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" r="4726"/>
          <a:stretch/>
        </p:blipFill>
        <p:spPr bwMode="auto">
          <a:xfrm>
            <a:off x="73589" y="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0" strike="noStrike" spc="-1">
                <a:latin typeface="+mj-lt"/>
                <a:ea typeface="+mj-ea"/>
                <a:cs typeface="+mj-cs"/>
              </a:rPr>
              <a:t>2.   O PRIMEIRO HOMICIDIO</a:t>
            </a:r>
          </a:p>
        </p:txBody>
      </p:sp>
      <p:sp>
        <p:nvSpPr>
          <p:cNvPr id="147" name="TextShape 2"/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600"/>
              <a:t>Vimos que a ira de Caim se acendeu com o episódio das ofertas. O Senhor, então, falou diretamente com ele para que </a:t>
            </a:r>
            <a:r>
              <a:rPr lang="en-US" sz="1600" b="1">
                <a:ln w="22225">
                  <a:solidFill>
                    <a:schemeClr val="accent2"/>
                  </a:solidFill>
                  <a:prstDash val="solid"/>
                </a:ln>
              </a:rPr>
              <a:t>dominasse os próprios sentimentos e não pecasse </a:t>
            </a:r>
            <a:r>
              <a:rPr lang="en-US" sz="1600"/>
              <a:t>(Gn 4.6,7). Quando não temos controle sobre os nossos sentimentos, ficamos mais sujeitos a pecar, e assim aconteceu com Caim: o Senhor aconselhou, mas ele estava decidido a se vingar do irmão.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600"/>
              <a:t>Abel não fez nada contra Caim, ele apenas adorou a Deus da maneira correta. O Senhor aconselhou o jovem irado a dominar o pecado que havia em seu coração, mas a presença, o interesse e os conselhos do Criador foram ignorados, algo que muitas pessoas fazem até hoje. </a:t>
            </a:r>
          </a:p>
          <a:p>
            <a:pPr indent="-228600">
              <a:lnSpc>
                <a:spcPct val="90000"/>
              </a:lnSpc>
              <a:spcBef>
                <a:spcPts val="1417"/>
              </a:spcBef>
              <a:buFont typeface="Arial" panose="020B0604020202020204" pitchFamily="34" charset="0"/>
              <a:buChar char="•"/>
            </a:pPr>
            <a:r>
              <a:rPr lang="en-US" sz="1600"/>
              <a:t>Infelizmente, Caim continuou alimentando a ira no seu coração e elaborou um plano contra o irmão, fechando-se a qualquer possibilidade de conciliação. Sem possibilidade de defesa, Abel foi assassinado pelo próprio irmão. Caim pecou porque se deixou levar pela ira e pelo ressentimento. </a:t>
            </a:r>
            <a:endParaRPr lang="en-US" sz="1600" spc="-1"/>
          </a:p>
        </p:txBody>
      </p:sp>
      <p:pic>
        <p:nvPicPr>
          <p:cNvPr id="4098" name="Picture 2" descr="O Fenômeno Genêsis - Cultura e Negócios">
            <a:extLst>
              <a:ext uri="{FF2B5EF4-FFF2-40B4-BE49-F238E27FC236}">
                <a16:creationId xmlns:a16="http://schemas.microsoft.com/office/drawing/2014/main" id="{EDDD38C0-8BE2-4309-8EC7-1F50BDA090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8" r="2807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9699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0" strike="noStrike" spc="-1">
                <a:latin typeface="+mj-lt"/>
                <a:ea typeface="+mj-ea"/>
                <a:cs typeface="+mj-cs"/>
              </a:rPr>
              <a:t>3. AS TRISTES CONSEQUÊNCIAS DO PECADO</a:t>
            </a:r>
          </a:p>
        </p:txBody>
      </p:sp>
      <p:sp>
        <p:nvSpPr>
          <p:cNvPr id="149" name="TextShape 2"/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Deus primeiro aconselha, porque quer sempre o nosso bem; o </a:t>
            </a:r>
            <a:r>
              <a:rPr lang="en-US" sz="1400" b="1">
                <a:ln w="22225">
                  <a:solidFill>
                    <a:schemeClr val="accent2"/>
                  </a:solidFill>
                  <a:prstDash val="solid"/>
                </a:ln>
              </a:rPr>
              <a:t>homem ignora as palavras de Deus </a:t>
            </a:r>
            <a:r>
              <a:rPr lang="en-US" sz="1400"/>
              <a:t>e prefere satisfazer os seus próprios desejos; o homem peca e começa a inventar desculpas para se eximir da própria responsabilidade; Deus demonstra o seu amor mesmo em meio do juízo; e o homem arca com as consequências da desobediência, Assim como fez com Adão, Deus foi em busca de Caim e, como se não soubesse de nada, perguntou por Abel. A resposta arrogante foi: "Não sei; sou eu guardador do meu irmão?", Gn 4.9.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Vendo a rebeldia de Caim, que em nenhum momento se arrependeu do erro, o Pai anunciou as consequências do pecado: a terra, que recebeu o sangue de Abel, seria estéril, sem produção satisfatória (Gn 4.11,12), e Caim seria um fugitivo errante, vagando amedrontado por terras desconhecidas (Gn 4.12). Caim achou o castigo pesado demais e clamou pela misericórdia do Senhor, temendo ser morto também. Então, o caráter do Criador é de novo revelado no seu amor pelo pecador, mesmo em meio ao juízo. O Senhor colocou um sinal em Caim para garantir que ninguém o matasse, mas, se alguém fizesse isto, sofreria sete vezes o castigo (Gn 4.13-15).. </a:t>
            </a:r>
            <a:endParaRPr lang="en-US" sz="1400" spc="-1"/>
          </a:p>
        </p:txBody>
      </p:sp>
      <p:pic>
        <p:nvPicPr>
          <p:cNvPr id="3076" name="Picture 4" descr="Quais os nomes dos filhos de Adão e Eva? | by Ronaldo Matos | Medium">
            <a:extLst>
              <a:ext uri="{FF2B5EF4-FFF2-40B4-BE49-F238E27FC236}">
                <a16:creationId xmlns:a16="http://schemas.microsoft.com/office/drawing/2014/main" id="{F9F9BDC8-8244-440C-9115-274DA83528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6" r="14023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18F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6821" y="531525"/>
            <a:ext cx="36772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strike="noStrike" cap="all" spc="-1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Conclusão</a:t>
            </a:r>
            <a:r>
              <a:rPr lang="en-US" sz="3600" b="0" strike="noStrike" cap="all" spc="-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	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82A1EF6-0D92-4665-BE48-AE8A679A0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/>
          <a:stretch/>
        </p:blipFill>
        <p:spPr>
          <a:xfrm>
            <a:off x="4645784" y="0"/>
            <a:ext cx="7546216" cy="6857990"/>
          </a:xfrm>
          <a:prstGeom prst="rect">
            <a:avLst/>
          </a:prstGeom>
        </p:spPr>
      </p:pic>
      <p:sp>
        <p:nvSpPr>
          <p:cNvPr id="151" name="TextShape 2"/>
          <p:cNvSpPr txBox="1"/>
          <p:nvPr/>
        </p:nvSpPr>
        <p:spPr>
          <a:xfrm>
            <a:off x="456821" y="2365702"/>
            <a:ext cx="3992516" cy="409257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tx2"/>
                </a:solidFill>
              </a:rPr>
              <a:t>Devemos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nos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conscientizar</a:t>
            </a:r>
            <a:r>
              <a:rPr lang="en-US" sz="3600" dirty="0">
                <a:solidFill>
                  <a:schemeClr val="tx2"/>
                </a:solidFill>
              </a:rPr>
              <a:t> de que a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Onisciência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 e a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Onipresença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</a:rPr>
              <a:t> </a:t>
            </a:r>
            <a:r>
              <a:rPr lang="en-US" sz="3600" dirty="0">
                <a:solidFill>
                  <a:schemeClr val="tx2"/>
                </a:solidFill>
              </a:rPr>
              <a:t>de Deus </a:t>
            </a:r>
            <a:r>
              <a:rPr lang="en-US" sz="3600" dirty="0" err="1">
                <a:solidFill>
                  <a:schemeClr val="tx2"/>
                </a:solidFill>
              </a:rPr>
              <a:t>são</a:t>
            </a:r>
            <a:r>
              <a:rPr lang="en-US" sz="3600" dirty="0">
                <a:solidFill>
                  <a:schemeClr val="tx2"/>
                </a:solidFill>
              </a:rPr>
              <a:t> reais. Por </a:t>
            </a:r>
            <a:r>
              <a:rPr lang="en-US" sz="3600" dirty="0" err="1">
                <a:solidFill>
                  <a:schemeClr val="tx2"/>
                </a:solidFill>
              </a:rPr>
              <a:t>isso</a:t>
            </a:r>
            <a:r>
              <a:rPr lang="en-US" sz="3600" dirty="0">
                <a:solidFill>
                  <a:schemeClr val="tx2"/>
                </a:solidFill>
              </a:rPr>
              <a:t>, </a:t>
            </a:r>
            <a:r>
              <a:rPr lang="en-US" sz="3600" dirty="0" err="1">
                <a:solidFill>
                  <a:schemeClr val="tx2"/>
                </a:solidFill>
              </a:rPr>
              <a:t>devemos</a:t>
            </a:r>
            <a:r>
              <a:rPr lang="en-US" sz="3600" dirty="0">
                <a:solidFill>
                  <a:schemeClr val="tx2"/>
                </a:solidFill>
              </a:rPr>
              <a:t> ser </a:t>
            </a:r>
            <a:r>
              <a:rPr lang="en-US" sz="3600" dirty="0" err="1">
                <a:solidFill>
                  <a:schemeClr val="tx2"/>
                </a:solidFill>
              </a:rPr>
              <a:t>sinceros</a:t>
            </a:r>
            <a:r>
              <a:rPr lang="en-US" sz="3600" dirty="0">
                <a:solidFill>
                  <a:schemeClr val="tx2"/>
                </a:solidFill>
              </a:rPr>
              <a:t> e </a:t>
            </a:r>
            <a:r>
              <a:rPr lang="en-US" sz="3600" dirty="0" err="1">
                <a:solidFill>
                  <a:schemeClr val="tx2"/>
                </a:solidFill>
              </a:rPr>
              <a:t>afastar</a:t>
            </a:r>
            <a:r>
              <a:rPr lang="en-US" sz="3600" dirty="0">
                <a:solidFill>
                  <a:schemeClr val="tx2"/>
                </a:solidFill>
              </a:rPr>
              <a:t> a </a:t>
            </a:r>
            <a:r>
              <a:rPr lang="en-US" sz="3600" dirty="0" err="1">
                <a:solidFill>
                  <a:schemeClr val="tx2"/>
                </a:solidFill>
              </a:rPr>
              <a:t>mentira</a:t>
            </a:r>
            <a:r>
              <a:rPr lang="en-US" sz="3600" dirty="0">
                <a:solidFill>
                  <a:schemeClr val="tx2"/>
                </a:solidFill>
              </a:rPr>
              <a:t> da </a:t>
            </a:r>
            <a:r>
              <a:rPr lang="en-US" sz="3600" dirty="0" err="1">
                <a:solidFill>
                  <a:schemeClr val="tx2"/>
                </a:solidFill>
              </a:rPr>
              <a:t>nossa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vida</a:t>
            </a:r>
            <a:r>
              <a:rPr lang="en-US" sz="3600" dirty="0">
                <a:solidFill>
                  <a:schemeClr val="tx2"/>
                </a:solidFill>
              </a:rPr>
              <a:t>, </a:t>
            </a:r>
            <a:r>
              <a:rPr lang="en-US" sz="3600" dirty="0" err="1">
                <a:solidFill>
                  <a:schemeClr val="tx2"/>
                </a:solidFill>
              </a:rPr>
              <a:t>porque</a:t>
            </a:r>
            <a:r>
              <a:rPr lang="en-US" sz="3600" dirty="0">
                <a:solidFill>
                  <a:schemeClr val="tx2"/>
                </a:solidFill>
              </a:rPr>
              <a:t>, </a:t>
            </a:r>
            <a:r>
              <a:rPr lang="en-US" sz="3600" dirty="0" err="1">
                <a:solidFill>
                  <a:schemeClr val="tx2"/>
                </a:solidFill>
              </a:rPr>
              <a:t>mesmo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escondendo</a:t>
            </a:r>
            <a:r>
              <a:rPr lang="en-US" sz="3600" dirty="0">
                <a:solidFill>
                  <a:schemeClr val="tx2"/>
                </a:solidFill>
              </a:rPr>
              <a:t> dos </a:t>
            </a:r>
            <a:r>
              <a:rPr lang="en-US" sz="3600" dirty="0" err="1">
                <a:solidFill>
                  <a:schemeClr val="tx2"/>
                </a:solidFill>
              </a:rPr>
              <a:t>homens</a:t>
            </a:r>
            <a:r>
              <a:rPr lang="en-US" sz="3600" dirty="0">
                <a:solidFill>
                  <a:schemeClr val="tx2"/>
                </a:solidFill>
              </a:rPr>
              <a:t>, é </a:t>
            </a:r>
            <a:r>
              <a:rPr lang="en-US" sz="3600" dirty="0" err="1">
                <a:solidFill>
                  <a:schemeClr val="tx2"/>
                </a:solidFill>
              </a:rPr>
              <a:t>impossível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esconder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qualquer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coisa</a:t>
            </a:r>
            <a:r>
              <a:rPr lang="en-US" sz="3600" dirty="0">
                <a:solidFill>
                  <a:schemeClr val="tx2"/>
                </a:solidFill>
              </a:rPr>
              <a:t> de Deus.</a:t>
            </a:r>
            <a:endParaRPr lang="en-US" sz="3600" b="0" strike="noStrike" spc="-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1713</Words>
  <Application>Microsoft Office PowerPoint</Application>
  <PresentationFormat>Widescreen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Times New Roman</vt:lpstr>
      <vt:lpstr>Wingdings</vt:lpstr>
      <vt:lpstr>Tema do Office</vt:lpstr>
      <vt:lpstr>Lição 9 – A GERAÇÃO PÓS-DILÚVIO</vt:lpstr>
      <vt:lpstr>Versículo- chave</vt:lpstr>
      <vt:lpstr>Apresentação do PowerPoint</vt:lpstr>
      <vt:lpstr>Apresentação do PowerPoint</vt:lpstr>
      <vt:lpstr>Apresentação do PowerPoint</vt:lpstr>
      <vt:lpstr>Apresentação do PowerPoint</vt:lpstr>
      <vt:lpstr>CONCLUSÃO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1 - A Criação de Deus</dc:title>
  <dc:creator>Julio César Pereira</dc:creator>
  <cp:lastModifiedBy>Julio César Pereira</cp:lastModifiedBy>
  <cp:revision>13</cp:revision>
  <dcterms:created xsi:type="dcterms:W3CDTF">2021-10-01T14:20:23Z</dcterms:created>
  <dcterms:modified xsi:type="dcterms:W3CDTF">2021-11-27T12:09:46Z</dcterms:modified>
</cp:coreProperties>
</file>