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sldIdLst>
    <p:sldId id="400" r:id="rId3"/>
    <p:sldId id="398" r:id="rId4"/>
    <p:sldId id="385" r:id="rId5"/>
    <p:sldId id="386" r:id="rId6"/>
    <p:sldId id="258" r:id="rId7"/>
    <p:sldId id="387" r:id="rId8"/>
    <p:sldId id="388" r:id="rId9"/>
    <p:sldId id="393" r:id="rId10"/>
    <p:sldId id="389" r:id="rId11"/>
    <p:sldId id="391" r:id="rId12"/>
    <p:sldId id="392" r:id="rId13"/>
    <p:sldId id="382" r:id="rId14"/>
    <p:sldId id="394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4E6E4ED-C118-4588-9DFE-4C5540555CC2}">
      <dgm:prSet custT="1"/>
      <dgm:spPr/>
      <dgm:t>
        <a:bodyPr/>
        <a:lstStyle/>
        <a:p>
          <a:r>
            <a:rPr lang="pt-BR" b="0" i="0" baseline="0" dirty="0"/>
            <a:t>Eclesiastes 9:1-3</a:t>
          </a:r>
          <a:endParaRPr lang="en-US" dirty="0"/>
        </a:p>
      </dgm:t>
    </dgm:pt>
    <dgm:pt modelId="{4DCACE1D-C19B-482C-BCE1-C94D7C495501}" type="parTrans" cxnId="{E4C112E4-E46A-4F43-B923-1BAD6CCE638E}">
      <dgm:prSet/>
      <dgm:spPr/>
      <dgm:t>
        <a:bodyPr/>
        <a:lstStyle/>
        <a:p>
          <a:endParaRPr lang="en-US"/>
        </a:p>
      </dgm:t>
    </dgm:pt>
    <dgm:pt modelId="{FDC2C6EB-B2E8-4F42-9AD6-94A889DA46B8}" type="sibTrans" cxnId="{E4C112E4-E46A-4F43-B923-1BAD6CCE638E}">
      <dgm:prSet/>
      <dgm:spPr/>
      <dgm:t>
        <a:bodyPr/>
        <a:lstStyle/>
        <a:p>
          <a:endParaRPr lang="en-US"/>
        </a:p>
      </dgm:t>
    </dgm:pt>
    <dgm:pt modelId="{9AAE1632-AB8C-4D69-A16B-0EADF7A493FB}">
      <dgm:prSet custT="1"/>
      <dgm:spPr/>
      <dgm:t>
        <a:bodyPr/>
        <a:lstStyle/>
        <a:p>
          <a:r>
            <a:rPr lang="pt-BR" sz="1200" b="0" i="0" baseline="0" dirty="0">
              <a:latin typeface="Arial" pitchFamily="34" charset="0"/>
              <a:cs typeface="Arial" pitchFamily="34" charset="0"/>
            </a:rPr>
            <a:t>(1) Deveras todas estas coisas considerei no meu coração, para declarar tudo isto: que os justos, e os sábios, e as suas obras, estão nas mãos de Deus, e também o homem não conhece nem o amor nem o ódio; tudo passa perante ele.</a:t>
          </a:r>
          <a:endParaRPr lang="en-US" dirty="0"/>
        </a:p>
      </dgm:t>
    </dgm:pt>
    <dgm:pt modelId="{A3D2D792-930E-4107-9098-1FDF40094B98}" type="parTrans" cxnId="{D61DC57A-1968-427F-9D65-F30EFE35463A}">
      <dgm:prSet/>
      <dgm:spPr/>
      <dgm:t>
        <a:bodyPr/>
        <a:lstStyle/>
        <a:p>
          <a:endParaRPr lang="pt-BR"/>
        </a:p>
      </dgm:t>
    </dgm:pt>
    <dgm:pt modelId="{9A9637FF-BA6A-4388-B06B-40213C102951}" type="sibTrans" cxnId="{D61DC57A-1968-427F-9D65-F30EFE35463A}">
      <dgm:prSet/>
      <dgm:spPr/>
      <dgm:t>
        <a:bodyPr/>
        <a:lstStyle/>
        <a:p>
          <a:endParaRPr lang="pt-BR"/>
        </a:p>
      </dgm:t>
    </dgm:pt>
    <dgm:pt modelId="{28696EEC-D98B-46E0-9C3D-B2A439CBB076}">
      <dgm:prSet custT="1"/>
      <dgm:spPr/>
      <dgm:t>
        <a:bodyPr/>
        <a:lstStyle/>
        <a:p>
          <a:r>
            <a:rPr lang="pt-BR" sz="1200" b="0" i="0" baseline="0" dirty="0">
              <a:latin typeface="Arial" pitchFamily="34" charset="0"/>
              <a:cs typeface="Arial" pitchFamily="34" charset="0"/>
            </a:rPr>
            <a:t>(2) Tudo sucede igualmente a todos; o mesmo sucede ao justo e ao ímpio, ao bom e ao puro, como ao impuro; assim ao que sacrifica como ao que não sacrifica; assim ao bom como ao pecador; ao que jura como ao que teme o juramento.</a:t>
          </a:r>
        </a:p>
      </dgm:t>
    </dgm:pt>
    <dgm:pt modelId="{E2741E7D-2438-48B1-B2A1-698BABD732D2}" type="parTrans" cxnId="{AB1805DA-448E-48D2-A28D-1BC23A58D123}">
      <dgm:prSet/>
      <dgm:spPr/>
      <dgm:t>
        <a:bodyPr/>
        <a:lstStyle/>
        <a:p>
          <a:endParaRPr lang="pt-BR"/>
        </a:p>
      </dgm:t>
    </dgm:pt>
    <dgm:pt modelId="{D630B9C1-884C-4226-B99A-97B52EEF8EEA}" type="sibTrans" cxnId="{AB1805DA-448E-48D2-A28D-1BC23A58D123}">
      <dgm:prSet/>
      <dgm:spPr/>
      <dgm:t>
        <a:bodyPr/>
        <a:lstStyle/>
        <a:p>
          <a:endParaRPr lang="pt-BR"/>
        </a:p>
      </dgm:t>
    </dgm:pt>
    <dgm:pt modelId="{B648A806-6555-47C7-9D7A-CDFD07F61075}">
      <dgm:prSet custT="1"/>
      <dgm:spPr/>
      <dgm:t>
        <a:bodyPr/>
        <a:lstStyle/>
        <a:p>
          <a:r>
            <a:rPr lang="pt-BR" sz="1200" b="0" i="0" baseline="0" dirty="0">
              <a:latin typeface="Arial" pitchFamily="34" charset="0"/>
              <a:cs typeface="Arial" pitchFamily="34" charset="0"/>
            </a:rPr>
            <a:t>(3) Este é o mal que há entre tudo quanto se faz debaixo do sol; a todos sucede o mesmo; e que também o coração dos filhos dos homens está cheio de maldade, e que há desvarios no seu coração enquanto vivem, e depois se vão aos morto.</a:t>
          </a:r>
        </a:p>
      </dgm:t>
    </dgm:pt>
    <dgm:pt modelId="{F148B703-006B-4066-88B5-A79388DFA21D}" type="parTrans" cxnId="{1DF04B1E-DCA1-405B-9E99-FC74F344A4C8}">
      <dgm:prSet/>
      <dgm:spPr/>
      <dgm:t>
        <a:bodyPr/>
        <a:lstStyle/>
        <a:p>
          <a:endParaRPr lang="pt-BR"/>
        </a:p>
      </dgm:t>
    </dgm:pt>
    <dgm:pt modelId="{CC4984AC-D09D-4CA5-BE5A-2C506F22360A}" type="sibTrans" cxnId="{1DF04B1E-DCA1-405B-9E99-FC74F344A4C8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</dgm:pt>
    <dgm:pt modelId="{12858030-6171-4477-ADDB-BDCE321871BB}" type="pres">
      <dgm:prSet presAssocID="{F4E6E4ED-C118-4588-9DFE-4C5540555CC2}" presName="thickLine" presStyleLbl="alignNode1" presStyleIdx="0" presStyleCnt="4"/>
      <dgm:spPr/>
    </dgm:pt>
    <dgm:pt modelId="{58B9707A-C463-43D0-BAF6-BCAD6F039D43}" type="pres">
      <dgm:prSet presAssocID="{F4E6E4ED-C118-4588-9DFE-4C5540555CC2}" presName="horz1" presStyleCnt="0"/>
      <dgm:spPr/>
    </dgm:pt>
    <dgm:pt modelId="{2A7D5ABF-1F76-45E2-9BAE-E760585A1974}" type="pres">
      <dgm:prSet presAssocID="{F4E6E4ED-C118-4588-9DFE-4C5540555CC2}" presName="tx1" presStyleLbl="revTx" presStyleIdx="0" presStyleCnt="4"/>
      <dgm:spPr/>
    </dgm:pt>
    <dgm:pt modelId="{F4B21BB8-99B4-4CBA-A36B-7BA8088A9591}" type="pres">
      <dgm:prSet presAssocID="{F4E6E4ED-C118-4588-9DFE-4C5540555CC2}" presName="vert1" presStyleCnt="0"/>
      <dgm:spPr/>
    </dgm:pt>
    <dgm:pt modelId="{0C10B099-6757-41D8-8D35-7580C80B9E08}" type="pres">
      <dgm:prSet presAssocID="{9AAE1632-AB8C-4D69-A16B-0EADF7A493FB}" presName="thickLine" presStyleLbl="alignNode1" presStyleIdx="1" presStyleCnt="4"/>
      <dgm:spPr/>
    </dgm:pt>
    <dgm:pt modelId="{CBD74851-2AC5-4AE3-83B9-99241D3924D7}" type="pres">
      <dgm:prSet presAssocID="{9AAE1632-AB8C-4D69-A16B-0EADF7A493FB}" presName="horz1" presStyleCnt="0"/>
      <dgm:spPr/>
    </dgm:pt>
    <dgm:pt modelId="{B20834B7-C6D8-440D-8235-1584FB9E7B31}" type="pres">
      <dgm:prSet presAssocID="{9AAE1632-AB8C-4D69-A16B-0EADF7A493FB}" presName="tx1" presStyleLbl="revTx" presStyleIdx="1" presStyleCnt="4"/>
      <dgm:spPr/>
    </dgm:pt>
    <dgm:pt modelId="{20887C60-0C92-475C-B014-814C55838020}" type="pres">
      <dgm:prSet presAssocID="{9AAE1632-AB8C-4D69-A16B-0EADF7A493FB}" presName="vert1" presStyleCnt="0"/>
      <dgm:spPr/>
    </dgm:pt>
    <dgm:pt modelId="{54AD0142-CF12-446C-898F-72B3C547AEAB}" type="pres">
      <dgm:prSet presAssocID="{28696EEC-D98B-46E0-9C3D-B2A439CBB076}" presName="thickLine" presStyleLbl="alignNode1" presStyleIdx="2" presStyleCnt="4"/>
      <dgm:spPr/>
    </dgm:pt>
    <dgm:pt modelId="{B208CA91-2252-496E-903A-B63171506388}" type="pres">
      <dgm:prSet presAssocID="{28696EEC-D98B-46E0-9C3D-B2A439CBB076}" presName="horz1" presStyleCnt="0"/>
      <dgm:spPr/>
    </dgm:pt>
    <dgm:pt modelId="{AE4B6DCF-1430-4C98-89BD-9B20DF0F3396}" type="pres">
      <dgm:prSet presAssocID="{28696EEC-D98B-46E0-9C3D-B2A439CBB076}" presName="tx1" presStyleLbl="revTx" presStyleIdx="2" presStyleCnt="4"/>
      <dgm:spPr/>
    </dgm:pt>
    <dgm:pt modelId="{7E98F2A1-1E62-48EE-807B-2A2309D7011F}" type="pres">
      <dgm:prSet presAssocID="{28696EEC-D98B-46E0-9C3D-B2A439CBB076}" presName="vert1" presStyleCnt="0"/>
      <dgm:spPr/>
    </dgm:pt>
    <dgm:pt modelId="{18FE6A52-8F41-4EE0-A2A1-CC400146F5BD}" type="pres">
      <dgm:prSet presAssocID="{B648A806-6555-47C7-9D7A-CDFD07F61075}" presName="thickLine" presStyleLbl="alignNode1" presStyleIdx="3" presStyleCnt="4"/>
      <dgm:spPr/>
    </dgm:pt>
    <dgm:pt modelId="{A682FD85-E0B7-4E3F-96D0-2002C2A3595B}" type="pres">
      <dgm:prSet presAssocID="{B648A806-6555-47C7-9D7A-CDFD07F61075}" presName="horz1" presStyleCnt="0"/>
      <dgm:spPr/>
    </dgm:pt>
    <dgm:pt modelId="{F303E765-9D97-4DB2-9CF8-CDE8B5CE7B52}" type="pres">
      <dgm:prSet presAssocID="{B648A806-6555-47C7-9D7A-CDFD07F61075}" presName="tx1" presStyleLbl="revTx" presStyleIdx="3" presStyleCnt="4"/>
      <dgm:spPr/>
    </dgm:pt>
    <dgm:pt modelId="{3FF2160B-AD38-4003-9287-E29874516305}" type="pres">
      <dgm:prSet presAssocID="{B648A806-6555-47C7-9D7A-CDFD07F61075}" presName="vert1" presStyleCnt="0"/>
      <dgm:spPr/>
    </dgm:pt>
  </dgm:ptLst>
  <dgm:cxnLst>
    <dgm:cxn modelId="{1DF04B1E-DCA1-405B-9E99-FC74F344A4C8}" srcId="{C743F0BE-0C7B-457F-BA40-0D586212DE21}" destId="{B648A806-6555-47C7-9D7A-CDFD07F61075}" srcOrd="3" destOrd="0" parTransId="{F148B703-006B-4066-88B5-A79388DFA21D}" sibTransId="{CC4984AC-D09D-4CA5-BE5A-2C506F22360A}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2E77756A-F786-40FB-BC3D-2E0D22411BB5}" type="presOf" srcId="{F4E6E4ED-C118-4588-9DFE-4C5540555CC2}" destId="{2A7D5ABF-1F76-45E2-9BAE-E760585A1974}" srcOrd="0" destOrd="0" presId="urn:microsoft.com/office/officeart/2008/layout/LinedList"/>
    <dgm:cxn modelId="{D61DC57A-1968-427F-9D65-F30EFE35463A}" srcId="{C743F0BE-0C7B-457F-BA40-0D586212DE21}" destId="{9AAE1632-AB8C-4D69-A16B-0EADF7A493FB}" srcOrd="1" destOrd="0" parTransId="{A3D2D792-930E-4107-9098-1FDF40094B98}" sibTransId="{9A9637FF-BA6A-4388-B06B-40213C102951}"/>
    <dgm:cxn modelId="{B40AF592-F538-4A73-9CF0-CAFA7E2B32F1}" type="presOf" srcId="{B648A806-6555-47C7-9D7A-CDFD07F61075}" destId="{F303E765-9D97-4DB2-9CF8-CDE8B5CE7B52}" srcOrd="0" destOrd="0" presId="urn:microsoft.com/office/officeart/2008/layout/LinedList"/>
    <dgm:cxn modelId="{445B95A5-0D54-45CF-8AD4-86EADEE3C20C}" type="presOf" srcId="{28696EEC-D98B-46E0-9C3D-B2A439CBB076}" destId="{AE4B6DCF-1430-4C98-89BD-9B20DF0F3396}" srcOrd="0" destOrd="0" presId="urn:microsoft.com/office/officeart/2008/layout/LinedList"/>
    <dgm:cxn modelId="{E4E34DA6-EF43-4C4F-83E4-AE422B252DE8}" type="presOf" srcId="{9AAE1632-AB8C-4D69-A16B-0EADF7A493FB}" destId="{B20834B7-C6D8-440D-8235-1584FB9E7B31}" srcOrd="0" destOrd="0" presId="urn:microsoft.com/office/officeart/2008/layout/LinedList"/>
    <dgm:cxn modelId="{AB1805DA-448E-48D2-A28D-1BC23A58D123}" srcId="{C743F0BE-0C7B-457F-BA40-0D586212DE21}" destId="{28696EEC-D98B-46E0-9C3D-B2A439CBB076}" srcOrd="2" destOrd="0" parTransId="{E2741E7D-2438-48B1-B2A1-698BABD732D2}" sibTransId="{D630B9C1-884C-4226-B99A-97B52EEF8EEA}"/>
    <dgm:cxn modelId="{E4C112E4-E46A-4F43-B923-1BAD6CCE638E}" srcId="{C743F0BE-0C7B-457F-BA40-0D586212DE21}" destId="{F4E6E4ED-C118-4588-9DFE-4C5540555CC2}" srcOrd="0" destOrd="0" parTransId="{4DCACE1D-C19B-482C-BCE1-C94D7C495501}" sibTransId="{FDC2C6EB-B2E8-4F42-9AD6-94A889DA46B8}"/>
    <dgm:cxn modelId="{E7D483A4-3AC4-44BD-B876-0DF6636BC46B}" type="presParOf" srcId="{2CB6222E-48F1-490C-ADBA-B25F5090B21F}" destId="{12858030-6171-4477-ADDB-BDCE321871BB}" srcOrd="0" destOrd="0" presId="urn:microsoft.com/office/officeart/2008/layout/LinedList"/>
    <dgm:cxn modelId="{F600AE55-5CDD-4865-ADE0-5A9A4E0B54E5}" type="presParOf" srcId="{2CB6222E-48F1-490C-ADBA-B25F5090B21F}" destId="{58B9707A-C463-43D0-BAF6-BCAD6F039D43}" srcOrd="1" destOrd="0" presId="urn:microsoft.com/office/officeart/2008/layout/LinedList"/>
    <dgm:cxn modelId="{4D8D592C-6D91-4B21-8CBC-15D9DA0C51A0}" type="presParOf" srcId="{58B9707A-C463-43D0-BAF6-BCAD6F039D43}" destId="{2A7D5ABF-1F76-45E2-9BAE-E760585A1974}" srcOrd="0" destOrd="0" presId="urn:microsoft.com/office/officeart/2008/layout/LinedList"/>
    <dgm:cxn modelId="{63072037-6258-496A-88A2-FBCA3A6BA369}" type="presParOf" srcId="{58B9707A-C463-43D0-BAF6-BCAD6F039D43}" destId="{F4B21BB8-99B4-4CBA-A36B-7BA8088A9591}" srcOrd="1" destOrd="0" presId="urn:microsoft.com/office/officeart/2008/layout/LinedList"/>
    <dgm:cxn modelId="{0EA33F66-538D-4350-ABF2-06AA636BD3B7}" type="presParOf" srcId="{2CB6222E-48F1-490C-ADBA-B25F5090B21F}" destId="{0C10B099-6757-41D8-8D35-7580C80B9E08}" srcOrd="2" destOrd="0" presId="urn:microsoft.com/office/officeart/2008/layout/LinedList"/>
    <dgm:cxn modelId="{CB6F0B7C-56E5-45B1-8503-E3F9BB634E51}" type="presParOf" srcId="{2CB6222E-48F1-490C-ADBA-B25F5090B21F}" destId="{CBD74851-2AC5-4AE3-83B9-99241D3924D7}" srcOrd="3" destOrd="0" presId="urn:microsoft.com/office/officeart/2008/layout/LinedList"/>
    <dgm:cxn modelId="{A6E28E91-28B0-4E8A-8E98-1DCC7CEF4578}" type="presParOf" srcId="{CBD74851-2AC5-4AE3-83B9-99241D3924D7}" destId="{B20834B7-C6D8-440D-8235-1584FB9E7B31}" srcOrd="0" destOrd="0" presId="urn:microsoft.com/office/officeart/2008/layout/LinedList"/>
    <dgm:cxn modelId="{1CE9F51C-BE25-478B-B61D-F4A03945DCAC}" type="presParOf" srcId="{CBD74851-2AC5-4AE3-83B9-99241D3924D7}" destId="{20887C60-0C92-475C-B014-814C55838020}" srcOrd="1" destOrd="0" presId="urn:microsoft.com/office/officeart/2008/layout/LinedList"/>
    <dgm:cxn modelId="{62766020-F597-49B4-8432-E5E7B8326AE4}" type="presParOf" srcId="{2CB6222E-48F1-490C-ADBA-B25F5090B21F}" destId="{54AD0142-CF12-446C-898F-72B3C547AEAB}" srcOrd="4" destOrd="0" presId="urn:microsoft.com/office/officeart/2008/layout/LinedList"/>
    <dgm:cxn modelId="{63A9F48D-17FA-410A-AB98-1948D2E49AB7}" type="presParOf" srcId="{2CB6222E-48F1-490C-ADBA-B25F5090B21F}" destId="{B208CA91-2252-496E-903A-B63171506388}" srcOrd="5" destOrd="0" presId="urn:microsoft.com/office/officeart/2008/layout/LinedList"/>
    <dgm:cxn modelId="{5CB6ACC1-D198-45E0-AA9A-151AD5B3FB28}" type="presParOf" srcId="{B208CA91-2252-496E-903A-B63171506388}" destId="{AE4B6DCF-1430-4C98-89BD-9B20DF0F3396}" srcOrd="0" destOrd="0" presId="urn:microsoft.com/office/officeart/2008/layout/LinedList"/>
    <dgm:cxn modelId="{F4AF680D-C294-4088-9334-02C9E2616EBE}" type="presParOf" srcId="{B208CA91-2252-496E-903A-B63171506388}" destId="{7E98F2A1-1E62-48EE-807B-2A2309D7011F}" srcOrd="1" destOrd="0" presId="urn:microsoft.com/office/officeart/2008/layout/LinedList"/>
    <dgm:cxn modelId="{2DEF6C16-10D7-46CE-92CA-E1FE63C324FE}" type="presParOf" srcId="{2CB6222E-48F1-490C-ADBA-B25F5090B21F}" destId="{18FE6A52-8F41-4EE0-A2A1-CC400146F5BD}" srcOrd="6" destOrd="0" presId="urn:microsoft.com/office/officeart/2008/layout/LinedList"/>
    <dgm:cxn modelId="{329F7A02-E978-46E7-B26C-02706AA68294}" type="presParOf" srcId="{2CB6222E-48F1-490C-ADBA-B25F5090B21F}" destId="{A682FD85-E0B7-4E3F-96D0-2002C2A3595B}" srcOrd="7" destOrd="0" presId="urn:microsoft.com/office/officeart/2008/layout/LinedList"/>
    <dgm:cxn modelId="{8D7E801D-AF4B-4F87-AFAC-ED62BA050DE8}" type="presParOf" srcId="{A682FD85-E0B7-4E3F-96D0-2002C2A3595B}" destId="{F303E765-9D97-4DB2-9CF8-CDE8B5CE7B52}" srcOrd="0" destOrd="0" presId="urn:microsoft.com/office/officeart/2008/layout/LinedList"/>
    <dgm:cxn modelId="{04312CF6-F1A7-40C2-B587-121C1B286C3D}" type="presParOf" srcId="{A682FD85-E0B7-4E3F-96D0-2002C2A3595B}" destId="{3FF2160B-AD38-4003-9287-E2987451630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58030-6171-4477-ADDB-BDCE321871BB}">
      <dsp:nvSpPr>
        <dsp:cNvPr id="0" name=""/>
        <dsp:cNvSpPr/>
      </dsp:nvSpPr>
      <dsp:spPr>
        <a:xfrm>
          <a:off x="0" y="0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A7D5ABF-1F76-45E2-9BAE-E760585A1974}">
      <dsp:nvSpPr>
        <dsp:cNvPr id="0" name=""/>
        <dsp:cNvSpPr/>
      </dsp:nvSpPr>
      <dsp:spPr>
        <a:xfrm>
          <a:off x="0" y="0"/>
          <a:ext cx="6586489" cy="1064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i="0" kern="1200" baseline="0" dirty="0"/>
            <a:t>Eclesiastes 9:1-3</a:t>
          </a:r>
          <a:endParaRPr lang="en-US" sz="3600" kern="1200" dirty="0"/>
        </a:p>
      </dsp:txBody>
      <dsp:txXfrm>
        <a:off x="0" y="0"/>
        <a:ext cx="6586489" cy="1064773"/>
      </dsp:txXfrm>
    </dsp:sp>
    <dsp:sp modelId="{0C10B099-6757-41D8-8D35-7580C80B9E08}">
      <dsp:nvSpPr>
        <dsp:cNvPr id="0" name=""/>
        <dsp:cNvSpPr/>
      </dsp:nvSpPr>
      <dsp:spPr>
        <a:xfrm>
          <a:off x="0" y="1064773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20834B7-C6D8-440D-8235-1584FB9E7B31}">
      <dsp:nvSpPr>
        <dsp:cNvPr id="0" name=""/>
        <dsp:cNvSpPr/>
      </dsp:nvSpPr>
      <dsp:spPr>
        <a:xfrm>
          <a:off x="0" y="1064773"/>
          <a:ext cx="6586489" cy="1064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 baseline="0" dirty="0">
              <a:latin typeface="Arial" pitchFamily="34" charset="0"/>
              <a:cs typeface="Arial" pitchFamily="34" charset="0"/>
            </a:rPr>
            <a:t>(1) Deveras todas estas coisas considerei no meu coração, para declarar tudo isto: que os justos, e os sábios, e as suas obras, estão nas mãos de Deus, e também o homem não conhece nem o amor nem o ódio; tudo passa perante ele.</a:t>
          </a:r>
          <a:endParaRPr lang="en-US" kern="1200" dirty="0"/>
        </a:p>
      </dsp:txBody>
      <dsp:txXfrm>
        <a:off x="0" y="1064773"/>
        <a:ext cx="6586489" cy="1064773"/>
      </dsp:txXfrm>
    </dsp:sp>
    <dsp:sp modelId="{54AD0142-CF12-446C-898F-72B3C547AEAB}">
      <dsp:nvSpPr>
        <dsp:cNvPr id="0" name=""/>
        <dsp:cNvSpPr/>
      </dsp:nvSpPr>
      <dsp:spPr>
        <a:xfrm>
          <a:off x="0" y="2129547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E4B6DCF-1430-4C98-89BD-9B20DF0F3396}">
      <dsp:nvSpPr>
        <dsp:cNvPr id="0" name=""/>
        <dsp:cNvSpPr/>
      </dsp:nvSpPr>
      <dsp:spPr>
        <a:xfrm>
          <a:off x="0" y="2129547"/>
          <a:ext cx="6586489" cy="1064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 baseline="0" dirty="0">
              <a:latin typeface="Arial" pitchFamily="34" charset="0"/>
              <a:cs typeface="Arial" pitchFamily="34" charset="0"/>
            </a:rPr>
            <a:t>(2) Tudo sucede igualmente a todos; o mesmo sucede ao justo e ao ímpio, ao bom e ao puro, como ao impuro; assim ao que sacrifica como ao que não sacrifica; assim ao bom como ao pecador; ao que jura como ao que teme o juramento.</a:t>
          </a:r>
        </a:p>
      </dsp:txBody>
      <dsp:txXfrm>
        <a:off x="0" y="2129547"/>
        <a:ext cx="6586489" cy="1064773"/>
      </dsp:txXfrm>
    </dsp:sp>
    <dsp:sp modelId="{18FE6A52-8F41-4EE0-A2A1-CC400146F5BD}">
      <dsp:nvSpPr>
        <dsp:cNvPr id="0" name=""/>
        <dsp:cNvSpPr/>
      </dsp:nvSpPr>
      <dsp:spPr>
        <a:xfrm>
          <a:off x="0" y="3194321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303E765-9D97-4DB2-9CF8-CDE8B5CE7B52}">
      <dsp:nvSpPr>
        <dsp:cNvPr id="0" name=""/>
        <dsp:cNvSpPr/>
      </dsp:nvSpPr>
      <dsp:spPr>
        <a:xfrm>
          <a:off x="0" y="3194321"/>
          <a:ext cx="6586489" cy="1064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 baseline="0" dirty="0">
              <a:latin typeface="Arial" pitchFamily="34" charset="0"/>
              <a:cs typeface="Arial" pitchFamily="34" charset="0"/>
            </a:rPr>
            <a:t>(3) Este é o mal que há entre tudo quanto se faz debaixo do sol; a todos sucede o mesmo; e que também o coração dos filhos dos homens está cheio de maldade, e que há desvarios no seu coração enquanto vivem, e depois se vão aos morto.</a:t>
          </a:r>
        </a:p>
      </dsp:txBody>
      <dsp:txXfrm>
        <a:off x="0" y="3194321"/>
        <a:ext cx="6586489" cy="10647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B7D692-175D-49B1-8A1E-697AD1F4E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96E4BD-7324-430E-BDCA-2702F7746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D1DE2E-F8B7-4B62-9A0F-1E253FD2E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13C1A0-710A-4B9A-A604-FAAD48E48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A1D761-5558-4F89-9C56-00DAA167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891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16AE7-6B6C-4446-9BDF-32015A5B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B964EB-4870-456C-B233-80C08D598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71BB38-9E95-4506-B3A3-7CBB9018D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6E450D-6CA9-44F4-8E9E-04800AD56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BD85DF-D5EE-401D-BC5D-ED5CD4E93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028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5C3D17-739D-4A58-9AA6-25560FD6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F23BFA-DCC3-45F6-B252-8660D38DD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D5427A-35A8-4543-AFB6-555B6D368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8E6156-2D72-450D-8240-9AD15A23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5AB20A-0B40-4B56-BB68-1D50BC4D3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83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A3761-C8BC-4B8D-9B1B-79A6D6D0A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14F06F-8D11-499A-BFD1-3C74F2AAB6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1EFC69-620A-47F1-9EA0-E134E03C2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41032E-E214-48B0-9FB1-E7833F1B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F94960-A097-41AE-BB0A-08F438C97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542832-1354-4A87-BE34-CE628C790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635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5BF95-8539-4B3D-AD32-251F42125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BEF614-0F95-429F-A97C-127BAC146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517052-6DB5-48FA-BA2A-E499F8A65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07154A0-CD95-41BB-8B02-AFBD945D2C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513F0C0-AFB1-4004-905E-94EA8E93A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E505CD3-1E41-4D00-8E7F-06C79F90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0CAF4FE-8B49-4E0C-9D18-5DB1D12C9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5F9822A-C9E9-4603-98AF-7348306DF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659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54F49-059D-4889-A89D-FA9734886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898433F-EAD2-4C15-8577-1FF55052C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5E6916-56F4-41AF-AE31-DFC283814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52A8C30-FA49-43D3-8ABA-1A8D0B47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091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125CD5F-AA94-4021-9856-B2C85BA74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CBCBFBD-B7EB-4D4D-96E6-C15348181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6AC34D-71D8-4AB1-8063-E19A4D33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716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B1A74-FD4B-41B8-A51E-1189FA53C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D134C1-206A-4EFE-9E14-C0FCB17AE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781751-75A6-4C38-9E54-D0F6DA19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3F13B3-80BA-4A7C-A583-85D6C1030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4DA0F6-D231-41E2-AF30-B842722BF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C59B9F-EBD8-48BB-8A54-397712F7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413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B9281-7897-49D0-B22E-A9E61E934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BC2B616-C5EB-474D-9F01-9FF51B46F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7A2F40B-5FC3-416F-A897-04C38F31D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840004-7CE7-45B6-9EB7-B6B99E402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C5744-F2D0-42B5-A9C2-51910540F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354EB2-B0AB-4174-ACCA-0D6D7A1A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790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5348F-003A-4916-B4B7-395399663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927D12-FE06-4D27-984C-D1F30747B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D34346-0789-4722-9E4C-D53BBDA5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ECDC56-862F-4DE2-9302-D691B64D6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04C39F-294B-4078-9AE0-0BA4D2CAC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84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9DE569-77C0-453B-AAFB-F6CF0FACF3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F304A0-97FE-4E04-9352-BD39B8B9C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444F11-8E2A-467F-9197-239264CE3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1A95F7-912D-401C-8B3E-040B28B6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B020AC-2A61-45B7-8ADA-5C5578ECF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66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C0AE1AE-72FD-44F2-8488-8E524D2DE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E165CA-64A5-4A4A-BECD-8F9DDBE40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9827A9-BFE1-49D0-8B3C-72FDC0D06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CC4FBD-CF0B-4E7B-9C2C-20346B25C9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FE8CB-7132-4CEB-8E3F-F4A5A5987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5226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hyperlink" Target="https://juliocesarmedeiros.org/blog-2/" TargetMode="External"/><Relationship Id="rId4" Type="http://schemas.openxmlformats.org/officeDocument/2006/relationships/hyperlink" Target="https://www.youtube.com/c/BoaSemente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2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0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11" Type="http://schemas.openxmlformats.org/officeDocument/2006/relationships/image" Target="../media/image29.JPG"/><Relationship Id="rId5" Type="http://schemas.openxmlformats.org/officeDocument/2006/relationships/image" Target="../media/image24.jpeg"/><Relationship Id="rId10" Type="http://schemas.openxmlformats.org/officeDocument/2006/relationships/image" Target="../media/image28.png"/><Relationship Id="rId4" Type="http://schemas.openxmlformats.org/officeDocument/2006/relationships/image" Target="../media/image23.gif"/><Relationship Id="rId9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5.wdp"/><Relationship Id="rId11" Type="http://schemas.openxmlformats.org/officeDocument/2006/relationships/image" Target="../media/image35.jpeg"/><Relationship Id="rId5" Type="http://schemas.openxmlformats.org/officeDocument/2006/relationships/image" Target="../media/image32.png"/><Relationship Id="rId10" Type="http://schemas.microsoft.com/office/2007/relationships/hdphoto" Target="../media/hdphoto7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4">
            <a:extLst>
              <a:ext uri="{FF2B5EF4-FFF2-40B4-BE49-F238E27FC236}">
                <a16:creationId xmlns:a16="http://schemas.microsoft.com/office/drawing/2014/main" id="{5A92BC41-5AE1-432E-87C7-12BF9E03D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1415" y="476778"/>
            <a:ext cx="7212450" cy="5920653"/>
          </a:xfrm>
          <a:prstGeom prst="rect">
            <a:avLst/>
          </a:prstGeom>
          <a:solidFill>
            <a:srgbClr val="335D8D">
              <a:alpha val="9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6177" y="578861"/>
            <a:ext cx="6724184" cy="4004722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sz="6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Open Sans" panose="020B0606030504020204" pitchFamily="34" charset="0"/>
                <a:ea typeface="+mj-ea"/>
                <a:cs typeface="+mj-cs"/>
              </a:rPr>
              <a:t>Lição 9. PARALEL0 ENTRE O SÁBIO E O PECADOR</a:t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141495" y="4866870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 pitchFamily="2" charset="0"/>
              </a:rPr>
              <a:t>Revista Betel Jovens Conectar+ 4 trimestre 2021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Autor: 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EAF896F-84EB-4935-A537-DD239DC5D880}"/>
              </a:ext>
            </a:extLst>
          </p:cNvPr>
          <p:cNvSpPr txBox="1"/>
          <p:nvPr/>
        </p:nvSpPr>
        <p:spPr>
          <a:xfrm>
            <a:off x="5960478" y="5448142"/>
            <a:ext cx="180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#CASALM&amp;F</a:t>
            </a:r>
          </a:p>
        </p:txBody>
      </p:sp>
    </p:spTree>
    <p:extLst>
      <p:ext uri="{BB962C8B-B14F-4D97-AF65-F5344CB8AC3E}">
        <p14:creationId xmlns:p14="http://schemas.microsoft.com/office/powerpoint/2010/main" val="72852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657">
            <a:off x="590107" y="595886"/>
            <a:ext cx="526634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302423" y="2206781"/>
            <a:ext cx="3501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b="1" i="0" dirty="0">
                <a:effectLst/>
                <a:latin typeface="Nunito Sans"/>
              </a:rPr>
              <a:t>Texto de Referência: </a:t>
            </a:r>
            <a:r>
              <a:rPr lang="pt-BR" b="1" dirty="0" err="1">
                <a:latin typeface="Nunito Sans"/>
              </a:rPr>
              <a:t>Ec</a:t>
            </a:r>
            <a:r>
              <a:rPr lang="pt-BR" b="1" dirty="0">
                <a:latin typeface="Nunito Sans"/>
              </a:rPr>
              <a:t>. 9. 1-3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803830" y="3562820"/>
            <a:ext cx="2853770" cy="3134541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457200">
              <a:defRPr/>
            </a:pPr>
            <a:r>
              <a:rPr lang="pt-BR" b="1" dirty="0">
                <a:latin typeface="Arial Black" pitchFamily="34" charset="0"/>
              </a:rPr>
              <a:t>"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Então vereis outra vez a diferença entre o justo e o ímpio; entre o que serve a Deus e o que não o serve". Ml 3.18</a:t>
            </a:r>
            <a:endParaRPr lang="pt-BR" sz="1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4034708" y="3562820"/>
            <a:ext cx="2266541" cy="3134541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O caminho do sábio é na vontade de Deus, enquanto o, do ímpio está nos seus desejos.</a:t>
            </a:r>
            <a:br>
              <a:rPr lang="pt-BR" sz="2000" dirty="0"/>
            </a:br>
            <a:endParaRPr lang="pt-BR" sz="2000" dirty="0"/>
          </a:p>
          <a:p>
            <a:pPr lvl="0" algn="ctr" defTabSz="457200">
              <a:defRPr/>
            </a:pPr>
            <a:endParaRPr lang="pt-BR" sz="2000" b="1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573796" y="3648837"/>
            <a:ext cx="2280392" cy="304852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latin typeface="Times New Roman" pitchFamily="18" charset="0"/>
                <a:cs typeface="Times New Roman" pitchFamily="18" charset="0"/>
              </a:rPr>
              <a:t>Entender as consequências que sobrevêm ao pecador;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latin typeface="Times New Roman" pitchFamily="18" charset="0"/>
                <a:cs typeface="Times New Roman" pitchFamily="18" charset="0"/>
              </a:rPr>
              <a:t>Aprender com a conduta do sábio;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latin typeface="Times New Roman" pitchFamily="18" charset="0"/>
                <a:cs typeface="Times New Roman" pitchFamily="18" charset="0"/>
              </a:rPr>
              <a:t> Compreender o quanto precisamos tomar cuidado com nossas decisões.</a:t>
            </a: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9418283" y="3562821"/>
            <a:ext cx="2143125" cy="313454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184734" y="3152762"/>
            <a:ext cx="2091962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DO 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980" y="2561538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4161368" y="3165622"/>
            <a:ext cx="2139881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735104" y="3159257"/>
            <a:ext cx="2184893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996" y="2594966"/>
            <a:ext cx="575928" cy="57568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9284515" y="3147730"/>
            <a:ext cx="2410660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343" y="2561538"/>
            <a:ext cx="609116" cy="609116"/>
          </a:xfrm>
          <a:prstGeom prst="rect">
            <a:avLst/>
          </a:prstGeom>
        </p:spPr>
      </p:pic>
      <p:sp>
        <p:nvSpPr>
          <p:cNvPr id="23" name="CaixaDeTexto 22"/>
          <p:cNvSpPr txBox="1"/>
          <p:nvPr/>
        </p:nvSpPr>
        <p:spPr>
          <a:xfrm>
            <a:off x="9482171" y="4239962"/>
            <a:ext cx="20609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pt-BR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Busquemos em </a:t>
            </a:r>
            <a:r>
              <a:rPr lang="pt-BR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Deus um </a:t>
            </a:r>
            <a:r>
              <a:rPr lang="pt-BR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coração sábio e, assim, teremos forças para não sermos seduzidos pelo pecado.</a:t>
            </a:r>
          </a:p>
          <a:p>
            <a:pPr lvl="0" algn="ctr" defTabSz="457200">
              <a:defRPr/>
            </a:pPr>
            <a:br>
              <a:rPr lang="pt-BR" dirty="0"/>
            </a:br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48" y="2294538"/>
            <a:ext cx="860646" cy="860646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10163794" y="3648837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4385" y="705755"/>
            <a:ext cx="7759754" cy="1246905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4000" dirty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9. PARALELO ENTRE O SÁBIO E O PECADOR</a:t>
            </a:r>
          </a:p>
        </p:txBody>
      </p:sp>
      <p:pic>
        <p:nvPicPr>
          <p:cNvPr id="2" name="Picture 2" descr="ECLESIASTES 9 NA BÍBLIA ONLIN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291" y="574746"/>
            <a:ext cx="2472866" cy="143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09924463"/>
              </p:ext>
            </p:extLst>
          </p:nvPr>
        </p:nvGraphicFramePr>
        <p:xfrm>
          <a:off x="4965431" y="1964724"/>
          <a:ext cx="6586489" cy="4259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5E0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s://jesusnosensina.com/wp-content/uploads/2020/01/O-que-Jesus-quis-dizer-com-Eu-sou-a-luz-do-mundo.jpe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40"/>
          <a:stretch/>
        </p:blipFill>
        <p:spPr bwMode="auto">
          <a:xfrm>
            <a:off x="87130" y="868058"/>
            <a:ext cx="4460156" cy="585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INTRODUÇÃO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6957771" y="1782981"/>
            <a:ext cx="4008384" cy="4393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000" b="1" dirty="0">
                <a:latin typeface="Arial" pitchFamily="34" charset="0"/>
                <a:cs typeface="Arial" pitchFamily="34" charset="0"/>
              </a:rPr>
              <a:t>A Bíblia apresenta, em sua narrativa, as atitudes próprias do justo e as, do ímpio e relata as consequências de cada estilo de vida. Deus sempre tem a vida para o homem, porém muitos procuram invenções, como diz Eclesiastes 7.29.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26" name="Picture 2" descr="Versículos sobre cura – Portal da Bibl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49" y="1321553"/>
            <a:ext cx="5270261" cy="374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 explicativo em seta para a esquerda e para a direita 2"/>
          <p:cNvSpPr/>
          <p:nvPr/>
        </p:nvSpPr>
        <p:spPr>
          <a:xfrm>
            <a:off x="5682430" y="3193601"/>
            <a:ext cx="1216152" cy="576072"/>
          </a:xfrm>
          <a:prstGeom prst="leftRightArrowCallo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D3E55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3251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1 - A VIDA DO SÁBIO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11762" y="931907"/>
            <a:ext cx="3854653" cy="5622324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maneira como o sábio anda mostra a sua crença em Deus, bem como os seus valores éticos e morais. A Bíblia é sua fonte de conhecimento e suas decisões são direcionadas pelo Espírito Santo. Ele vive e anda no espírito.</a:t>
            </a:r>
            <a:endParaRPr lang="pt-BR" sz="2000" dirty="0">
              <a:solidFill>
                <a:srgbClr val="FFFFFF"/>
              </a:solidFill>
            </a:endParaRPr>
          </a:p>
        </p:txBody>
      </p:sp>
      <p:pic>
        <p:nvPicPr>
          <p:cNvPr id="5" name="Picture 2" descr="Artigo: Setembro, Mês da Bíblia – Jovens e as Virtudes (Parte 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46" y="2446636"/>
            <a:ext cx="6925870" cy="4107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6885" y="1486025"/>
            <a:ext cx="4462272" cy="639762"/>
          </a:xfrm>
        </p:spPr>
        <p:txBody>
          <a:bodyPr>
            <a:normAutofit/>
          </a:bodyPr>
          <a:lstStyle/>
          <a:p>
            <a:pPr algn="just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1.1. É como a luz da aurora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30097" y="1448212"/>
            <a:ext cx="5696465" cy="639762"/>
          </a:xfrm>
        </p:spPr>
        <p:txBody>
          <a:bodyPr>
            <a:noAutofit/>
          </a:bodyPr>
          <a:lstStyle/>
          <a:p>
            <a:pPr algn="l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1.2 Buscando sempre a sabedoria</a:t>
            </a: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574610" y="640428"/>
            <a:ext cx="8683348" cy="854740"/>
          </a:xfrm>
        </p:spPr>
        <p:txBody>
          <a:bodyPr/>
          <a:lstStyle/>
          <a:p>
            <a:pPr marL="0" indent="0">
              <a:buNone/>
            </a:pPr>
            <a:r>
              <a:rPr lang="pt-BR" sz="4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1 - A VIDA DO SÁBIO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91296" y="2222752"/>
            <a:ext cx="5453449" cy="4430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O sábio Salomão diz que a vereda do justo é como a luz da aurora, que vai brilhando mais e mais até se tornar dia perfeito (</a:t>
            </a:r>
            <a:r>
              <a:rPr lang="pt-BR" b="1" dirty="0" err="1">
                <a:latin typeface="Arial" pitchFamily="34" charset="0"/>
                <a:cs typeface="Arial" pitchFamily="34" charset="0"/>
              </a:rPr>
              <a:t>Pv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 4.18). Precisamos portanto, ser regidos pelas instruções contidas na Palavra de Deus continuamente. </a:t>
            </a:r>
            <a:r>
              <a:rPr lang="pt-BR" sz="2000" b="1" dirty="0">
                <a:solidFill>
                  <a:srgbClr val="FFFF00"/>
                </a:solidFill>
                <a:latin typeface="Arial Black" pitchFamily="34" charset="0"/>
              </a:rPr>
              <a:t>Deus espera que busquemos a nossa salvação com temor e tremor (</a:t>
            </a:r>
            <a:r>
              <a:rPr lang="pt-BR" sz="2000" b="1" dirty="0" err="1">
                <a:solidFill>
                  <a:srgbClr val="FFFF00"/>
                </a:solidFill>
                <a:latin typeface="Arial Black" pitchFamily="34" charset="0"/>
              </a:rPr>
              <a:t>Fp</a:t>
            </a:r>
            <a:r>
              <a:rPr lang="pt-BR" sz="2000" b="1" dirty="0">
                <a:solidFill>
                  <a:srgbClr val="FFFF00"/>
                </a:solidFill>
                <a:latin typeface="Arial Black" pitchFamily="34" charset="0"/>
              </a:rPr>
              <a:t> 2.12-13), conforme registrado pelo apóstolo Paulo.</a:t>
            </a:r>
            <a:endParaRPr lang="pt-BR" sz="2000" b="1" dirty="0">
              <a:solidFill>
                <a:srgbClr val="FFFF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030097" y="2236998"/>
            <a:ext cx="5338119" cy="4095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A Bíblia diz que, se alguém tem falta de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sabedoria, deve pedir a Deus, que é a fonte de toda a sabedoria. Para um viver sábio, é imprescindível que tenhamos intimidade com Deus.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400" b="1" dirty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Salomão, por diversas vezes, pontua que o temor do Senhor é o princípio da sabedoria (</a:t>
            </a:r>
            <a:r>
              <a:rPr lang="pt-BR" sz="2400" b="1" dirty="0" err="1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Pv</a:t>
            </a:r>
            <a:r>
              <a:rPr lang="pt-BR" sz="2400" b="1" dirty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 9.10).  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34779" y="1654944"/>
            <a:ext cx="5511114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REFLETINDO</a:t>
            </a:r>
          </a:p>
          <a:p>
            <a:endParaRPr lang="pt-BR" dirty="0"/>
          </a:p>
          <a:p>
            <a:pPr algn="ctr">
              <a:lnSpc>
                <a:spcPct val="150000"/>
              </a:lnSpc>
            </a:pPr>
            <a:r>
              <a:rPr lang="pt-BR" dirty="0"/>
              <a:t>	</a:t>
            </a:r>
            <a:r>
              <a:rPr lang="pt-BR" sz="2400" dirty="0"/>
              <a:t>“Mudar gera crise, dor e tensão, isto porque muitas vezes, requer a renúncia da vontade própria para se submeter á vontade de Deus’’.   </a:t>
            </a:r>
          </a:p>
          <a:p>
            <a:pPr algn="ctr"/>
            <a:r>
              <a:rPr lang="pt-BR" sz="2400" b="1" dirty="0"/>
              <a:t>                                </a:t>
            </a:r>
            <a:r>
              <a:rPr lang="pt-BR" sz="2000" b="1" dirty="0"/>
              <a:t>Pr. Josué Gonçalves</a:t>
            </a:r>
            <a:endParaRPr lang="pt-BR" sz="2000" dirty="0"/>
          </a:p>
        </p:txBody>
      </p:sp>
      <p:pic>
        <p:nvPicPr>
          <p:cNvPr id="2" name="Picture 2" descr="Minha fé na vontade de De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238" y="1062681"/>
            <a:ext cx="5366008" cy="4470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9003" y="1742302"/>
            <a:ext cx="4263551" cy="508340"/>
          </a:xfrm>
        </p:spPr>
        <p:txBody>
          <a:bodyPr>
            <a:normAutofit/>
          </a:bodyPr>
          <a:lstStyle/>
          <a:p>
            <a:pPr algn="just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2.1. Uma vida sem paz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83860" y="1608849"/>
            <a:ext cx="4999280" cy="639762"/>
          </a:xfrm>
        </p:spPr>
        <p:txBody>
          <a:bodyPr>
            <a:noAutofit/>
          </a:bodyPr>
          <a:lstStyle/>
          <a:p>
            <a:pPr algn="just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2.2. Uma eternidade sem Deus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301" y="801065"/>
            <a:ext cx="8683348" cy="1143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2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O PECADOR E A VIDA DE PERDIÇÃO</a:t>
            </a:r>
            <a:endParaRPr lang="pt-B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40722" y="2401322"/>
            <a:ext cx="5193957" cy="39703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A Bíblia diz que o ímpio não tem paz (</a:t>
            </a:r>
            <a:r>
              <a:rPr lang="pt-BR" b="1" dirty="0" err="1">
                <a:latin typeface="Arial" pitchFamily="34" charset="0"/>
                <a:cs typeface="Arial" pitchFamily="34" charset="0"/>
              </a:rPr>
              <a:t>Is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 48.22). Embora viva uma vida regada de efêmeros prazeres, de </a:t>
            </a:r>
            <a:r>
              <a:rPr lang="pt-BR" b="1" dirty="0" err="1">
                <a:latin typeface="Arial" pitchFamily="34" charset="0"/>
                <a:cs typeface="Arial" pitchFamily="34" charset="0"/>
              </a:rPr>
              <a:t>pseudo-amizades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, de prosperidade material e, muitas vezes, aquinhoada, ele não consegue desfrutar da verdadeira paz que só se encontra em Deus. 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sz="2000" b="1" dirty="0">
                <a:solidFill>
                  <a:srgbClr val="FFFF00"/>
                </a:solidFill>
                <a:latin typeface="Arial Black" pitchFamily="34" charset="0"/>
              </a:rPr>
              <a:t>O sábio Salomão nos diz que tais pessoas não conseguem nem dormir direito (</a:t>
            </a:r>
            <a:r>
              <a:rPr lang="pt-BR" sz="2000" b="1" dirty="0" err="1">
                <a:solidFill>
                  <a:srgbClr val="FFFF00"/>
                </a:solidFill>
                <a:latin typeface="Arial Black" pitchFamily="34" charset="0"/>
              </a:rPr>
              <a:t>Ec</a:t>
            </a:r>
            <a:r>
              <a:rPr lang="pt-BR" sz="2000" b="1" dirty="0">
                <a:solidFill>
                  <a:srgbClr val="FFFF00"/>
                </a:solidFill>
                <a:latin typeface="Arial Black" pitchFamily="34" charset="0"/>
              </a:rPr>
              <a:t> 5.12). 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6734433" y="2441818"/>
            <a:ext cx="5053914" cy="3600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	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A morte eterna é um dos piores castigos para aqueles que vivem uma vida de pecado. A morte eterna se caracteriza por viver uma eternidade inteira sem Deus.  </a:t>
            </a:r>
          </a:p>
          <a:p>
            <a:pPr>
              <a:lnSpc>
                <a:spcPct val="150000"/>
              </a:lnSpc>
            </a:pPr>
            <a:r>
              <a:rPr lang="pt-BR" dirty="0">
                <a:latin typeface="Arial" pitchFamily="34" charset="0"/>
                <a:cs typeface="Arial" pitchFamily="34" charset="0"/>
              </a:rPr>
              <a:t>	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 apóstolo Paulo nos exorta a repensar de que maneira estamos andando; precisamos andar de maneira sábia e não como os néscios (</a:t>
            </a:r>
            <a:r>
              <a:rPr lang="pt-BR" sz="20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Ef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5.15). </a:t>
            </a:r>
          </a:p>
        </p:txBody>
      </p:sp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838" y="677497"/>
            <a:ext cx="10688594" cy="1143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3. JUSTO VERSUS ÍMPIO - QUAL É A SUA ESCOLHA?</a:t>
            </a:r>
            <a:endParaRPr lang="pt-BR" sz="36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9026" y="2058858"/>
            <a:ext cx="6371968" cy="3474720"/>
          </a:xfrm>
        </p:spPr>
        <p:txBody>
          <a:bodyPr>
            <a:normAutofit fontScale="92500"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dirty="0">
                <a:solidFill>
                  <a:srgbClr val="222222"/>
                </a:solidFill>
                <a:latin typeface="Eras Bold ITC" pitchFamily="34" charset="0"/>
              </a:rPr>
              <a:t>	O pregador diz em Eclesiastes que tudo sucede igualmente a todos, tanto ao justo quanto ao ímpio (</a:t>
            </a:r>
            <a:r>
              <a:rPr lang="pt-BR" dirty="0" err="1">
                <a:solidFill>
                  <a:srgbClr val="222222"/>
                </a:solidFill>
                <a:latin typeface="Eras Bold ITC" pitchFamily="34" charset="0"/>
              </a:rPr>
              <a:t>Ec</a:t>
            </a:r>
            <a:r>
              <a:rPr lang="pt-BR" dirty="0">
                <a:solidFill>
                  <a:srgbClr val="222222"/>
                </a:solidFill>
                <a:latin typeface="Eras Bold ITC" pitchFamily="34" charset="0"/>
              </a:rPr>
              <a:t> 9.2). </a:t>
            </a:r>
            <a:r>
              <a:rPr lang="pt-BR" b="1" dirty="0">
                <a:solidFill>
                  <a:srgbClr val="00B050"/>
                </a:solidFill>
                <a:latin typeface="Arial Black" pitchFamily="34" charset="0"/>
              </a:rPr>
              <a:t>Assim como o sol, que nasce para todos, a oportunidade para boas ações é também para todos. </a:t>
            </a:r>
            <a:r>
              <a:rPr lang="pt-BR" dirty="0">
                <a:solidFill>
                  <a:srgbClr val="222222"/>
                </a:solidFill>
                <a:latin typeface="Eras Bold ITC" pitchFamily="34" charset="0"/>
              </a:rPr>
              <a:t>Portanto, o que vai fazer a diferença são as escolhas que fazemos e a maneira como vivemos.</a:t>
            </a:r>
          </a:p>
          <a:p>
            <a:pPr marL="45720" indent="0" algn="just">
              <a:lnSpc>
                <a:spcPct val="150000"/>
              </a:lnSpc>
              <a:buNone/>
            </a:pPr>
            <a:endParaRPr lang="pt-BR" dirty="0">
              <a:solidFill>
                <a:srgbClr val="222222"/>
              </a:solidFill>
              <a:latin typeface="Eras Bold ITC" pitchFamily="34" charset="0"/>
            </a:endParaRPr>
          </a:p>
          <a:p>
            <a:pPr marL="45720" indent="0" algn="just">
              <a:lnSpc>
                <a:spcPct val="150000"/>
              </a:lnSpc>
              <a:buNone/>
            </a:pPr>
            <a:endParaRPr lang="pt-BR" dirty="0">
              <a:solidFill>
                <a:srgbClr val="222222"/>
              </a:solidFill>
              <a:latin typeface="Eras Bold ITC" pitchFamily="34" charset="0"/>
            </a:endParaRPr>
          </a:p>
          <a:p>
            <a:pPr marL="45720" indent="0" algn="just">
              <a:lnSpc>
                <a:spcPct val="150000"/>
              </a:lnSpc>
              <a:buNone/>
            </a:pPr>
            <a:endParaRPr lang="pt-BR" dirty="0">
              <a:solidFill>
                <a:srgbClr val="222222"/>
              </a:solidFill>
              <a:latin typeface="Eras Bold ITC" pitchFamily="34" charset="0"/>
            </a:endParaRP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2" name="Picture 2" descr="Creio que o sol nasce para todos,e que todos merecem um lugar ao sol,pois  Deus não nos permite nascer para sofrer,todos m… | Nascer do sol, Por do sol,  Lugar ao so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26"/>
          <a:stretch/>
        </p:blipFill>
        <p:spPr bwMode="auto">
          <a:xfrm>
            <a:off x="7463481" y="1863082"/>
            <a:ext cx="4432299" cy="441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5A01535-2019-4FDE-9556-DF93264D0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843" y="1482811"/>
            <a:ext cx="4813698" cy="432168"/>
          </a:xfrm>
        </p:spPr>
        <p:txBody>
          <a:bodyPr>
            <a:noAutofit/>
          </a:bodyPr>
          <a:lstStyle/>
          <a:p>
            <a:pPr algn="just"/>
            <a:r>
              <a:rPr lang="pt-BR" sz="2000" dirty="0">
                <a:solidFill>
                  <a:srgbClr val="222222"/>
                </a:solidFill>
                <a:latin typeface="Georgia" panose="02040502050405020303" pitchFamily="18" charset="0"/>
              </a:rPr>
              <a:t>3.1. O homem é cheio de maldades</a:t>
            </a:r>
            <a:endParaRPr lang="pt-BR" sz="2000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1E5483AC-A5D1-429F-8930-A861524DE8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5999" y="1472925"/>
            <a:ext cx="5436973" cy="639762"/>
          </a:xfrm>
        </p:spPr>
        <p:txBody>
          <a:bodyPr>
            <a:noAutofit/>
          </a:bodyPr>
          <a:lstStyle/>
          <a:p>
            <a:r>
              <a:rPr lang="pt-BR" sz="2000" dirty="0">
                <a:solidFill>
                  <a:srgbClr val="222222"/>
                </a:solidFill>
                <a:latin typeface="Georgia" panose="02040502050405020303" pitchFamily="18" charset="0"/>
              </a:rPr>
              <a:t>3.2. Existem desvarios no coração do homem</a:t>
            </a:r>
            <a:endParaRPr lang="pt-BR" sz="2000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9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966" y="702211"/>
            <a:ext cx="11189022" cy="80531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3. JUSTO VERSUS ÍMPIO - QUAL É A SUA ESCOLHA?</a:t>
            </a:r>
            <a:endParaRPr lang="pt-BR" sz="2800" dirty="0"/>
          </a:p>
        </p:txBody>
      </p:sp>
      <p:sp>
        <p:nvSpPr>
          <p:cNvPr id="3" name="Retângulo 2"/>
          <p:cNvSpPr/>
          <p:nvPr/>
        </p:nvSpPr>
        <p:spPr>
          <a:xfrm>
            <a:off x="358346" y="2201422"/>
            <a:ext cx="5338118" cy="42780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60000"/>
              </a:lnSpc>
            </a:pPr>
            <a:r>
              <a:rPr lang="pt-B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 pregador diz que o homem é cheio de maldades (</a:t>
            </a:r>
            <a:r>
              <a:rPr lang="pt-BR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Ec</a:t>
            </a: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9.3). Em Gênesis 8.21, também encontramos Deus dizendo que a imaginação do homem é má desde a sua meninice. </a:t>
            </a:r>
          </a:p>
          <a:p>
            <a:pPr algn="just">
              <a:lnSpc>
                <a:spcPct val="160000"/>
              </a:lnSpc>
            </a:pP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 único antidoto para vencermos essa natureza que tenta nos afastar de Deus é nos aproximando, cada dia mais, de Cristo. </a:t>
            </a:r>
            <a:endParaRPr lang="pt-BR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095999" y="2239002"/>
            <a:ext cx="5679989" cy="3913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Outra informação dada pelo pregador no livro de Eclesiastes é que o coração do homem está cheio de desvarios (</a:t>
            </a:r>
            <a:r>
              <a:rPr lang="pt-BR" b="1" dirty="0" err="1">
                <a:latin typeface="Arial" pitchFamily="34" charset="0"/>
                <a:cs typeface="Arial" pitchFamily="34" charset="0"/>
              </a:rPr>
              <a:t>Ec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 9.3). São estas escolhas diárias que nos afastam do pecado ou de Deus. A recomendação da Palavra é que os nossos desejos sejam mortificados na cruz juntamente com Cristo. 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Uma das premissas para ser discípulo é renunciar, negar a si mesmo e seguir a Jesus (</a:t>
            </a:r>
            <a:r>
              <a:rPr lang="pt-BR" sz="20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Mt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16.24).</a:t>
            </a:r>
            <a:endParaRPr lang="pt-BR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70" y="6142215"/>
            <a:ext cx="4964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9. 4° Tri, 2021. </a:t>
            </a:r>
          </a:p>
        </p:txBody>
      </p:sp>
      <p:sp>
        <p:nvSpPr>
          <p:cNvPr id="2" name="Retângulo 1"/>
          <p:cNvSpPr/>
          <p:nvPr/>
        </p:nvSpPr>
        <p:spPr>
          <a:xfrm>
            <a:off x="294078" y="1809087"/>
            <a:ext cx="6454346" cy="350865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Todos nós temos as mesmas oportunidades para o bem e para o mal, portanto, precisamos estar conectados em Deus para construir uma vida com sabedoria</a:t>
            </a:r>
            <a:r>
              <a:rPr lang="pt-BR" sz="3600" b="1" dirty="0">
                <a:latin typeface="Arial" pitchFamily="34" charset="0"/>
                <a:cs typeface="Arial" pitchFamily="34" charset="0"/>
              </a:rPr>
              <a:t>. </a:t>
            </a:r>
            <a:endParaRPr lang="pt-BR" b="1" dirty="0"/>
          </a:p>
        </p:txBody>
      </p:sp>
      <p:sp>
        <p:nvSpPr>
          <p:cNvPr id="8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/>
          </a:p>
        </p:txBody>
      </p:sp>
      <p:pic>
        <p:nvPicPr>
          <p:cNvPr id="9" name="Picture 2" descr="https://jesusnosensina.com/wp-content/uploads/2020/01/O-que-Jesus-quis-dizer-com-Eu-sou-a-luz-do-mundo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40"/>
          <a:stretch/>
        </p:blipFill>
        <p:spPr bwMode="auto">
          <a:xfrm>
            <a:off x="7081054" y="522069"/>
            <a:ext cx="4460156" cy="585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151" y="740199"/>
            <a:ext cx="7500552" cy="5449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m 2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167165" y="447929"/>
            <a:ext cx="3864383" cy="5920653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5490860" y="1279928"/>
            <a:ext cx="5119131" cy="3108543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PRÓXIMA LIÇÃO</a:t>
            </a:r>
          </a:p>
          <a:p>
            <a:pPr algn="ctr"/>
            <a:endParaRPr lang="pt-B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Lição 10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pt-BR" sz="2800" b="1" dirty="0">
                <a:solidFill>
                  <a:schemeClr val="bg1"/>
                </a:solidFill>
                <a:latin typeface="Eras Bold ITC" pitchFamily="34" charset="0"/>
                <a:cs typeface="Arial" pitchFamily="34" charset="0"/>
              </a:rPr>
              <a:t> ECLESIASTES E SUA APLICAÇÃO AOS JOVENS</a:t>
            </a:r>
          </a:p>
        </p:txBody>
      </p:sp>
    </p:spTree>
    <p:extLst>
      <p:ext uri="{BB962C8B-B14F-4D97-AF65-F5344CB8AC3E}">
        <p14:creationId xmlns:p14="http://schemas.microsoft.com/office/powerpoint/2010/main" val="1641027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Três livros empilhados ordenadamente">
            <a:extLst>
              <a:ext uri="{FF2B5EF4-FFF2-40B4-BE49-F238E27FC236}">
                <a16:creationId xmlns:a16="http://schemas.microsoft.com/office/drawing/2014/main" id="{3247988E-E520-41BB-AAE1-A204742D25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12" t="9091" r="585"/>
          <a:stretch/>
        </p:blipFill>
        <p:spPr>
          <a:xfrm>
            <a:off x="6301947" y="1"/>
            <a:ext cx="5890053" cy="6857999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156518" y="1689439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4º </a:t>
            </a:r>
            <a:r>
              <a:rPr lang="en-US" b="1" dirty="0" err="1"/>
              <a:t>Trimestre</a:t>
            </a:r>
            <a:r>
              <a:rPr lang="en-US" b="1" dirty="0"/>
              <a:t> 2021</a:t>
            </a:r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https://www.youtube.com/c/BoaSemente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5"/>
              </a:rPr>
              <a:t>https://juliocesarmedeiros.org/blog-2</a:t>
            </a:r>
            <a:r>
              <a:rPr lang="en-US" dirty="0">
                <a:hlinkClick r:id="rId5"/>
              </a:rPr>
              <a:t>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" y="5177481"/>
            <a:ext cx="1445741" cy="16805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32" y="495689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89717" y="267438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3032462" y="501780"/>
            <a:ext cx="5904656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>
                <a:latin typeface="Arial Rounded MT Bold" pitchFamily="34" charset="0"/>
              </a:rPr>
              <a:t> 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Emissões de certidões negativas</a:t>
            </a: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https://www.instagram.com/mefassessoria_contabeis/?utm_medium=copy_link</a:t>
            </a:r>
            <a:endParaRPr lang="pt-BR" sz="1600" b="1" dirty="0">
              <a:solidFill>
                <a:schemeClr val="bg1"/>
              </a:solidFill>
            </a:endParaRPr>
          </a:p>
          <a:p>
            <a:endParaRPr lang="pt-BR" sz="1600" b="1" dirty="0">
              <a:solidFill>
                <a:schemeClr val="bg1"/>
              </a:solidFill>
            </a:endParaRPr>
          </a:p>
          <a:p>
            <a:r>
              <a:rPr lang="pt-BR" sz="1600" b="1" dirty="0">
                <a:solidFill>
                  <a:schemeClr val="bg1"/>
                </a:solidFill>
                <a:hlinkClick r:id="rId4"/>
              </a:rPr>
              <a:t>https://www.facebook.com/mefassessoriacontabeis</a:t>
            </a:r>
            <a:endParaRPr lang="pt-BR" sz="1600" b="1" dirty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             (</a:t>
            </a:r>
            <a:r>
              <a:rPr lang="pt-BR" b="1" dirty="0"/>
              <a:t>62) 991502978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" y="5758248"/>
            <a:ext cx="1027669" cy="10997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1372</TotalTime>
  <Words>1195</Words>
  <Application>Microsoft Office PowerPoint</Application>
  <PresentationFormat>Widescreen</PresentationFormat>
  <Paragraphs>82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16</vt:i4>
      </vt:variant>
    </vt:vector>
  </HeadingPairs>
  <TitlesOfParts>
    <vt:vector size="34" baseType="lpstr">
      <vt:lpstr>Arial</vt:lpstr>
      <vt:lpstr>Arial Black</vt:lpstr>
      <vt:lpstr>Arial Rounded MT Bold</vt:lpstr>
      <vt:lpstr>Arial Unicode MS</vt:lpstr>
      <vt:lpstr>Calibri</vt:lpstr>
      <vt:lpstr>Calibri Light</vt:lpstr>
      <vt:lpstr>Calisto MT</vt:lpstr>
      <vt:lpstr>Castellar</vt:lpstr>
      <vt:lpstr>Eras Bold ITC</vt:lpstr>
      <vt:lpstr>Georgia</vt:lpstr>
      <vt:lpstr>Nunito Sans</vt:lpstr>
      <vt:lpstr>Open Sans</vt:lpstr>
      <vt:lpstr>Roboto</vt:lpstr>
      <vt:lpstr>Times New Roman</vt:lpstr>
      <vt:lpstr>Trebuchet MS</vt:lpstr>
      <vt:lpstr>Wingdings</vt:lpstr>
      <vt:lpstr>Integração</vt:lpstr>
      <vt:lpstr>Tema do Office</vt:lpstr>
      <vt:lpstr> Lição 9. PARALEL0 ENTRE O SÁBIO E O PECADOR </vt:lpstr>
      <vt:lpstr>Apresentação do PowerPoint</vt:lpstr>
      <vt:lpstr>Apresentação do PowerPoint</vt:lpstr>
      <vt:lpstr>TEXTO</vt:lpstr>
      <vt:lpstr>INTRODUÇÃO </vt:lpstr>
      <vt:lpstr>1 - A VIDA DO SÁBIO</vt:lpstr>
      <vt:lpstr>1 - A VIDA DO SÁBIO</vt:lpstr>
      <vt:lpstr>Apresentação do PowerPoint</vt:lpstr>
      <vt:lpstr>2 - O PECADOR E A VIDA DE PERDIÇÃO</vt:lpstr>
      <vt:lpstr>3. JUSTO VERSUS ÍMPIO - QUAL É A SUA ESCOLHA?</vt:lpstr>
      <vt:lpstr>3. JUSTO VERSUS ÍMPIO - QUAL É A SUA ESCOLHA?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Julio César Pereira</cp:lastModifiedBy>
  <cp:revision>55</cp:revision>
  <dcterms:created xsi:type="dcterms:W3CDTF">2021-10-01T12:08:12Z</dcterms:created>
  <dcterms:modified xsi:type="dcterms:W3CDTF">2021-11-25T20:22:10Z</dcterms:modified>
</cp:coreProperties>
</file>