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87" r:id="rId7"/>
    <p:sldId id="388" r:id="rId8"/>
    <p:sldId id="393" r:id="rId9"/>
    <p:sldId id="389" r:id="rId10"/>
    <p:sldId id="391" r:id="rId11"/>
    <p:sldId id="392" r:id="rId12"/>
    <p:sldId id="382" r:id="rId13"/>
    <p:sldId id="394" r:id="rId14"/>
    <p:sldId id="396" r:id="rId15"/>
    <p:sldId id="399" r:id="rId16"/>
    <p:sldId id="397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4E6E4ED-C118-4588-9DFE-4C5540555CC2}">
      <dgm:prSet custT="1"/>
      <dgm:spPr/>
      <dgm:t>
        <a:bodyPr/>
        <a:lstStyle/>
        <a:p>
          <a:pPr algn="l"/>
          <a:r>
            <a:rPr lang="pt-BR" sz="3600" b="0" i="0" baseline="0" dirty="0"/>
            <a:t>Eclesiastes 11: 9-10</a:t>
          </a:r>
        </a:p>
        <a:p>
          <a:pPr algn="l"/>
          <a:endParaRPr lang="pt-BR" sz="700" b="0" i="0" baseline="0" dirty="0"/>
        </a:p>
        <a:p>
          <a:pPr algn="just"/>
          <a:r>
            <a:rPr lang="pt-BR" sz="2000" b="0" i="0" baseline="0" dirty="0">
              <a:latin typeface="Arial" pitchFamily="34" charset="0"/>
              <a:cs typeface="Arial" pitchFamily="34" charset="0"/>
            </a:rPr>
            <a:t>9 - Alegra-te, jovem, na tua mocidade, e recreie-se o teu coração nos dias da tua mocidade, e anda pelos caminhos do teu coração, e pela vista dos teus olhos; sabe, porém, que por todas estas coisas te trará Deus a juízo.</a:t>
          </a:r>
        </a:p>
        <a:p>
          <a:pPr algn="just"/>
          <a:endParaRPr lang="pt-BR" sz="2000" b="0" i="0" baseline="0" dirty="0">
            <a:latin typeface="Arial" pitchFamily="34" charset="0"/>
            <a:cs typeface="Arial" pitchFamily="34" charset="0"/>
          </a:endParaRPr>
        </a:p>
        <a:p>
          <a:pPr algn="just"/>
          <a:r>
            <a:rPr lang="pt-BR" sz="2000" b="0" i="0" baseline="0" dirty="0">
              <a:latin typeface="Arial" pitchFamily="34" charset="0"/>
              <a:cs typeface="Arial" pitchFamily="34" charset="0"/>
            </a:rPr>
            <a:t>10 - Afasta, pois, a ira do teu coração, e remove da tua carne o mal, porque a adolescência e a juventude são vaidade.</a:t>
          </a:r>
        </a:p>
        <a:p>
          <a:pPr algn="l"/>
          <a:endParaRPr lang="pt-BR" sz="2000" b="0" i="0" baseline="0" dirty="0">
            <a:latin typeface="Arial" pitchFamily="34" charset="0"/>
            <a:cs typeface="Arial" pitchFamily="34" charset="0"/>
          </a:endParaRPr>
        </a:p>
        <a:p>
          <a:pPr algn="l"/>
          <a:endParaRPr lang="en-US" sz="3600" dirty="0"/>
        </a:p>
      </dgm:t>
    </dgm:pt>
    <dgm:pt modelId="{4DCACE1D-C19B-482C-BCE1-C94D7C495501}" type="parTrans" cxnId="{E4C112E4-E46A-4F43-B923-1BAD6CCE638E}">
      <dgm:prSet/>
      <dgm:spPr/>
      <dgm:t>
        <a:bodyPr/>
        <a:lstStyle/>
        <a:p>
          <a:endParaRPr lang="en-US"/>
        </a:p>
      </dgm:t>
    </dgm:pt>
    <dgm:pt modelId="{FDC2C6EB-B2E8-4F42-9AD6-94A889DA46B8}" type="sibTrans" cxnId="{E4C112E4-E46A-4F43-B923-1BAD6CCE638E}">
      <dgm:prSet/>
      <dgm:spPr/>
      <dgm:t>
        <a:bodyPr/>
        <a:lstStyle/>
        <a:p>
          <a:endParaRPr lang="en-US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</dgm:pt>
    <dgm:pt modelId="{12858030-6171-4477-ADDB-BDCE321871BB}" type="pres">
      <dgm:prSet presAssocID="{F4E6E4ED-C118-4588-9DFE-4C5540555CC2}" presName="thickLine" presStyleLbl="alignNode1" presStyleIdx="0" presStyleCnt="1"/>
      <dgm:spPr/>
    </dgm:pt>
    <dgm:pt modelId="{58B9707A-C463-43D0-BAF6-BCAD6F039D43}" type="pres">
      <dgm:prSet presAssocID="{F4E6E4ED-C118-4588-9DFE-4C5540555CC2}" presName="horz1" presStyleCnt="0"/>
      <dgm:spPr/>
    </dgm:pt>
    <dgm:pt modelId="{2A7D5ABF-1F76-45E2-9BAE-E760585A1974}" type="pres">
      <dgm:prSet presAssocID="{F4E6E4ED-C118-4588-9DFE-4C5540555CC2}" presName="tx1" presStyleLbl="revTx" presStyleIdx="0" presStyleCnt="1"/>
      <dgm:spPr/>
    </dgm:pt>
    <dgm:pt modelId="{F4B21BB8-99B4-4CBA-A36B-7BA8088A9591}" type="pres">
      <dgm:prSet presAssocID="{F4E6E4ED-C118-4588-9DFE-4C5540555CC2}" presName="vert1" presStyleCnt="0"/>
      <dgm:spPr/>
    </dgm:pt>
  </dgm:ptLst>
  <dgm:cxnLst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2E77756A-F786-40FB-BC3D-2E0D22411BB5}" type="presOf" srcId="{F4E6E4ED-C118-4588-9DFE-4C5540555CC2}" destId="{2A7D5ABF-1F76-45E2-9BAE-E760585A1974}" srcOrd="0" destOrd="0" presId="urn:microsoft.com/office/officeart/2008/layout/LinedList"/>
    <dgm:cxn modelId="{E4C112E4-E46A-4F43-B923-1BAD6CCE638E}" srcId="{C743F0BE-0C7B-457F-BA40-0D586212DE21}" destId="{F4E6E4ED-C118-4588-9DFE-4C5540555CC2}" srcOrd="0" destOrd="0" parTransId="{4DCACE1D-C19B-482C-BCE1-C94D7C495501}" sibTransId="{FDC2C6EB-B2E8-4F42-9AD6-94A889DA46B8}"/>
    <dgm:cxn modelId="{E7D483A4-3AC4-44BD-B876-0DF6636BC46B}" type="presParOf" srcId="{2CB6222E-48F1-490C-ADBA-B25F5090B21F}" destId="{12858030-6171-4477-ADDB-BDCE321871BB}" srcOrd="0" destOrd="0" presId="urn:microsoft.com/office/officeart/2008/layout/LinedList"/>
    <dgm:cxn modelId="{F600AE55-5CDD-4865-ADE0-5A9A4E0B54E5}" type="presParOf" srcId="{2CB6222E-48F1-490C-ADBA-B25F5090B21F}" destId="{58B9707A-C463-43D0-BAF6-BCAD6F039D43}" srcOrd="1" destOrd="0" presId="urn:microsoft.com/office/officeart/2008/layout/LinedList"/>
    <dgm:cxn modelId="{4D8D592C-6D91-4B21-8CBC-15D9DA0C51A0}" type="presParOf" srcId="{58B9707A-C463-43D0-BAF6-BCAD6F039D43}" destId="{2A7D5ABF-1F76-45E2-9BAE-E760585A1974}" srcOrd="0" destOrd="0" presId="urn:microsoft.com/office/officeart/2008/layout/LinedList"/>
    <dgm:cxn modelId="{63072037-6258-496A-88A2-FBCA3A6BA369}" type="presParOf" srcId="{58B9707A-C463-43D0-BAF6-BCAD6F039D43}" destId="{F4B21BB8-99B4-4CBA-A36B-7BA8088A959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58030-6171-4477-ADDB-BDCE321871BB}">
      <dsp:nvSpPr>
        <dsp:cNvPr id="0" name=""/>
        <dsp:cNvSpPr/>
      </dsp:nvSpPr>
      <dsp:spPr>
        <a:xfrm>
          <a:off x="0" y="1755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A7D5ABF-1F76-45E2-9BAE-E760585A1974}">
      <dsp:nvSpPr>
        <dsp:cNvPr id="0" name=""/>
        <dsp:cNvSpPr/>
      </dsp:nvSpPr>
      <dsp:spPr>
        <a:xfrm>
          <a:off x="0" y="1755"/>
          <a:ext cx="6586489" cy="3592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i="0" kern="1200" baseline="0" dirty="0"/>
            <a:t>Eclesiastes 11: 9-10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700" b="0" i="0" kern="1200" baseline="0" dirty="0"/>
        </a:p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i="0" kern="1200" baseline="0" dirty="0">
              <a:latin typeface="Arial" pitchFamily="34" charset="0"/>
              <a:cs typeface="Arial" pitchFamily="34" charset="0"/>
            </a:rPr>
            <a:t>9 - Alegra-te, jovem, na tua mocidade, e recreie-se o teu coração nos dias da tua mocidade, e anda pelos caminhos do teu coração, e pela vista dos teus olhos; sabe, porém, que por todas estas coisas te trará Deus a juízo.</a:t>
          </a:r>
        </a:p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b="0" i="0" kern="1200" baseline="0" dirty="0">
            <a:latin typeface="Arial" pitchFamily="34" charset="0"/>
            <a:cs typeface="Arial" pitchFamily="34" charset="0"/>
          </a:endParaRPr>
        </a:p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i="0" kern="1200" baseline="0" dirty="0">
              <a:latin typeface="Arial" pitchFamily="34" charset="0"/>
              <a:cs typeface="Arial" pitchFamily="34" charset="0"/>
            </a:rPr>
            <a:t>10 - Afasta, pois, a ira do teu coração, e remove da tua carne o mal, porque a adolescência e a juventude são vaidade.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b="0" i="0" kern="1200" baseline="0" dirty="0">
            <a:latin typeface="Arial" pitchFamily="34" charset="0"/>
            <a:cs typeface="Arial" pitchFamily="34" charset="0"/>
          </a:endParaRP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>
        <a:off x="0" y="1755"/>
        <a:ext cx="6586489" cy="3592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03/12/2021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03/12/2021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03/12/2021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03/12/2021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03/12/2021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03/12/2021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03/12/2021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03/12/2021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03/12/2021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03/12/2021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03/12/2021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03/12/2021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2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hyperlink" Target="https://juliocesarmedeiros.org/blog-2/" TargetMode="External"/><Relationship Id="rId4" Type="http://schemas.openxmlformats.org/officeDocument/2006/relationships/hyperlink" Target="https://www.youtube.com/c/BoaSemente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1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11" Type="http://schemas.openxmlformats.org/officeDocument/2006/relationships/image" Target="../media/image30.JPG"/><Relationship Id="rId5" Type="http://schemas.openxmlformats.org/officeDocument/2006/relationships/image" Target="../media/image25.jpeg"/><Relationship Id="rId10" Type="http://schemas.openxmlformats.org/officeDocument/2006/relationships/image" Target="../media/image29.png"/><Relationship Id="rId4" Type="http://schemas.openxmlformats.org/officeDocument/2006/relationships/image" Target="../media/image24.gif"/><Relationship Id="rId9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6.wdp"/><Relationship Id="rId11" Type="http://schemas.openxmlformats.org/officeDocument/2006/relationships/image" Target="../media/image36.jpeg"/><Relationship Id="rId5" Type="http://schemas.openxmlformats.org/officeDocument/2006/relationships/image" Target="../media/image33.png"/><Relationship Id="rId10" Type="http://schemas.microsoft.com/office/2007/relationships/hdphoto" Target="../media/hdphoto8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16BF760-D522-42AC-BA2F-0970FD4A2EC8}"/>
              </a:ext>
            </a:extLst>
          </p:cNvPr>
          <p:cNvSpPr/>
          <p:nvPr/>
        </p:nvSpPr>
        <p:spPr>
          <a:xfrm>
            <a:off x="4596714" y="630195"/>
            <a:ext cx="7327555" cy="576723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844350" y="5044432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normalizeH="0" baseline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ighlight>
                  <a:srgbClr val="FFFF00"/>
                </a:highlight>
                <a:latin typeface="Roboto" pitchFamily="2" charset="0"/>
              </a:rPr>
              <a:t>Revista Betel Jovens Conectar+ 4 trimestre 2021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pt-BR" altLang="pt-BR" sz="2000" b="1" i="0" u="none" strike="noStrike" normalizeH="0" baseline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normalizeH="0" baseline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normalizeH="0" baseline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9106" y="1085488"/>
            <a:ext cx="7155163" cy="4004722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9774195" y="5745892"/>
            <a:ext cx="180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</a:p>
        </p:txBody>
      </p:sp>
      <p:sp>
        <p:nvSpPr>
          <p:cNvPr id="5" name="Retângulo 4"/>
          <p:cNvSpPr/>
          <p:nvPr/>
        </p:nvSpPr>
        <p:spPr>
          <a:xfrm>
            <a:off x="4683211" y="1133393"/>
            <a:ext cx="6705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pt-BR" sz="6000" b="1" dirty="0">
                <a:solidFill>
                  <a:srgbClr val="FFFFFF"/>
                </a:solidFill>
                <a:latin typeface="Open Sans" panose="020B0606030504020204" pitchFamily="34" charset="0"/>
                <a:ea typeface="+mj-ea"/>
                <a:cs typeface="+mj-cs"/>
              </a:rPr>
              <a:t>Lição 10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pt-BR" sz="6000" b="1" dirty="0">
                <a:solidFill>
                  <a:srgbClr val="FFFFFF"/>
                </a:solidFill>
                <a:latin typeface="Open Sans" panose="020B0606030504020204" pitchFamily="34" charset="0"/>
                <a:ea typeface="+mj-ea"/>
                <a:cs typeface="+mj-cs"/>
              </a:rPr>
              <a:t>ECLESIASTES E SUA APLICAÇÃO AOS JOVENS</a:t>
            </a:r>
          </a:p>
        </p:txBody>
      </p:sp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302423" y="2206781"/>
            <a:ext cx="3745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>
                <a:latin typeface="Nunito Sans"/>
              </a:rPr>
              <a:t>Ec. 11. 9-10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803830" y="3562820"/>
            <a:ext cx="2853770" cy="3134541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457200">
              <a:defRPr/>
            </a:pPr>
            <a:r>
              <a:rPr lang="pt-BR" b="1" dirty="0">
                <a:latin typeface="Arial Black" pitchFamily="34" charset="0"/>
              </a:rPr>
              <a:t>"Lembra-te do teu Criador nos dias da tua mocidade, antes que venham os maus dias, e cheguem os anos dos quais venhas a dizer: Não tenho neles contentamento". Ec 12.1</a:t>
            </a:r>
            <a:endParaRPr lang="pt-BR" sz="1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4034708" y="3562820"/>
            <a:ext cx="2266541" cy="3134541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latin typeface="Arial Black" pitchFamily="34" charset="0"/>
                <a:cs typeface="Times New Roman" pitchFamily="18" charset="0"/>
              </a:rPr>
              <a:t>Na juventude, tomamos decisões que reverberarão por toda a nossa existência.</a:t>
            </a:r>
            <a:endParaRPr lang="pt-BR" sz="2000" b="1" dirty="0">
              <a:latin typeface="Arial Black" pitchFamily="34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472190" y="3651745"/>
            <a:ext cx="2710719" cy="304852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latin typeface="Arial" pitchFamily="34" charset="0"/>
                <a:cs typeface="Arial" pitchFamily="34" charset="0"/>
              </a:rPr>
              <a:t>Entender as transformações da juventude;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latin typeface="Arial" pitchFamily="34" charset="0"/>
                <a:cs typeface="Arial" pitchFamily="34" charset="0"/>
              </a:rPr>
              <a:t>Compreender a importância de conhecer a Deus;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latin typeface="Arial" pitchFamily="34" charset="0"/>
                <a:cs typeface="Arial" pitchFamily="34" charset="0"/>
              </a:rPr>
              <a:t>Aplicar as lições de Eclesiastes à maneira de viver.</a:t>
            </a: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9418283" y="3562821"/>
            <a:ext cx="2143125" cy="313454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dirty="0">
                <a:solidFill>
                  <a:prstClr val="white"/>
                </a:solidFill>
                <a:latin typeface="Arial Black" pitchFamily="34" charset="0"/>
              </a:rPr>
              <a:t>Oremos para que os jovens tenham uma experiência cabal com o Deus Todo-Poderoso</a:t>
            </a:r>
            <a:r>
              <a:rPr lang="pt-BR" dirty="0">
                <a:solidFill>
                  <a:prstClr val="white"/>
                </a:solidFill>
                <a:latin typeface="Calisto MT" panose="02040603050505030304"/>
              </a:rPr>
              <a:t>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184734" y="3152762"/>
            <a:ext cx="2091962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80" y="2561538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4161368" y="3165622"/>
            <a:ext cx="2139881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735104" y="3159257"/>
            <a:ext cx="2184893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996" y="2594966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9284515" y="3147730"/>
            <a:ext cx="2410660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343" y="2561538"/>
            <a:ext cx="609116" cy="609116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48" y="2294538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163794" y="3648837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4385" y="705755"/>
            <a:ext cx="7759754" cy="124690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000" dirty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10. ECLESIASTES E SUA APLICAÇÃO AOS JOVENS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764" y="517912"/>
            <a:ext cx="2641411" cy="1360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80888371"/>
              </p:ext>
            </p:extLst>
          </p:nvPr>
        </p:nvGraphicFramePr>
        <p:xfrm>
          <a:off x="4965431" y="1964724"/>
          <a:ext cx="6586489" cy="3595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5E0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" y="863767"/>
            <a:ext cx="4627770" cy="5449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INTRODUÇÃO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957771" y="1782981"/>
            <a:ext cx="4008384" cy="43939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20000"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juventude é uma fase de muitas transformações e decisões importantes, por isso a Bíblia nos exorta a lembrar de Deus nesta fase.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É notório na Bíblia, exemplos de jovens que se dedicaram a Deus e foram instrumentos de libertação mas, infelizmente, alguns tiveram um fim trágico por rejeitar os ensinamentos de Deus.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682430" y="3193601"/>
            <a:ext cx="1216152" cy="576072"/>
          </a:xfrm>
          <a:prstGeom prst="leftRightArrow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1" y="972865"/>
            <a:ext cx="5011725" cy="5027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D3E55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00" y="530062"/>
            <a:ext cx="6697362" cy="1325183"/>
          </a:xfrm>
        </p:spPr>
        <p:txBody>
          <a:bodyPr>
            <a:normAutofit fontScale="9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1 - </a:t>
            </a:r>
            <a:r>
              <a:rPr lang="pt-BR" sz="4000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O CRESCI... NÃO SOU MAIS UMA CRIANÇA!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11762" y="931907"/>
            <a:ext cx="3854653" cy="5622324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Esta mudança de fase no desenvolvimento humano traz consigo a sensação de liberdade e de pseudomaturidade. Contudo, há inúmeros desdobramentos na dinâmica da juventude. É necessário estar alerta para não fazer escolhas que resultarão em dor e arrependimento.</a:t>
            </a:r>
          </a:p>
          <a:p>
            <a:pPr marL="45720" indent="0" algn="ctr">
              <a:buNone/>
            </a:pP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35" y="2545491"/>
            <a:ext cx="6165065" cy="39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295" y="1175217"/>
            <a:ext cx="5453449" cy="639762"/>
          </a:xfrm>
        </p:spPr>
        <p:txBody>
          <a:bodyPr>
            <a:normAutofit/>
          </a:bodyPr>
          <a:lstStyle/>
          <a:p>
            <a:pPr algn="just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 Cuidado com os sentimentos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30097" y="1176363"/>
            <a:ext cx="5696465" cy="639762"/>
          </a:xfrm>
        </p:spPr>
        <p:txBody>
          <a:bodyPr>
            <a:noAutofit/>
          </a:bodyPr>
          <a:lstStyle/>
          <a:p>
            <a:pPr algn="l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1.2 Ponderando as amizades</a:t>
            </a: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91296" y="319152"/>
            <a:ext cx="9656785" cy="854740"/>
          </a:xfrm>
        </p:spPr>
        <p:txBody>
          <a:bodyPr/>
          <a:lstStyle/>
          <a:p>
            <a:pPr marL="0" indent="0" algn="just">
              <a:buNone/>
            </a:pPr>
            <a:r>
              <a:rPr lang="pt-BR" sz="4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1 - </a:t>
            </a:r>
            <a:r>
              <a:rPr lang="pt-BR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O CRESCI... NÃO SOU MAIS UMA CRIANÇA!</a:t>
            </a:r>
            <a:endParaRPr lang="pt-BR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91295" y="1954966"/>
            <a:ext cx="5453449" cy="47089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O autor, Salomão, um dia foi jovem e viveu um grande amor com a Sunamita mas, em sua velhice, escreveu Eclesiastes com reflexões sobre a existência humana. 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Um de seus conselhos foi pedir aos seus leitores que se lembrassem de Deus nos dias da mocidade (Ec 12.1), ou seja, ele sabia a importância de passar essa fase na presença de Deus, de buscar a Sua vontade e guardar os Seus mandamentos. </a:t>
            </a:r>
            <a:endParaRPr lang="pt-BR" sz="2400" b="1" dirty="0">
              <a:solidFill>
                <a:srgbClr val="FFFF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30096" y="1980105"/>
            <a:ext cx="5671753" cy="4524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liberdade da qual desfrutam os jovens em nossos dias, lhes oferece a oportunidade de fazer escolhas, inclusive quanto às suas amizades.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Para os cristãos de Corinto, Paulo foi enfático ao dizer que não existe comunhão entre a luz e as trevas (2 Co 6.15-15). Portanto, precisamos ser prudentes com as amizades em nossa vida.</a:t>
            </a:r>
            <a:endParaRPr lang="pt-B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3568" y="1654944"/>
            <a:ext cx="5733535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REFLETINDO</a:t>
            </a:r>
          </a:p>
          <a:p>
            <a:endParaRPr lang="pt-BR" dirty="0"/>
          </a:p>
          <a:p>
            <a:pPr algn="ctr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400" dirty="0"/>
              <a:t>"Lembrar do Criador é mais do que um momento, trata-se de uma vida conscientemente dedicada aos Seus propósitos". </a:t>
            </a:r>
          </a:p>
          <a:p>
            <a:pPr algn="r">
              <a:lnSpc>
                <a:spcPct val="150000"/>
              </a:lnSpc>
            </a:pPr>
            <a:r>
              <a:rPr lang="pt-BR" sz="2400" dirty="0"/>
              <a:t>Dcª. Juliana Nascimento</a:t>
            </a:r>
            <a:endParaRPr lang="pt-BR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237" y="976184"/>
            <a:ext cx="5647039" cy="481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554" y="1346886"/>
            <a:ext cx="5743835" cy="508340"/>
          </a:xfrm>
        </p:spPr>
        <p:txBody>
          <a:bodyPr>
            <a:noAutofit/>
          </a:bodyPr>
          <a:lstStyle/>
          <a:p>
            <a:pPr algn="just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2.1. Vivendo uma vida de renúncia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096" y="615714"/>
            <a:ext cx="8683348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2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SENDO ÍNTIMO DE DEUS</a:t>
            </a:r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230656" y="2038156"/>
            <a:ext cx="5699691" cy="42473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Um dos maiores exemplos, na Bíblia, é o jovem José que, mesmo longe de sua terra natal e esquecido por sua família, não negou a sua fé em Deus. Na oportunidade em que a esposa de Potifar tentou seduzi-lo, José foi categórico ao dizer: "eu não posso pecar contra Deus (Gn 39.9). </a:t>
            </a:r>
            <a:r>
              <a:rPr lang="pt-BR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As renúncias nos levarão a lograr das maiores promessas e bênçãos de Deus em nossa vida. Portanto, não estrague o seu futuro por efêmeros momentos de prazer!</a:t>
            </a:r>
            <a:endParaRPr lang="pt-BR" sz="20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363730" y="2044984"/>
            <a:ext cx="5572895" cy="4108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	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Davi, quando estava em sua velhice, chamou o seu filho Salomão e lhe deu conselhos a saber: Procure conhecer o Deus de teu pai e sirva-o com o coração perfeito (1Cr 289).  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Os pais precisam incentivar seus filhos a ter um relacionamento verdadeiro e intimo com o Deus Todo-Poderoso. O profeta Oséias ressaltou: "Conheçamos e prossigamos em conhecer ao Senhor", Os 6.3.</a:t>
            </a:r>
          </a:p>
        </p:txBody>
      </p:sp>
      <p:sp>
        <p:nvSpPr>
          <p:cNvPr id="3" name="Retângulo 2"/>
          <p:cNvSpPr/>
          <p:nvPr/>
        </p:nvSpPr>
        <p:spPr>
          <a:xfrm>
            <a:off x="5930348" y="1399057"/>
            <a:ext cx="62616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latin typeface="Georgia" pitchFamily="18" charset="0"/>
                <a:cs typeface="Arial" pitchFamily="34" charset="0"/>
              </a:rPr>
              <a:t>2.2.Buscando o conhecimento de Deus</a:t>
            </a:r>
          </a:p>
        </p:txBody>
      </p:sp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838" y="677497"/>
            <a:ext cx="10688594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3. TENDO SERENIDADE NAS DECISÕES</a:t>
            </a:r>
            <a:endParaRPr lang="pt-BR" sz="36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8961" y="1863082"/>
            <a:ext cx="6149547" cy="3474720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dirty="0">
                <a:solidFill>
                  <a:srgbClr val="222222"/>
                </a:solidFill>
                <a:latin typeface="Eras Bold ITC" pitchFamily="34" charset="0"/>
              </a:rPr>
              <a:t>	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Eras Bold ITC" pitchFamily="34" charset="0"/>
              </a:rPr>
              <a:t>As maiores decisões que tomamos estão na mocidade, pois nesta fase escolhemos quem queremos ser profissionalmente e com quem queremos dividir o nosso coração. </a:t>
            </a:r>
            <a:r>
              <a:rPr lang="pt-BR" dirty="0">
                <a:solidFill>
                  <a:srgbClr val="222222"/>
                </a:solidFill>
                <a:latin typeface="Eras Bold ITC" pitchFamily="34" charset="0"/>
              </a:rPr>
              <a:t>Salomão nos adverte a não tomar decisões baseados naquilo que os nossos olhos veem, mas buscar a vontade de Deus que é perfeita (Rm 12. 2).</a:t>
            </a:r>
          </a:p>
          <a:p>
            <a:pPr marL="45720" indent="0" algn="just">
              <a:lnSpc>
                <a:spcPct val="150000"/>
              </a:lnSpc>
              <a:buNone/>
            </a:pPr>
            <a:endParaRPr lang="pt-BR" dirty="0">
              <a:solidFill>
                <a:srgbClr val="222222"/>
              </a:solidFill>
              <a:latin typeface="Eras Bold ITC" pitchFamily="34" charset="0"/>
            </a:endParaRPr>
          </a:p>
          <a:p>
            <a:pPr marL="45720" indent="0" algn="just">
              <a:lnSpc>
                <a:spcPct val="150000"/>
              </a:lnSpc>
              <a:buNone/>
            </a:pPr>
            <a:endParaRPr lang="pt-BR" dirty="0">
              <a:solidFill>
                <a:srgbClr val="222222"/>
              </a:solidFill>
              <a:latin typeface="Eras Bold ITC" pitchFamily="34" charset="0"/>
            </a:endParaRP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996" y="1519880"/>
            <a:ext cx="4559426" cy="3941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66" y="628070"/>
            <a:ext cx="11189022" cy="5705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3. TENDO SERENIDADE NAS DECISÕES</a:t>
            </a:r>
            <a:endParaRPr lang="pt-BR" sz="2400" dirty="0"/>
          </a:p>
        </p:txBody>
      </p:sp>
      <p:sp>
        <p:nvSpPr>
          <p:cNvPr id="3" name="Retângulo 2"/>
          <p:cNvSpPr/>
          <p:nvPr/>
        </p:nvSpPr>
        <p:spPr>
          <a:xfrm>
            <a:off x="222420" y="1632365"/>
            <a:ext cx="5609968" cy="4967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60000"/>
              </a:lnSpc>
            </a:pPr>
            <a:r>
              <a:rPr lang="pt-B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Durante a mocidade, muitos projetos e sonhos se formam em nossa mente. 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 único antidoto para vencermos essa natureza que tenta nos afastar de Deus é nos aproximando, cada dia mais, de Cristo. Durante a mocidade, muitos projetos e sonhos se formam em nossa mente. Provérbios 21.19 diz que muitos propósitos podem existir no coração do homem, mas o conselho do Senhor permanecerá</a:t>
            </a:r>
            <a:endParaRPr lang="pt-BR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095997" y="1656172"/>
            <a:ext cx="5679989" cy="5078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Provérbios diz que: "quem acha uma mulher, acha uma coisa boa e alcançou a benevolência do Senhor, Pv 18.22. Ninguém melhor do que Deus sabe a pessoa certa para estar ao nosso lado e dividir os sonhos, projetos e a felicidade da vida a dois. </a:t>
            </a:r>
            <a:r>
              <a:rPr lang="pt-BR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lição aqui é muito simples; enquanto descansamos, Deus prepara alguém para compartilhar os momentos da vida conosco. 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Portanto, jovem, espere no Senhor (Sl 37.4) e, no momento certo, Ele trará até você a pessoa ideal que o amará e juntos vocês viverão os projetos de Deus.</a:t>
            </a:r>
            <a:endParaRPr lang="pt-BR" sz="2000" dirty="0">
              <a:solidFill>
                <a:srgbClr val="FFFF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5" y="1163862"/>
            <a:ext cx="50802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Georgia" pitchFamily="18" charset="0"/>
              </a:rPr>
              <a:t>3.1.Um profissional para a glória de Deus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6362326" y="1194059"/>
            <a:ext cx="54136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Alcançando a benevolência de Deus</a:t>
            </a: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142215"/>
            <a:ext cx="4964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10. 4° Tri, 2021. </a:t>
            </a:r>
          </a:p>
        </p:txBody>
      </p:sp>
      <p:sp>
        <p:nvSpPr>
          <p:cNvPr id="2" name="Retângulo 1"/>
          <p:cNvSpPr/>
          <p:nvPr/>
        </p:nvSpPr>
        <p:spPr>
          <a:xfrm>
            <a:off x="294078" y="1809087"/>
            <a:ext cx="6454346" cy="259840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Quando honramos ao Senhor e dedicamos a Ele a nossa juventude e força, a colheita será certa e teremos uma vida próspera!</a:t>
            </a:r>
            <a:endParaRPr lang="pt-BR" b="1" dirty="0"/>
          </a:p>
        </p:txBody>
      </p:sp>
      <p:sp>
        <p:nvSpPr>
          <p:cNvPr id="8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854" y="692327"/>
            <a:ext cx="4627563" cy="544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xperiências quase-morte: a versão científica da luz no fim do túnel e  outras. Reportagem Scientific American. | Ricardo Nagy&amp;#39;s Blo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070" y="474408"/>
            <a:ext cx="6845644" cy="5894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167165" y="447929"/>
            <a:ext cx="3864383" cy="5920653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4983892" y="1078289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pt-BR" sz="54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Open Sans" panose="020B0606030504020204" pitchFamily="34" charset="0"/>
              </a:rPr>
              <a:t>Lição 11</a:t>
            </a:r>
          </a:p>
          <a:p>
            <a:pPr lvl="0" algn="ctr"/>
            <a:r>
              <a:rPr lang="pt-BR" sz="54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Open Sans" panose="020B0606030504020204" pitchFamily="34" charset="0"/>
              </a:rPr>
              <a:t>A MORTE NA VISÃO DE SALOMÃO</a:t>
            </a:r>
            <a:endParaRPr lang="pt-BR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6787" y="4796849"/>
            <a:ext cx="5956353" cy="10973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rtlCol="0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ClrTx/>
              <a:buSzTx/>
              <a:buFontTx/>
              <a:buNone/>
            </a:pPr>
            <a:r>
              <a:rPr lang="pt-BR" altLang="pt-BR" sz="2000" b="1" dirty="0">
                <a:solidFill>
                  <a:srgbClr val="FFFFFF"/>
                </a:solidFill>
                <a:latin typeface="Roboto" pitchFamily="2" charset="0"/>
              </a:rPr>
              <a:t>Revista Betel Jovens Conectar+ 4 trimestre 2021</a:t>
            </a:r>
          </a:p>
          <a:p>
            <a:pPr>
              <a:spcAft>
                <a:spcPts val="600"/>
              </a:spcAft>
              <a:buClrTx/>
              <a:buSzTx/>
              <a:buFontTx/>
              <a:buNone/>
            </a:pPr>
            <a:br>
              <a:rPr lang="pt-BR" altLang="pt-BR" sz="2000" dirty="0">
                <a:solidFill>
                  <a:srgbClr val="FFFFFF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lang="pt-BR" altLang="pt-BR" sz="2000" dirty="0">
              <a:solidFill>
                <a:srgbClr val="FFFFF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600"/>
              </a:spcAft>
              <a:buClrTx/>
              <a:buSzTx/>
              <a:buFontTx/>
              <a:buNone/>
            </a:pPr>
            <a:endParaRPr lang="pt-BR" altLang="pt-BR" sz="2000" dirty="0">
              <a:solidFill>
                <a:srgbClr val="FFFFFF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9419968" y="5706076"/>
            <a:ext cx="180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</a:p>
        </p:txBody>
      </p:sp>
    </p:spTree>
    <p:extLst>
      <p:ext uri="{BB962C8B-B14F-4D97-AF65-F5344CB8AC3E}">
        <p14:creationId xmlns:p14="http://schemas.microsoft.com/office/powerpoint/2010/main" val="1641027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 descr="Três livros empilhados ordenadamente">
            <a:extLst>
              <a:ext uri="{FF2B5EF4-FFF2-40B4-BE49-F238E27FC236}">
                <a16:creationId xmlns:a16="http://schemas.microsoft.com/office/drawing/2014/main" id="{3247988E-E520-41BB-AAE1-A204742D25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12" t="9091" r="585"/>
          <a:stretch/>
        </p:blipFill>
        <p:spPr>
          <a:xfrm>
            <a:off x="6301947" y="1"/>
            <a:ext cx="5890053" cy="6857999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156518" y="1689439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Revista Jovens | Conectar + | Professor | A partir de 18 anos | 4º Trimestre 2021</a:t>
            </a:r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https://www.youtube.com/c/BoaSemente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5"/>
              </a:rPr>
              <a:t>https://juliocesarmedeiros.org/blog-2</a:t>
            </a:r>
            <a:r>
              <a:rPr lang="en-US" dirty="0">
                <a:hlinkClick r:id="rId5"/>
              </a:rPr>
              <a:t>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" y="5177481"/>
            <a:ext cx="1445741" cy="16805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32" y="495689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89717" y="267438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 CONTÁBEIS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>
                <a:latin typeface="Arial Rounded MT Bold" pitchFamily="34" charset="0"/>
              </a:rPr>
              <a:t> 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IRPF (Imposto de renda pessoa fisíca).</a:t>
            </a:r>
          </a:p>
          <a:p>
            <a:pPr>
              <a:lnSpc>
                <a:spcPct val="200000"/>
              </a:lnSpc>
            </a:pPr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https://www.instagram.com/mefassessoria_contabeis/?utm_medium=copy_link</a:t>
            </a:r>
            <a:endParaRPr lang="pt-BR" sz="1600" b="1" dirty="0">
              <a:solidFill>
                <a:schemeClr val="bg1"/>
              </a:solidFill>
            </a:endParaRPr>
          </a:p>
          <a:p>
            <a:endParaRPr lang="pt-BR" sz="1600" b="1" dirty="0">
              <a:solidFill>
                <a:schemeClr val="bg1"/>
              </a:solidFill>
            </a:endParaRPr>
          </a:p>
          <a:p>
            <a:r>
              <a:rPr lang="pt-BR" sz="1600" b="1" dirty="0">
                <a:solidFill>
                  <a:schemeClr val="bg1"/>
                </a:solidFill>
                <a:hlinkClick r:id="rId4"/>
              </a:rPr>
              <a:t>https://www.facebook.com/mefassessoriacontabeis</a:t>
            </a:r>
            <a:endParaRPr lang="pt-BR" sz="1600" b="1" dirty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             (</a:t>
            </a:r>
            <a:r>
              <a:rPr lang="pt-BR" b="1" dirty="0"/>
              <a:t>62) 991502978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" y="5758248"/>
            <a:ext cx="1027669" cy="10997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1548</TotalTime>
  <Words>1202</Words>
  <Application>Microsoft Office PowerPoint</Application>
  <PresentationFormat>Widescreen</PresentationFormat>
  <Paragraphs>79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31" baseType="lpstr">
      <vt:lpstr>Arial</vt:lpstr>
      <vt:lpstr>Arial Black</vt:lpstr>
      <vt:lpstr>Arial Rounded MT Bold</vt:lpstr>
      <vt:lpstr>Arial Unicode MS</vt:lpstr>
      <vt:lpstr>Calibri</vt:lpstr>
      <vt:lpstr>Calisto MT</vt:lpstr>
      <vt:lpstr>Castellar</vt:lpstr>
      <vt:lpstr>Eras Bold ITC</vt:lpstr>
      <vt:lpstr>Georgia</vt:lpstr>
      <vt:lpstr>Nunito Sans</vt:lpstr>
      <vt:lpstr>Open Sans</vt:lpstr>
      <vt:lpstr>Roboto</vt:lpstr>
      <vt:lpstr>Trebuchet MS</vt:lpstr>
      <vt:lpstr>Wingdings</vt:lpstr>
      <vt:lpstr>Integração</vt:lpstr>
      <vt:lpstr>  </vt:lpstr>
      <vt:lpstr>Apresentação do PowerPoint</vt:lpstr>
      <vt:lpstr>Apresentação do PowerPoint</vt:lpstr>
      <vt:lpstr>TEXTO</vt:lpstr>
      <vt:lpstr>INTRODUÇÃO </vt:lpstr>
      <vt:lpstr>1 - O CRESCI... NÃO SOU MAIS UMA CRIANÇA!</vt:lpstr>
      <vt:lpstr>1 - O CRESCI... NÃO SOU MAIS UMA CRIANÇA!</vt:lpstr>
      <vt:lpstr>Apresentação do PowerPoint</vt:lpstr>
      <vt:lpstr>2 - SENDO ÍNTIMO DE DEUS</vt:lpstr>
      <vt:lpstr>3. TENDO SERENIDADE NAS DECISÕES</vt:lpstr>
      <vt:lpstr>3. TENDO SERENIDADE NAS DECISÕES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Julio César Pereira</cp:lastModifiedBy>
  <cp:revision>68</cp:revision>
  <dcterms:created xsi:type="dcterms:W3CDTF">2021-10-01T12:08:12Z</dcterms:created>
  <dcterms:modified xsi:type="dcterms:W3CDTF">2021-12-03T12:02:09Z</dcterms:modified>
</cp:coreProperties>
</file>