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87" r:id="rId7"/>
    <p:sldId id="388" r:id="rId8"/>
    <p:sldId id="393" r:id="rId9"/>
    <p:sldId id="389" r:id="rId10"/>
    <p:sldId id="400" r:id="rId11"/>
    <p:sldId id="391" r:id="rId12"/>
    <p:sldId id="392" r:id="rId13"/>
    <p:sldId id="382" r:id="rId14"/>
    <p:sldId id="394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4E6E4ED-C118-4588-9DFE-4C5540555CC2}">
      <dgm:prSet custT="1"/>
      <dgm:spPr/>
      <dgm:t>
        <a:bodyPr/>
        <a:lstStyle/>
        <a:p>
          <a:pPr algn="l"/>
          <a:r>
            <a:rPr lang="pt-BR" sz="2800" b="0" i="0" baseline="0" dirty="0"/>
            <a:t>Eclesiastes 12: 1-8</a:t>
          </a:r>
        </a:p>
        <a:p>
          <a:pPr algn="l"/>
          <a:r>
            <a:rPr lang="pt-BR" sz="1400" dirty="0"/>
            <a:t>1. Lembra-te também do teu Criador nos dias da tua mocidade, antes que venham os maus dias, e cheguem os anos em que dirás: Não tenho prazer neles;</a:t>
          </a:r>
        </a:p>
        <a:p>
          <a:pPr algn="l"/>
          <a:r>
            <a:rPr lang="pt-BR" sz="1400" dirty="0"/>
            <a:t>2. antes que se escureçam o sol e a luz, e a lua, e as estrelas, e tornem a vir as nuvens depois da chuva;</a:t>
          </a:r>
        </a:p>
        <a:p>
          <a:pPr algn="l"/>
          <a:r>
            <a:rPr lang="pt-BR" sz="1400" dirty="0"/>
            <a:t>3. no dia em que tremerem os guardas da casa, e se curvarem os homens fortes, e cessarem os moedores, por já serem poucos, e se escurecerem os que olham pelas janelas,</a:t>
          </a:r>
        </a:p>
        <a:p>
          <a:pPr algn="l"/>
          <a:r>
            <a:rPr lang="pt-BR" sz="1400" dirty="0"/>
            <a:t>4. e as portas da rua se fecharem; quando for baixo o ruído da moedura, e nos levantarmos à voz das aves, e todas as filhas da música ficarem abatidas;</a:t>
          </a:r>
        </a:p>
        <a:p>
          <a:pPr algn="l"/>
          <a:r>
            <a:rPr lang="pt-BR" sz="1400" dirty="0"/>
            <a:t>5. como também quando temerem o que é alto, e houver espantos no caminho; e florescer a amendoeira, e o gafanhoto for um peso, e falhar o desejo; porque o homem se vai à sua casa eterna, e os pranteadores andarão rodeando pela praça;</a:t>
          </a:r>
        </a:p>
        <a:p>
          <a:pPr algn="l"/>
          <a:r>
            <a:rPr lang="pt-BR" sz="1400" dirty="0"/>
            <a:t>6. antes que se rompa a cadeia de prata, ou se quebre o copo de ouro, ou se despedace o cântaro junto à fonte, ou se desfaça a roda junto à cisterna,</a:t>
          </a:r>
        </a:p>
        <a:p>
          <a:pPr algn="l"/>
          <a:r>
            <a:rPr lang="pt-BR" sz="1400" dirty="0"/>
            <a:t>7. e o pó volte para a terra como o era, e o espírito volte a Deus que o deu.</a:t>
          </a:r>
        </a:p>
        <a:p>
          <a:pPr algn="l"/>
          <a:r>
            <a:rPr lang="pt-BR" sz="1400" dirty="0"/>
            <a:t>8. Vaidade de vaidades, diz o pregador, tudo é vaidade.</a:t>
          </a:r>
          <a:endParaRPr lang="en-US" sz="2400" dirty="0"/>
        </a:p>
      </dgm:t>
    </dgm:pt>
    <dgm:pt modelId="{4DCACE1D-C19B-482C-BCE1-C94D7C495501}" type="parTrans" cxnId="{E4C112E4-E46A-4F43-B923-1BAD6CCE638E}">
      <dgm:prSet/>
      <dgm:spPr/>
      <dgm:t>
        <a:bodyPr/>
        <a:lstStyle/>
        <a:p>
          <a:endParaRPr lang="en-US"/>
        </a:p>
      </dgm:t>
    </dgm:pt>
    <dgm:pt modelId="{FDC2C6EB-B2E8-4F42-9AD6-94A889DA46B8}" type="sibTrans" cxnId="{E4C112E4-E46A-4F43-B923-1BAD6CCE638E}">
      <dgm:prSet/>
      <dgm:spPr/>
      <dgm:t>
        <a:bodyPr/>
        <a:lstStyle/>
        <a:p>
          <a:endParaRPr lang="en-US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</dgm:pt>
    <dgm:pt modelId="{12858030-6171-4477-ADDB-BDCE321871BB}" type="pres">
      <dgm:prSet presAssocID="{F4E6E4ED-C118-4588-9DFE-4C5540555CC2}" presName="thickLine" presStyleLbl="alignNode1" presStyleIdx="0" presStyleCnt="1"/>
      <dgm:spPr/>
    </dgm:pt>
    <dgm:pt modelId="{58B9707A-C463-43D0-BAF6-BCAD6F039D43}" type="pres">
      <dgm:prSet presAssocID="{F4E6E4ED-C118-4588-9DFE-4C5540555CC2}" presName="horz1" presStyleCnt="0"/>
      <dgm:spPr/>
    </dgm:pt>
    <dgm:pt modelId="{2A7D5ABF-1F76-45E2-9BAE-E760585A1974}" type="pres">
      <dgm:prSet presAssocID="{F4E6E4ED-C118-4588-9DFE-4C5540555CC2}" presName="tx1" presStyleLbl="revTx" presStyleIdx="0" presStyleCnt="1"/>
      <dgm:spPr/>
    </dgm:pt>
    <dgm:pt modelId="{F4B21BB8-99B4-4CBA-A36B-7BA8088A9591}" type="pres">
      <dgm:prSet presAssocID="{F4E6E4ED-C118-4588-9DFE-4C5540555CC2}" presName="vert1" presStyleCnt="0"/>
      <dgm:spPr/>
    </dgm:pt>
  </dgm:ptLst>
  <dgm:cxnLst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2E77756A-F786-40FB-BC3D-2E0D22411BB5}" type="presOf" srcId="{F4E6E4ED-C118-4588-9DFE-4C5540555CC2}" destId="{2A7D5ABF-1F76-45E2-9BAE-E760585A1974}" srcOrd="0" destOrd="0" presId="urn:microsoft.com/office/officeart/2008/layout/LinedList"/>
    <dgm:cxn modelId="{E4C112E4-E46A-4F43-B923-1BAD6CCE638E}" srcId="{C743F0BE-0C7B-457F-BA40-0D586212DE21}" destId="{F4E6E4ED-C118-4588-9DFE-4C5540555CC2}" srcOrd="0" destOrd="0" parTransId="{4DCACE1D-C19B-482C-BCE1-C94D7C495501}" sibTransId="{FDC2C6EB-B2E8-4F42-9AD6-94A889DA46B8}"/>
    <dgm:cxn modelId="{E7D483A4-3AC4-44BD-B876-0DF6636BC46B}" type="presParOf" srcId="{2CB6222E-48F1-490C-ADBA-B25F5090B21F}" destId="{12858030-6171-4477-ADDB-BDCE321871BB}" srcOrd="0" destOrd="0" presId="urn:microsoft.com/office/officeart/2008/layout/LinedList"/>
    <dgm:cxn modelId="{F600AE55-5CDD-4865-ADE0-5A9A4E0B54E5}" type="presParOf" srcId="{2CB6222E-48F1-490C-ADBA-B25F5090B21F}" destId="{58B9707A-C463-43D0-BAF6-BCAD6F039D43}" srcOrd="1" destOrd="0" presId="urn:microsoft.com/office/officeart/2008/layout/LinedList"/>
    <dgm:cxn modelId="{4D8D592C-6D91-4B21-8CBC-15D9DA0C51A0}" type="presParOf" srcId="{58B9707A-C463-43D0-BAF6-BCAD6F039D43}" destId="{2A7D5ABF-1F76-45E2-9BAE-E760585A1974}" srcOrd="0" destOrd="0" presId="urn:microsoft.com/office/officeart/2008/layout/LinedList"/>
    <dgm:cxn modelId="{63072037-6258-496A-88A2-FBCA3A6BA369}" type="presParOf" srcId="{58B9707A-C463-43D0-BAF6-BCAD6F039D43}" destId="{F4B21BB8-99B4-4CBA-A36B-7BA8088A959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58030-6171-4477-ADDB-BDCE321871BB}">
      <dsp:nvSpPr>
        <dsp:cNvPr id="0" name=""/>
        <dsp:cNvSpPr/>
      </dsp:nvSpPr>
      <dsp:spPr>
        <a:xfrm>
          <a:off x="0" y="1755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A7D5ABF-1F76-45E2-9BAE-E760585A1974}">
      <dsp:nvSpPr>
        <dsp:cNvPr id="0" name=""/>
        <dsp:cNvSpPr/>
      </dsp:nvSpPr>
      <dsp:spPr>
        <a:xfrm>
          <a:off x="0" y="1755"/>
          <a:ext cx="6586489" cy="3592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i="0" kern="1200" baseline="0" dirty="0"/>
            <a:t>Eclesiastes 12: 1-8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1. Lembra-te também do teu Criador nos dias da tua mocidade, antes que venham os maus dias, e cheguem os anos em que dirás: Não tenho prazer neles;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2. antes que se escureçam o sol e a luz, e a lua, e as estrelas, e tornem a vir as nuvens depois da chuva;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3. no dia em que tremerem os guardas da casa, e se curvarem os homens fortes, e cessarem os moedores, por já serem poucos, e se escurecerem os que olham pelas janelas,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4. e as portas da rua se fecharem; quando for baixo o ruído da moedura, e nos levantarmos à voz das aves, e todas as filhas da música ficarem abatidas;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5. como também quando temerem o que é alto, e houver espantos no caminho; e florescer a amendoeira, e o gafanhoto for um peso, e falhar o desejo; porque o homem se vai à sua casa eterna, e os pranteadores andarão rodeando pela praça;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6. antes que se rompa a cadeia de prata, ou se quebre o copo de ouro, ou se despedace o cântaro junto à fonte, ou se desfaça a roda junto à cisterna,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7. e o pó volte para a terra como o era, e o espírito volte a Deus que o deu.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8. Vaidade de vaidades, diz o pregador, tudo é vaidade.</a:t>
          </a:r>
          <a:endParaRPr lang="en-US" sz="2400" kern="1200" dirty="0"/>
        </a:p>
      </dsp:txBody>
      <dsp:txXfrm>
        <a:off x="0" y="1755"/>
        <a:ext cx="6586489" cy="3592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09/12/2021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09/12/2021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09/12/2021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09/12/2021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09/12/2021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09/12/2021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09/12/2021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09/12/2021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hyperlink" Target="https://juliocesarmedeiros.org/blog-2/" TargetMode="External"/><Relationship Id="rId4" Type="http://schemas.openxmlformats.org/officeDocument/2006/relationships/hyperlink" Target="https://www.youtube.com/c/BoaSemente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3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11" Type="http://schemas.openxmlformats.org/officeDocument/2006/relationships/image" Target="../media/image32.JPG"/><Relationship Id="rId5" Type="http://schemas.openxmlformats.org/officeDocument/2006/relationships/image" Target="../media/image27.jpeg"/><Relationship Id="rId10" Type="http://schemas.openxmlformats.org/officeDocument/2006/relationships/image" Target="../media/image31.png"/><Relationship Id="rId4" Type="http://schemas.openxmlformats.org/officeDocument/2006/relationships/image" Target="../media/image26.gif"/><Relationship Id="rId9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11" Type="http://schemas.openxmlformats.org/officeDocument/2006/relationships/image" Target="../media/image38.jpeg"/><Relationship Id="rId5" Type="http://schemas.openxmlformats.org/officeDocument/2006/relationships/image" Target="../media/image35.png"/><Relationship Id="rId10" Type="http://schemas.microsoft.com/office/2007/relationships/hdphoto" Target="../media/hdphoto6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26FE5791-6DD8-49D6-8336-AFB72D7FDB2F}"/>
              </a:ext>
            </a:extLst>
          </p:cNvPr>
          <p:cNvSpPr/>
          <p:nvPr/>
        </p:nvSpPr>
        <p:spPr>
          <a:xfrm>
            <a:off x="4560849" y="591015"/>
            <a:ext cx="7363420" cy="58064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844350" y="5044432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normalizeH="0" baseline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boto" pitchFamily="2" charset="0"/>
              </a:rPr>
              <a:t>Revista Betel Jovens Conectar+ 4 trimestre 2021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pt-BR" altLang="pt-BR" sz="2000" b="1" i="0" u="none" strike="noStrike" normalizeH="0" baseline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normalizeH="0" baseline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normalizeH="0" baseline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9106" y="1085488"/>
            <a:ext cx="7155163" cy="4004722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9774195" y="5745892"/>
            <a:ext cx="180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</a:p>
        </p:txBody>
      </p:sp>
      <p:sp>
        <p:nvSpPr>
          <p:cNvPr id="5" name="Retângulo 4"/>
          <p:cNvSpPr/>
          <p:nvPr/>
        </p:nvSpPr>
        <p:spPr>
          <a:xfrm>
            <a:off x="4874184" y="1133393"/>
            <a:ext cx="6705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4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+mj-ea"/>
                <a:cs typeface="+mj-cs"/>
              </a:rPr>
              <a:t>Lição 11</a:t>
            </a:r>
          </a:p>
          <a:p>
            <a:pPr algn="ctr"/>
            <a:r>
              <a:rPr lang="pt-BR" sz="54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+mj-ea"/>
                <a:cs typeface="+mj-cs"/>
              </a:rPr>
              <a:t>A MORTE NA VISÃO DE SALOMÃO</a:t>
            </a:r>
            <a:endParaRPr lang="pt-BR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302423" y="2206781"/>
            <a:ext cx="363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b="1" i="0" dirty="0">
                <a:effectLst/>
                <a:latin typeface="Nunito Sans"/>
              </a:rPr>
              <a:t>Texto de Referência: </a:t>
            </a:r>
            <a:r>
              <a:rPr lang="pt-BR" b="1" dirty="0" err="1">
                <a:latin typeface="Nunito Sans"/>
              </a:rPr>
              <a:t>Ec</a:t>
            </a:r>
            <a:r>
              <a:rPr lang="pt-BR" b="1" dirty="0">
                <a:latin typeface="Nunito Sans"/>
              </a:rPr>
              <a:t>. 12. 1-8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803830" y="3562820"/>
            <a:ext cx="2853770" cy="3134541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457200">
              <a:defRPr/>
            </a:pPr>
            <a:r>
              <a:rPr lang="pt-BR" b="1" dirty="0">
                <a:latin typeface="Arial Black" pitchFamily="34" charset="0"/>
              </a:rPr>
              <a:t>"Há tempo de nascer e tempo de morrer; tempo para plantar e tempo de arrancar o que se plantou". </a:t>
            </a:r>
            <a:r>
              <a:rPr lang="pt-BR" b="1" dirty="0" err="1">
                <a:latin typeface="Arial Black" pitchFamily="34" charset="0"/>
              </a:rPr>
              <a:t>Ec</a:t>
            </a:r>
            <a:r>
              <a:rPr lang="pt-BR" b="1" dirty="0">
                <a:latin typeface="Arial Black" pitchFamily="34" charset="0"/>
              </a:rPr>
              <a:t> 3.2</a:t>
            </a:r>
            <a:endParaRPr lang="pt-BR" sz="1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4034708" y="3562820"/>
            <a:ext cx="2266541" cy="3134541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latin typeface="Arial Black" pitchFamily="34" charset="0"/>
                <a:cs typeface="Times New Roman" pitchFamily="18" charset="0"/>
              </a:rPr>
              <a:t>A morte coloca fim na vida terrena, para iniciar uma vida de gozo ou de sofrimento.</a:t>
            </a:r>
            <a:endParaRPr lang="pt-BR" sz="2000" b="1" dirty="0">
              <a:latin typeface="Arial Black" pitchFamily="34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472190" y="3651745"/>
            <a:ext cx="2710719" cy="304852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latin typeface="Arial" pitchFamily="34" charset="0"/>
                <a:cs typeface="Arial" pitchFamily="34" charset="0"/>
              </a:rPr>
              <a:t>Entender que a morte é o ciclo natural da vida;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latin typeface="Arial" pitchFamily="34" charset="0"/>
                <a:cs typeface="Arial" pitchFamily="34" charset="0"/>
              </a:rPr>
              <a:t>- Diferenciar morte física da morte eterna;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latin typeface="Arial" pitchFamily="34" charset="0"/>
                <a:cs typeface="Arial" pitchFamily="34" charset="0"/>
              </a:rPr>
              <a:t>- Compreender a realidade da vida além-túmulo.</a:t>
            </a:r>
          </a:p>
          <a:p>
            <a:pPr marL="285750" indent="-285750">
              <a:buFont typeface="Wingdings" pitchFamily="2" charset="2"/>
              <a:buChar char="ü"/>
            </a:pP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9418283" y="3562821"/>
            <a:ext cx="2143125" cy="313454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dirty="0">
                <a:solidFill>
                  <a:prstClr val="white"/>
                </a:solidFill>
                <a:latin typeface="Arial Black" pitchFamily="34" charset="0"/>
              </a:rPr>
              <a:t>Oremos pelos irmão enlutados para que recebam o conforto do Bendito Espírito Santos</a:t>
            </a:r>
            <a:r>
              <a:rPr lang="pt-BR" dirty="0">
                <a:solidFill>
                  <a:prstClr val="white"/>
                </a:solidFill>
                <a:latin typeface="Calisto MT" panose="02040603050505030304"/>
              </a:rPr>
              <a:t>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184734" y="3152762"/>
            <a:ext cx="2091962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DO 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980" y="2561538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4161368" y="3165622"/>
            <a:ext cx="2139881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735104" y="3159257"/>
            <a:ext cx="2184893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996" y="2594966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9284515" y="3147730"/>
            <a:ext cx="2410660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343" y="2561538"/>
            <a:ext cx="609116" cy="609116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48" y="2294538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227995" y="3566415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4385" y="705755"/>
            <a:ext cx="7759754" cy="124690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4000" dirty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11. A MORTE NA VISÃO DE SALOMÃO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816" y="463165"/>
            <a:ext cx="2934359" cy="1471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368" y="518058"/>
            <a:ext cx="6586491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26968288"/>
              </p:ext>
            </p:extLst>
          </p:nvPr>
        </p:nvGraphicFramePr>
        <p:xfrm>
          <a:off x="4965431" y="1964724"/>
          <a:ext cx="6586489" cy="3595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5E0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0" y="654050"/>
            <a:ext cx="4436077" cy="589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INTRODUÇÃO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6957771" y="1782981"/>
            <a:ext cx="4008384" cy="43939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10000"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 morte sempre esteve presente na História da humanidade desde a queda de Adão, ou seja, consequência imediata da queda (</a:t>
            </a:r>
            <a:r>
              <a:rPr lang="pt-BR" sz="20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Gn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3.19). 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 os crentes, a morte é o passaporte para a eternidade com Cristo, porém, para os ímpios, a morte significa separação total e eterna de Deus.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pt-BR" sz="2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682430" y="3193601"/>
            <a:ext cx="1216152" cy="576072"/>
          </a:xfrm>
          <a:prstGeom prst="leftRightArrow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07" y="1083005"/>
            <a:ext cx="5130390" cy="4905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D3E55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00" y="530062"/>
            <a:ext cx="6697362" cy="1325183"/>
          </a:xfrm>
        </p:spPr>
        <p:txBody>
          <a:bodyPr>
            <a:normAutofit fontScale="9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1 - </a:t>
            </a:r>
            <a:r>
              <a:rPr lang="pt-BR" sz="4000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UMA REALIDADE CHAMADA MORTE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49979" y="412923"/>
            <a:ext cx="3854653" cy="5622324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 a medicina, a morte se caracteriza com o fim da vida física ou o cessar dos órgãos vitais. 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Na Teologia, percebemos que a morte é a separação da matéria (corpo) e da </a:t>
            </a:r>
            <a:r>
              <a:rPr lang="pt-BR" sz="24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imatéria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(alma e espírito); tornando o corpo apenas um cadáver, enquanto o espírito volta para Deus que o deu (</a:t>
            </a:r>
            <a:r>
              <a:rPr lang="pt-BR" sz="24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Ec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12.7).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45" y="2458995"/>
            <a:ext cx="6604595" cy="4114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295" y="1051650"/>
            <a:ext cx="5453449" cy="639762"/>
          </a:xfrm>
        </p:spPr>
        <p:txBody>
          <a:bodyPr>
            <a:normAutofit/>
          </a:bodyPr>
          <a:lstStyle/>
          <a:p>
            <a:pPr algn="just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1.1. A morte e o pregador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16595" y="1015726"/>
            <a:ext cx="5696465" cy="639762"/>
          </a:xfrm>
        </p:spPr>
        <p:txBody>
          <a:bodyPr>
            <a:noAutofit/>
          </a:bodyPr>
          <a:lstStyle/>
          <a:p>
            <a:pPr algn="l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1.2 A morte na Bíblia Sagrada</a:t>
            </a: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91295" y="282082"/>
            <a:ext cx="9656785" cy="854740"/>
          </a:xfrm>
        </p:spPr>
        <p:txBody>
          <a:bodyPr/>
          <a:lstStyle/>
          <a:p>
            <a:pPr marL="0" indent="0" algn="just">
              <a:buNone/>
            </a:pPr>
            <a:r>
              <a:rPr lang="pt-BR" sz="4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1 - </a:t>
            </a:r>
            <a:r>
              <a:rPr lang="pt-BR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UMA REALIDADE CHAMADA MORTE</a:t>
            </a:r>
            <a:endParaRPr lang="pt-BR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91295" y="1954966"/>
            <a:ext cx="5453449" cy="4190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Em Eclesiastes 12, percebemos que Salomão de forma poética nos mostra a degradação física do homem e o quanto o ser humano se torna debitado. 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As expressões usadas de forma poética revelam nada mais do que o cessar da vida humana, onde o coração literalmente morre, parando de bombear o sangue às demais partes do corpo. 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6030095" y="1782396"/>
            <a:ext cx="5671753" cy="4339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morte do ponto de vista bíblico veio como consequência imediata do pecado. Em 1 Coríntios 15.54-56, o apóstolo Paulo nos assevera que o que é mortal se revestirá da imortalidade; e o que é corruptível se revestirá da incorruptibilidade.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Não precisamos temer a morte, pois em Cristo somos mais que vencedores. e a ressurreição, Jesus 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venceu a morte. </a:t>
            </a:r>
            <a:endParaRPr lang="pt-B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277232" y="1382422"/>
            <a:ext cx="5597612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REFLETINDO</a:t>
            </a:r>
          </a:p>
          <a:p>
            <a:endParaRPr lang="pt-BR" dirty="0"/>
          </a:p>
          <a:p>
            <a:pPr algn="ctr">
              <a:lnSpc>
                <a:spcPct val="150000"/>
              </a:lnSpc>
            </a:pPr>
            <a:r>
              <a:rPr lang="pt-BR" dirty="0"/>
              <a:t>	</a:t>
            </a:r>
            <a:r>
              <a:rPr lang="pt-BR" sz="2800" b="1" dirty="0"/>
              <a:t>A morte nos separa das pessoas que amamos, contudo nos leva para mais perto de Deus" </a:t>
            </a:r>
          </a:p>
          <a:p>
            <a:pPr algn="r">
              <a:lnSpc>
                <a:spcPct val="150000"/>
              </a:lnSpc>
            </a:pPr>
            <a:r>
              <a:rPr lang="pt-BR" sz="2400" dirty="0"/>
              <a:t>Pr. João de Oliveira</a:t>
            </a:r>
            <a:endParaRPr lang="pt-BR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81" y="914400"/>
            <a:ext cx="5535828" cy="4814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809" y="628071"/>
            <a:ext cx="8683348" cy="8670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2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OS TIPOS DE MORTE</a:t>
            </a:r>
            <a:endParaRPr lang="pt-B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43016" y="1712538"/>
            <a:ext cx="5750011" cy="39703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dirty="0"/>
              <a:t>Pela Teologia, é possível perceber que a Bíblia fala de dois tipos de morte. A primeira é chamada de morte física, onde existe a separação do corpo e da alma. Existe também a morte espiritual, que é o afastamento total e completo de Deus por toda a eternidade.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0" t="50000" r="9351"/>
          <a:stretch/>
        </p:blipFill>
        <p:spPr bwMode="auto">
          <a:xfrm>
            <a:off x="7129848" y="1893610"/>
            <a:ext cx="4819135" cy="3608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027" y="3224213"/>
            <a:ext cx="123567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06282" y="1114698"/>
            <a:ext cx="4596713" cy="639762"/>
          </a:xfrm>
        </p:spPr>
        <p:txBody>
          <a:bodyPr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Separados de Deus eternamente</a:t>
            </a:r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2" y="148281"/>
            <a:ext cx="8683348" cy="768242"/>
          </a:xfrm>
        </p:spPr>
        <p:txBody>
          <a:bodyPr/>
          <a:lstStyle/>
          <a:p>
            <a:pPr marL="0" indent="0">
              <a:buNone/>
            </a:pPr>
            <a:r>
              <a:rPr lang="pt-BR" sz="40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OS TIPOS DE MORTE</a:t>
            </a:r>
            <a:endParaRPr lang="pt-BR" sz="4000" dirty="0"/>
          </a:p>
        </p:txBody>
      </p:sp>
      <p:sp>
        <p:nvSpPr>
          <p:cNvPr id="8" name="Retângulo 7"/>
          <p:cNvSpPr/>
          <p:nvPr/>
        </p:nvSpPr>
        <p:spPr>
          <a:xfrm>
            <a:off x="280086" y="1434579"/>
            <a:ext cx="5589374" cy="489364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b="1" dirty="0"/>
              <a:t>Quando Adão pecou no Jardim do Éden, Deus disse que a morte seria inevitável sobre a raça humana. A certeza é de que todos morreremos, porém, ninguém tem o poder de reter seu espírito e nem domínio sobre o dia de sua morte (</a:t>
            </a:r>
            <a:r>
              <a:rPr lang="pt-BR" sz="2400" b="1" dirty="0" err="1"/>
              <a:t>Ec</a:t>
            </a:r>
            <a:r>
              <a:rPr lang="pt-BR" sz="2400" b="1" dirty="0"/>
              <a:t> 8.8). </a:t>
            </a:r>
            <a:r>
              <a:rPr lang="pt-BR" sz="2400" b="1" dirty="0">
                <a:solidFill>
                  <a:srgbClr val="FFC000"/>
                </a:solidFill>
              </a:rPr>
              <a:t>A esperança que os salvos têm é que Jesus Cristo transformará o nosso corpo abatido para ser conforme o seu corpo glorioso segundo o seu eficaz poder de sujeitar também a si todas as coisas (</a:t>
            </a:r>
            <a:r>
              <a:rPr lang="pt-BR" sz="2400" b="1" dirty="0" err="1">
                <a:solidFill>
                  <a:srgbClr val="FFC000"/>
                </a:solidFill>
              </a:rPr>
              <a:t>Fp</a:t>
            </a:r>
            <a:r>
              <a:rPr lang="pt-BR" sz="2400" b="1" dirty="0">
                <a:solidFill>
                  <a:srgbClr val="FFC000"/>
                </a:solidFill>
              </a:rPr>
              <a:t> 3.21)</a:t>
            </a:r>
          </a:p>
        </p:txBody>
      </p:sp>
      <p:sp>
        <p:nvSpPr>
          <p:cNvPr id="10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87858" y="1229910"/>
            <a:ext cx="4462272" cy="63976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2.1.Voltando ao pó</a:t>
            </a:r>
            <a:endParaRPr lang="pt-BR" sz="2000" dirty="0">
              <a:latin typeface="Calibri"/>
              <a:ea typeface="Calibri"/>
              <a:cs typeface="Times New Roman"/>
            </a:endParaRPr>
          </a:p>
          <a:p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6203093" y="1756372"/>
            <a:ext cx="5733534" cy="48320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800" b="1" dirty="0">
                <a:solidFill>
                  <a:srgbClr val="FFC000"/>
                </a:solidFill>
              </a:rPr>
              <a:t>O livro do Apocalipse diz que é bem-aventurado os que fizerem parte da primeira ressurreição (</a:t>
            </a:r>
            <a:r>
              <a:rPr lang="pt-BR" sz="2800" b="1" dirty="0" err="1">
                <a:solidFill>
                  <a:srgbClr val="FFC000"/>
                </a:solidFill>
              </a:rPr>
              <a:t>Ap</a:t>
            </a:r>
            <a:r>
              <a:rPr lang="pt-BR" sz="2800" b="1" dirty="0">
                <a:solidFill>
                  <a:srgbClr val="FFC000"/>
                </a:solidFill>
              </a:rPr>
              <a:t> 20.6), pois esta será para os salvos em Cristo. </a:t>
            </a:r>
            <a:r>
              <a:rPr lang="pt-BR" sz="2800" dirty="0"/>
              <a:t>Estes ficarão afastados de Deus eternamente e sem chance de arrependimento. Sua parte será no lago de fogo e enxofre. Jesus foi categórico ao dizer que ali o bicho não morre e o fogo nunca se apaga (Mc 9.44).</a:t>
            </a: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838" y="677497"/>
            <a:ext cx="10688594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3. TEORIAS QUANTO À MORTE</a:t>
            </a:r>
            <a:endParaRPr lang="pt-BR" sz="36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8961" y="1863082"/>
            <a:ext cx="6149547" cy="3474720"/>
          </a:xfrm>
        </p:spPr>
        <p:txBody>
          <a:bodyPr>
            <a:normAutofit lnSpcReduction="10000"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dirty="0">
                <a:solidFill>
                  <a:srgbClr val="222222"/>
                </a:solidFill>
                <a:latin typeface="Eras Bold ITC" pitchFamily="34" charset="0"/>
              </a:rPr>
              <a:t>	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Eras Bold ITC" pitchFamily="34" charset="0"/>
              </a:rPr>
              <a:t>Existe um nome técnico quando estudamos sobre a morte, o qual é Tanatologia. Existem muitas outras teorias que versam a respeito da morte; porém, de maneira sucinta e breve, falaremos apenas de algumas delas; combatendo-as à luz da Palavra de Deus.</a:t>
            </a:r>
            <a:endParaRPr lang="pt-BR" dirty="0">
              <a:solidFill>
                <a:srgbClr val="222222"/>
              </a:solidFill>
              <a:latin typeface="Eras Bold ITC" pitchFamily="34" charset="0"/>
            </a:endParaRPr>
          </a:p>
          <a:p>
            <a:pPr marL="45720" indent="0" algn="just">
              <a:lnSpc>
                <a:spcPct val="150000"/>
              </a:lnSpc>
              <a:buNone/>
            </a:pPr>
            <a:endParaRPr lang="pt-BR" dirty="0">
              <a:solidFill>
                <a:srgbClr val="222222"/>
              </a:solidFill>
              <a:latin typeface="Eras Bold ITC" pitchFamily="34" charset="0"/>
            </a:endParaRPr>
          </a:p>
          <a:p>
            <a:pPr marL="45720" indent="0">
              <a:buNone/>
            </a:pPr>
            <a:endParaRPr lang="pt-BR" dirty="0"/>
          </a:p>
        </p:txBody>
      </p:sp>
      <p:pic>
        <p:nvPicPr>
          <p:cNvPr id="3074" name="Picture 2" descr="Tanatologia - Educaps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69"/>
          <a:stretch/>
        </p:blipFill>
        <p:spPr bwMode="auto">
          <a:xfrm>
            <a:off x="6919784" y="1498557"/>
            <a:ext cx="5078627" cy="37159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85" y="343865"/>
            <a:ext cx="11189022" cy="5705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3. TEORIAS QUANTO À MORTE</a:t>
            </a:r>
            <a:endParaRPr lang="pt-BR" sz="2400" dirty="0"/>
          </a:p>
        </p:txBody>
      </p:sp>
      <p:sp>
        <p:nvSpPr>
          <p:cNvPr id="3" name="Retângulo 2"/>
          <p:cNvSpPr/>
          <p:nvPr/>
        </p:nvSpPr>
        <p:spPr>
          <a:xfrm>
            <a:off x="222420" y="1632365"/>
            <a:ext cx="5609968" cy="4967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60000"/>
              </a:lnSpc>
            </a:pPr>
            <a:r>
              <a:rPr lang="pt-B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Existem pessoas que, por interpretarem mal o texto sagrado, pregam sobre o "sono da alma'. Os textos paulinos, muitas vezes, trazem a expressão "dormindo", conforme observamos em 1 Coríntios 15.6 e 11.30. </a:t>
            </a:r>
            <a:r>
              <a:rPr lang="pt-B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esta razão, ela deve ser combatida e rejeitada de nossos ensinamentos. Pela passagem do rico e Lázaro vemos o destino que segue aos que morrem. Os principais defensores desta doutrina, "sono da alma", são as Testemunhas de Jeová e os Adventistas do Sétimo dia.</a:t>
            </a:r>
            <a:endParaRPr lang="pt-BR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095997" y="1656172"/>
            <a:ext cx="5679989" cy="44215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	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Outra doutrina bastante difundida em relação à morte é a </a:t>
            </a:r>
            <a:r>
              <a:rPr lang="pt-BR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reencarnação</a:t>
            </a:r>
            <a:r>
              <a:rPr lang="pt-BR" b="1" dirty="0">
                <a:latin typeface="Arial" pitchFamily="34" charset="0"/>
                <a:cs typeface="Arial" pitchFamily="34" charset="0"/>
              </a:rPr>
              <a:t> que, segundo o Espiritismo, ao invés da alma está no paraíso ou no lugar de sofrimento (dependendo da fé), Deus concede inúmeras oportunidades para o espirito se aperfeiçoar em outro corpo. 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 escritor aos Hebreus diz também que: "aos homens está ordenado morrer apenas uma vez, vindo depois disto o juízo" (</a:t>
            </a:r>
            <a:r>
              <a:rPr lang="pt-BR" sz="20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Hb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9.27). Não existe </a:t>
            </a:r>
            <a:r>
              <a:rPr lang="pt-BR" sz="2000" b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meio termo</a:t>
            </a:r>
            <a:endParaRPr lang="pt-BR" sz="2400" dirty="0">
              <a:solidFill>
                <a:srgbClr val="FFFF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5" y="1163862"/>
            <a:ext cx="3754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Georgia" pitchFamily="18" charset="0"/>
              </a:rPr>
              <a:t>3.1. A heresia do sono da alma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6095997" y="1163862"/>
            <a:ext cx="57759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 Um problema chamado Reencarnação</a:t>
            </a: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70" y="6142215"/>
            <a:ext cx="4964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11. 4° Tri, 2021. </a:t>
            </a:r>
          </a:p>
        </p:txBody>
      </p:sp>
      <p:sp>
        <p:nvSpPr>
          <p:cNvPr id="2" name="Retângulo 1"/>
          <p:cNvSpPr/>
          <p:nvPr/>
        </p:nvSpPr>
        <p:spPr>
          <a:xfrm>
            <a:off x="294078" y="1809087"/>
            <a:ext cx="6454346" cy="324473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A morte é uma realidade com respaldo nas Escrituras, portanto, precisamos nos preparar para fazermos parte da primeira ressurreição.</a:t>
            </a:r>
            <a:endParaRPr lang="pt-BR" b="1" dirty="0"/>
          </a:p>
        </p:txBody>
      </p:sp>
      <p:sp>
        <p:nvSpPr>
          <p:cNvPr id="8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699" y="1043084"/>
            <a:ext cx="4953000" cy="4841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orte: Por que temos medo de lidar com a ideia da nossa finitude?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774" y="686848"/>
            <a:ext cx="6640726" cy="544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167164" y="337722"/>
            <a:ext cx="3864383" cy="5920653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5252137" y="1188297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pt-BR" sz="60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Open Sans" panose="020B0606030504020204" pitchFamily="34" charset="0"/>
              </a:rPr>
              <a:t>Lição 12</a:t>
            </a:r>
          </a:p>
          <a:p>
            <a:pPr lvl="0" algn="ctr"/>
            <a:r>
              <a:rPr lang="pt-BR" sz="60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Open Sans" panose="020B0606030504020204" pitchFamily="34" charset="0"/>
              </a:rPr>
              <a:t>O TEOR EFÊMERO DA VIDA</a:t>
            </a:r>
            <a:endParaRPr lang="pt-BR" sz="20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6786" y="4978083"/>
            <a:ext cx="5956353" cy="10973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rtlCol="0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ClrTx/>
              <a:buSzTx/>
              <a:buFontTx/>
              <a:buNone/>
            </a:pPr>
            <a:r>
              <a:rPr lang="pt-BR" altLang="pt-BR" sz="2000" b="1" dirty="0">
                <a:solidFill>
                  <a:srgbClr val="FFFFFF"/>
                </a:solidFill>
                <a:latin typeface="Roboto" pitchFamily="2" charset="0"/>
              </a:rPr>
              <a:t>Revista Betel Jovens Conectar+ 4 trimestre 2021</a:t>
            </a:r>
          </a:p>
          <a:p>
            <a:pPr>
              <a:spcAft>
                <a:spcPts val="600"/>
              </a:spcAft>
              <a:buClrTx/>
              <a:buSzTx/>
              <a:buFontTx/>
              <a:buNone/>
            </a:pPr>
            <a:br>
              <a:rPr lang="pt-BR" altLang="pt-BR" sz="2000" dirty="0">
                <a:solidFill>
                  <a:srgbClr val="FFFFFF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lang="pt-BR" altLang="pt-BR" sz="2000" dirty="0">
              <a:solidFill>
                <a:srgbClr val="FFFFF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600"/>
              </a:spcAft>
              <a:buClrTx/>
              <a:buSzTx/>
              <a:buFontTx/>
              <a:buNone/>
            </a:pPr>
            <a:endParaRPr lang="pt-BR" altLang="pt-BR" sz="2000" dirty="0">
              <a:solidFill>
                <a:srgbClr val="FFFFFF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9419968" y="5706076"/>
            <a:ext cx="180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</a:p>
        </p:txBody>
      </p:sp>
    </p:spTree>
    <p:extLst>
      <p:ext uri="{BB962C8B-B14F-4D97-AF65-F5344CB8AC3E}">
        <p14:creationId xmlns:p14="http://schemas.microsoft.com/office/powerpoint/2010/main" val="1641027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Três livros empilhados ordenadamente">
            <a:extLst>
              <a:ext uri="{FF2B5EF4-FFF2-40B4-BE49-F238E27FC236}">
                <a16:creationId xmlns:a16="http://schemas.microsoft.com/office/drawing/2014/main" id="{3247988E-E520-41BB-AAE1-A204742D25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12" t="9091" r="585"/>
          <a:stretch/>
        </p:blipFill>
        <p:spPr>
          <a:xfrm>
            <a:off x="6301947" y="1"/>
            <a:ext cx="5890053" cy="6857999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156518" y="1689439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4º </a:t>
            </a:r>
            <a:r>
              <a:rPr lang="en-US" b="1" dirty="0" err="1"/>
              <a:t>Trimestre</a:t>
            </a:r>
            <a:r>
              <a:rPr lang="en-US" b="1" dirty="0"/>
              <a:t> 2021</a:t>
            </a:r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https://www.youtube.com/c/BoaSemente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5"/>
              </a:rPr>
              <a:t>https://juliocesarmedeiros.org/blog-2</a:t>
            </a:r>
            <a:r>
              <a:rPr lang="en-US" dirty="0">
                <a:hlinkClick r:id="rId5"/>
              </a:rPr>
              <a:t>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" y="5461686"/>
            <a:ext cx="1303639" cy="1396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32" y="495689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89717" y="267438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>
                <a:latin typeface="Arial Rounded MT Bold" pitchFamily="34" charset="0"/>
              </a:rPr>
              <a:t> 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IRPF (Imposto de renda pessoa </a:t>
            </a:r>
            <a:r>
              <a:rPr lang="pt-BR" sz="2000" b="1" dirty="0" err="1">
                <a:latin typeface="Arial" pitchFamily="34" charset="0"/>
                <a:cs typeface="Arial" pitchFamily="34" charset="0"/>
              </a:rPr>
              <a:t>fisíca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).</a:t>
            </a:r>
          </a:p>
          <a:p>
            <a:pPr>
              <a:lnSpc>
                <a:spcPct val="200000"/>
              </a:lnSpc>
            </a:pPr>
            <a:endParaRPr lang="pt-BR" sz="2000" b="1" dirty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https://www.instagram.com/mefassessoria_contabeis/?utm_medium=copy_link</a:t>
            </a:r>
            <a:endParaRPr lang="pt-BR" sz="1600" b="1" dirty="0">
              <a:solidFill>
                <a:schemeClr val="bg1"/>
              </a:solidFill>
            </a:endParaRPr>
          </a:p>
          <a:p>
            <a:endParaRPr lang="pt-BR" sz="1600" b="1" dirty="0">
              <a:solidFill>
                <a:schemeClr val="bg1"/>
              </a:solidFill>
            </a:endParaRPr>
          </a:p>
          <a:p>
            <a:r>
              <a:rPr lang="pt-BR" sz="1600" b="1" dirty="0">
                <a:solidFill>
                  <a:schemeClr val="bg1"/>
                </a:solidFill>
                <a:hlinkClick r:id="rId4"/>
              </a:rPr>
              <a:t>https://www.facebook.com/mefassessoriacontabeis</a:t>
            </a:r>
            <a:endParaRPr lang="pt-BR" sz="1600" b="1" dirty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             (</a:t>
            </a:r>
            <a:r>
              <a:rPr lang="pt-BR" b="1" dirty="0"/>
              <a:t>62) 991502978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" y="5758248"/>
            <a:ext cx="1027669" cy="1099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1658</TotalTime>
  <Words>1407</Words>
  <Application>Microsoft Office PowerPoint</Application>
  <PresentationFormat>Widescreen</PresentationFormat>
  <Paragraphs>84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32" baseType="lpstr">
      <vt:lpstr>Arial</vt:lpstr>
      <vt:lpstr>Arial Black</vt:lpstr>
      <vt:lpstr>Arial Rounded MT Bold</vt:lpstr>
      <vt:lpstr>Arial Unicode MS</vt:lpstr>
      <vt:lpstr>Calibri</vt:lpstr>
      <vt:lpstr>Calisto MT</vt:lpstr>
      <vt:lpstr>Castellar</vt:lpstr>
      <vt:lpstr>Eras Bold ITC</vt:lpstr>
      <vt:lpstr>Georgia</vt:lpstr>
      <vt:lpstr>Nunito Sans</vt:lpstr>
      <vt:lpstr>Open Sans</vt:lpstr>
      <vt:lpstr>Roboto</vt:lpstr>
      <vt:lpstr>Trebuchet MS</vt:lpstr>
      <vt:lpstr>Wingdings</vt:lpstr>
      <vt:lpstr>Integração</vt:lpstr>
      <vt:lpstr>  </vt:lpstr>
      <vt:lpstr>Apresentação do PowerPoint</vt:lpstr>
      <vt:lpstr>Apresentação do PowerPoint</vt:lpstr>
      <vt:lpstr>TEXTO</vt:lpstr>
      <vt:lpstr>INTRODUÇÃO </vt:lpstr>
      <vt:lpstr>1 - UMA REALIDADE CHAMADA MORTE</vt:lpstr>
      <vt:lpstr>1 - UMA REALIDADE CHAMADA MORTE</vt:lpstr>
      <vt:lpstr>Apresentação do PowerPoint</vt:lpstr>
      <vt:lpstr>2 - OS TIPOS DE MORTE</vt:lpstr>
      <vt:lpstr>2 - OS TIPOS DE MORTE</vt:lpstr>
      <vt:lpstr>3. TEORIAS QUANTO À MORTE</vt:lpstr>
      <vt:lpstr>3. TEORIAS QUANTO À MORTE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Julio César Pereira</cp:lastModifiedBy>
  <cp:revision>78</cp:revision>
  <dcterms:created xsi:type="dcterms:W3CDTF">2021-10-01T12:08:12Z</dcterms:created>
  <dcterms:modified xsi:type="dcterms:W3CDTF">2021-12-09T20:19:46Z</dcterms:modified>
</cp:coreProperties>
</file>