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54" r:id="rId3"/>
    <p:sldId id="257" r:id="rId4"/>
    <p:sldId id="408" r:id="rId5"/>
    <p:sldId id="409" r:id="rId6"/>
    <p:sldId id="410" r:id="rId7"/>
    <p:sldId id="262" r:id="rId8"/>
    <p:sldId id="405" r:id="rId9"/>
    <p:sldId id="311" r:id="rId10"/>
    <p:sldId id="365"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1" d="100"/>
          <a:sy n="81" d="100"/>
        </p:scale>
        <p:origin x="72"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847E3-C07D-40AC-BD06-AD1E73D51303}" type="datetimeFigureOut">
              <a:rPr lang="pt-BR" smtClean="0"/>
              <a:t>10/12/2021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E68211-87BB-4698-8232-8F2A00DA3A16}" type="slidenum">
              <a:rPr lang="pt-BR" smtClean="0"/>
              <a:t>‹nº›</a:t>
            </a:fld>
            <a:endParaRPr lang="pt-BR"/>
          </a:p>
        </p:txBody>
      </p:sp>
    </p:spTree>
    <p:extLst>
      <p:ext uri="{BB962C8B-B14F-4D97-AF65-F5344CB8AC3E}">
        <p14:creationId xmlns:p14="http://schemas.microsoft.com/office/powerpoint/2010/main" val="80297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C0A3A3-994E-4C06-A81B-82D53DD3E04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5F879DBD-4203-450D-A12B-8F7E65DC44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1340596-3BE1-46B8-8501-DE3E7971B4B7}"/>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5" name="Espaço Reservado para Rodapé 4">
            <a:extLst>
              <a:ext uri="{FF2B5EF4-FFF2-40B4-BE49-F238E27FC236}">
                <a16:creationId xmlns:a16="http://schemas.microsoft.com/office/drawing/2014/main" id="{A1DC0AF6-A023-4882-925F-C6F00DB103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287A60E-0A47-49E0-AFD5-B48CC19D366B}"/>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33969932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AAB3D9-F6D8-4166-8273-53985FB83E2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420D11F-3F57-41A5-A123-0871B5435D22}"/>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AB98137-2E5D-4D3C-A361-E2EF0C5E2298}"/>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5" name="Espaço Reservado para Rodapé 4">
            <a:extLst>
              <a:ext uri="{FF2B5EF4-FFF2-40B4-BE49-F238E27FC236}">
                <a16:creationId xmlns:a16="http://schemas.microsoft.com/office/drawing/2014/main" id="{63BF23C2-F4FE-4341-9BC3-E8223919547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0CB86B-1F4F-46D7-9F9E-BB4DE3B143D5}"/>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86565190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CBF1B4-6692-45D6-B769-555B6633083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7E68515A-D10F-4A30-86CD-1EA861B7B9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B083AF9-DCC2-4E89-8A6C-8427A07EF169}"/>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5" name="Espaço Reservado para Rodapé 4">
            <a:extLst>
              <a:ext uri="{FF2B5EF4-FFF2-40B4-BE49-F238E27FC236}">
                <a16:creationId xmlns:a16="http://schemas.microsoft.com/office/drawing/2014/main" id="{3FB50B35-3D96-4398-86EA-380A4CF6A7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57B974B-BE63-4AEA-9DD2-042A4F80B693}"/>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45514183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4F10B-7E25-4983-932B-97B61FBAD07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F83BC07-3ECF-4834-A805-ED57F75AC5F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1C88C31-F82B-408A-BA90-231D20805AB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A218337-C6A1-4A85-8708-B136765DFBD0}"/>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6" name="Espaço Reservado para Rodapé 5">
            <a:extLst>
              <a:ext uri="{FF2B5EF4-FFF2-40B4-BE49-F238E27FC236}">
                <a16:creationId xmlns:a16="http://schemas.microsoft.com/office/drawing/2014/main" id="{978254F6-BBE6-4560-BC21-E56483F8078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64509C6-E2FC-4D24-BBDA-6FA759F6E198}"/>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2707483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C9F3C5-8F46-4F4E-8218-730102F5B4B0}"/>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0E2FAE21-20B1-4EE2-A39C-617084E700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B483A18-EE88-4457-A8AF-E82AE3EDB32F}"/>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08CF077-2B8D-4C47-A159-EE88B8E03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C59E679-B54F-49E8-A46A-B8387FE7A0B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ADFBA8F-5980-4377-9AEB-05505BE48E3D}"/>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8" name="Espaço Reservado para Rodapé 7">
            <a:extLst>
              <a:ext uri="{FF2B5EF4-FFF2-40B4-BE49-F238E27FC236}">
                <a16:creationId xmlns:a16="http://schemas.microsoft.com/office/drawing/2014/main" id="{C148A329-291D-4963-BBF3-04B8C232C3CD}"/>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452FA91-F4AB-405A-90E0-CF70FAD2F54D}"/>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21678895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0E2015-9719-4450-A317-5C7880CD689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558BA7B-5C50-4FDF-9A5B-6D0AADD8911C}"/>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4" name="Espaço Reservado para Rodapé 3">
            <a:extLst>
              <a:ext uri="{FF2B5EF4-FFF2-40B4-BE49-F238E27FC236}">
                <a16:creationId xmlns:a16="http://schemas.microsoft.com/office/drawing/2014/main" id="{FA91E9B9-40E6-4FE1-9E77-6EE8038B8FD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FB110F12-AC26-45F3-9E01-022B87343A3B}"/>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75012301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678B54A-E73A-4ABC-A362-1CAF7EB6A8AF}"/>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3" name="Espaço Reservado para Rodapé 2">
            <a:extLst>
              <a:ext uri="{FF2B5EF4-FFF2-40B4-BE49-F238E27FC236}">
                <a16:creationId xmlns:a16="http://schemas.microsoft.com/office/drawing/2014/main" id="{3F6FBC4D-6706-4D50-AC29-EC79DE90FB0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D64FD51-674E-49A3-ADC0-99FE0CF6CB36}"/>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399222233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66EAE5-0B81-4A15-AFFD-8A21DBE1A81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C39B5F1-7126-4BC3-BAC8-C988C653F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FD7215A-DA13-473D-949A-3AAD43399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1C5C067-9C22-4808-B9AA-AFE7F7F9B5C0}"/>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6" name="Espaço Reservado para Rodapé 5">
            <a:extLst>
              <a:ext uri="{FF2B5EF4-FFF2-40B4-BE49-F238E27FC236}">
                <a16:creationId xmlns:a16="http://schemas.microsoft.com/office/drawing/2014/main" id="{4EF31ECA-FD5F-4C95-BF96-1DE0B86FDCF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06D46A0-9832-4144-8A15-CFDE6C40889B}"/>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25435277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ED0E5A-A59C-434B-BB11-A6869CBEDA7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EA1DC4EE-74B5-407A-9C8F-882E6A9C33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892E4CC-07D1-436F-8CD4-66B218877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B12F08E-E9C7-484D-8CE2-0CD051F831B5}"/>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6" name="Espaço Reservado para Rodapé 5">
            <a:extLst>
              <a:ext uri="{FF2B5EF4-FFF2-40B4-BE49-F238E27FC236}">
                <a16:creationId xmlns:a16="http://schemas.microsoft.com/office/drawing/2014/main" id="{8BBF7858-D8B5-4EAC-85DD-59A29781CF2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6FB3F6D-33D2-41BC-B640-BA51ECDA255F}"/>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90245666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646076-D0B8-454E-AF11-70B48C47270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9B60DCA-602B-40B8-9C5F-87D0154A4FB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ED5CC8C-C3D5-417F-BE8D-C34A7B81602D}"/>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5" name="Espaço Reservado para Rodapé 4">
            <a:extLst>
              <a:ext uri="{FF2B5EF4-FFF2-40B4-BE49-F238E27FC236}">
                <a16:creationId xmlns:a16="http://schemas.microsoft.com/office/drawing/2014/main" id="{E8C3F2AA-C5E3-4C5F-BDD5-54EA652D7E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7CE6867-5E02-4A94-9314-E4383B28B758}"/>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42327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6B9DFAD-7E07-4D7B-AAE2-E4E80350D95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8046C31-D759-41BB-B34B-89441FC5DF7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4224407-E757-4F43-9FFB-4B18567949E4}"/>
              </a:ext>
            </a:extLst>
          </p:cNvPr>
          <p:cNvSpPr>
            <a:spLocks noGrp="1"/>
          </p:cNvSpPr>
          <p:nvPr>
            <p:ph type="dt" sz="half" idx="10"/>
          </p:nvPr>
        </p:nvSpPr>
        <p:spPr/>
        <p:txBody>
          <a:bodyPr/>
          <a:lstStyle/>
          <a:p>
            <a:fld id="{E16209E2-A497-460E-A3D8-F32B959FE27C}" type="datetimeFigureOut">
              <a:rPr lang="pt-BR" smtClean="0"/>
              <a:t>10/12/2021</a:t>
            </a:fld>
            <a:endParaRPr lang="pt-BR"/>
          </a:p>
        </p:txBody>
      </p:sp>
      <p:sp>
        <p:nvSpPr>
          <p:cNvPr id="5" name="Espaço Reservado para Rodapé 4">
            <a:extLst>
              <a:ext uri="{FF2B5EF4-FFF2-40B4-BE49-F238E27FC236}">
                <a16:creationId xmlns:a16="http://schemas.microsoft.com/office/drawing/2014/main" id="{A3ACDA68-D4AD-49C7-97C6-F3474BBF456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757B994-FA05-495A-957C-4B29B8038D06}"/>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57334409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959307" y="261232"/>
            <a:ext cx="9796535" cy="1132004"/>
          </a:xfrm>
          <a:prstGeom prst="rect">
            <a:avLst/>
          </a:prstGeom>
        </p:spPr>
        <p:txBody>
          <a:bodyPr lIns="0" tIns="0" rIns="0" bIns="0" anchor="ctr">
            <a:normAutofit/>
          </a:bodyPr>
          <a:lstStyle/>
          <a:p>
            <a:pPr algn="ctr"/>
            <a:endParaRPr lang="pt-BR" sz="3991" b="0" strike="noStrike" spc="-1">
              <a:solidFill>
                <a:srgbClr val="050505"/>
              </a:solidFill>
              <a:latin typeface="Times New Roman"/>
            </a:endParaRPr>
          </a:p>
        </p:txBody>
      </p:sp>
      <p:sp>
        <p:nvSpPr>
          <p:cNvPr id="9" name="PlaceHolder 2"/>
          <p:cNvSpPr>
            <a:spLocks noGrp="1"/>
          </p:cNvSpPr>
          <p:nvPr>
            <p:ph type="body"/>
          </p:nvPr>
        </p:nvSpPr>
        <p:spPr>
          <a:xfrm>
            <a:off x="1959307" y="1654468"/>
            <a:ext cx="9796535" cy="3976819"/>
          </a:xfrm>
          <a:prstGeom prst="rect">
            <a:avLst/>
          </a:prstGeom>
        </p:spPr>
        <p:txBody>
          <a:bodyPr lIns="0" tIns="0" rIns="0" bIns="0">
            <a:normAutofit/>
          </a:bodyPr>
          <a:lstStyle/>
          <a:p>
            <a:endParaRPr lang="pt-BR" sz="2903" b="0" strike="noStrike" spc="-1">
              <a:solidFill>
                <a:srgbClr val="050505"/>
              </a:solidFill>
              <a:latin typeface="Arial"/>
            </a:endParaRPr>
          </a:p>
        </p:txBody>
      </p:sp>
    </p:spTree>
    <p:extLst>
      <p:ext uri="{BB962C8B-B14F-4D97-AF65-F5344CB8AC3E}">
        <p14:creationId xmlns:p14="http://schemas.microsoft.com/office/powerpoint/2010/main" val="66890885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B7AF594-E766-4B1A-AAD0-F38DD40160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DFFBA2FA-BFD5-4D7F-A272-9E9BF18B0D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9AAB885-F1B6-44B2-BBAB-A909144310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6209E2-A497-460E-A3D8-F32B959FE27C}" type="datetimeFigureOut">
              <a:rPr lang="pt-BR" smtClean="0"/>
              <a:t>10/12/2021</a:t>
            </a:fld>
            <a:endParaRPr lang="pt-BR"/>
          </a:p>
        </p:txBody>
      </p:sp>
      <p:sp>
        <p:nvSpPr>
          <p:cNvPr id="5" name="Espaço Reservado para Rodapé 4">
            <a:extLst>
              <a:ext uri="{FF2B5EF4-FFF2-40B4-BE49-F238E27FC236}">
                <a16:creationId xmlns:a16="http://schemas.microsoft.com/office/drawing/2014/main" id="{FD9D7302-3DAC-4492-B4EB-13FE05DEB9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01C77DD-36BE-4CC0-90C4-F8C77F13DE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C6F88-D8FF-4D49-BDBE-740345BA60C0}" type="slidenum">
              <a:rPr lang="pt-BR" smtClean="0"/>
              <a:t>‹nº›</a:t>
            </a:fld>
            <a:endParaRPr lang="pt-BR"/>
          </a:p>
        </p:txBody>
      </p:sp>
    </p:spTree>
    <p:extLst>
      <p:ext uri="{BB962C8B-B14F-4D97-AF65-F5344CB8AC3E}">
        <p14:creationId xmlns:p14="http://schemas.microsoft.com/office/powerpoint/2010/main" val="2989960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gif"/></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hyperlink" Target="https://t.me/juliocesarmedeiros" TargetMode="External"/><Relationship Id="rId12" Type="http://schemas.openxmlformats.org/officeDocument/2006/relationships/image" Target="../media/image21.jpeg"/><Relationship Id="rId2" Type="http://schemas.openxmlformats.org/officeDocument/2006/relationships/image" Target="../media/image12.gif"/><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0.JPG"/><Relationship Id="rId5" Type="http://schemas.openxmlformats.org/officeDocument/2006/relationships/image" Target="../media/image15.jpeg"/><Relationship Id="rId10" Type="http://schemas.openxmlformats.org/officeDocument/2006/relationships/image" Target="../media/image19.png"/><Relationship Id="rId4" Type="http://schemas.openxmlformats.org/officeDocument/2006/relationships/image" Target="../media/image14.gif"/><Relationship Id="rId9"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92BC41-5AE1-432E-87C7-12BF9E03D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1415" y="476778"/>
            <a:ext cx="7212450" cy="5920653"/>
          </a:xfrm>
          <a:prstGeom prst="rect">
            <a:avLst/>
          </a:prstGeom>
          <a:solidFill>
            <a:srgbClr val="18644D">
              <a:alpha val="9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6518CC1-93FA-447F-8CF5-F342CB255382}"/>
              </a:ext>
            </a:extLst>
          </p:cNvPr>
          <p:cNvSpPr>
            <a:spLocks noGrp="1"/>
          </p:cNvSpPr>
          <p:nvPr>
            <p:ph type="ctrTitle"/>
          </p:nvPr>
        </p:nvSpPr>
        <p:spPr>
          <a:xfrm>
            <a:off x="5029200" y="1179095"/>
            <a:ext cx="6958361" cy="3404488"/>
          </a:xfrm>
        </p:spPr>
        <p:txBody>
          <a:bodyPr vert="horz" lIns="91440" tIns="45720" rIns="91440" bIns="45720" rtlCol="0" anchor="b">
            <a:noAutofit/>
          </a:bodyPr>
          <a:lstStyle/>
          <a:p>
            <a:pPr algn="l"/>
            <a:r>
              <a:rPr lang="pt-BR" sz="7200" dirty="0">
                <a:solidFill>
                  <a:srgbClr val="FFFFFF"/>
                </a:solidFill>
              </a:rPr>
              <a:t>Lição 11 – Isaque, o filho da promessa</a:t>
            </a:r>
          </a:p>
        </p:txBody>
      </p:sp>
      <p:sp>
        <p:nvSpPr>
          <p:cNvPr id="3" name="Subtítulo 2">
            <a:extLst>
              <a:ext uri="{FF2B5EF4-FFF2-40B4-BE49-F238E27FC236}">
                <a16:creationId xmlns:a16="http://schemas.microsoft.com/office/drawing/2014/main" id="{34EE3695-DE21-4A5D-A268-AA247B6DF0EA}"/>
              </a:ext>
            </a:extLst>
          </p:cNvPr>
          <p:cNvSpPr>
            <a:spLocks noGrp="1"/>
          </p:cNvSpPr>
          <p:nvPr>
            <p:ph type="subTitle" idx="1"/>
          </p:nvPr>
        </p:nvSpPr>
        <p:spPr>
          <a:xfrm>
            <a:off x="5141495" y="4866870"/>
            <a:ext cx="5956353" cy="1247274"/>
          </a:xfrm>
        </p:spPr>
        <p:txBody>
          <a:bodyPr vert="horz" lIns="91440" tIns="45720" rIns="91440" bIns="45720" rtlCol="0">
            <a:normAutofit/>
          </a:bodyPr>
          <a:lstStyle/>
          <a:p>
            <a:pPr algn="l"/>
            <a:r>
              <a:rPr lang="en-US" dirty="0" err="1">
                <a:solidFill>
                  <a:srgbClr val="FFFFFF"/>
                </a:solidFill>
              </a:rPr>
              <a:t>Revista</a:t>
            </a:r>
            <a:r>
              <a:rPr lang="en-US" dirty="0">
                <a:solidFill>
                  <a:srgbClr val="FFFFFF"/>
                </a:solidFill>
              </a:rPr>
              <a:t> </a:t>
            </a:r>
            <a:r>
              <a:rPr lang="en-US" dirty="0" err="1">
                <a:solidFill>
                  <a:srgbClr val="FFFFFF"/>
                </a:solidFill>
              </a:rPr>
              <a:t>Adolescentes</a:t>
            </a:r>
            <a:r>
              <a:rPr lang="en-US" dirty="0">
                <a:solidFill>
                  <a:srgbClr val="FFFFFF"/>
                </a:solidFill>
              </a:rPr>
              <a:t> | </a:t>
            </a:r>
            <a:r>
              <a:rPr lang="en-US" dirty="0" err="1">
                <a:solidFill>
                  <a:srgbClr val="FFFFFF"/>
                </a:solidFill>
              </a:rPr>
              <a:t>Viver</a:t>
            </a:r>
            <a:r>
              <a:rPr lang="en-US" dirty="0">
                <a:solidFill>
                  <a:srgbClr val="FFFFFF"/>
                </a:solidFill>
              </a:rPr>
              <a:t>+ | | 15 a 17 </a:t>
            </a:r>
            <a:r>
              <a:rPr lang="en-US" dirty="0" err="1">
                <a:solidFill>
                  <a:srgbClr val="FFFFFF"/>
                </a:solidFill>
              </a:rPr>
              <a:t>anos</a:t>
            </a:r>
            <a:r>
              <a:rPr lang="en-US" dirty="0">
                <a:solidFill>
                  <a:srgbClr val="FFFFFF"/>
                </a:solidFill>
              </a:rPr>
              <a:t> | 4º </a:t>
            </a:r>
            <a:r>
              <a:rPr lang="en-US" dirty="0" err="1">
                <a:solidFill>
                  <a:srgbClr val="FFFFFF"/>
                </a:solidFill>
              </a:rPr>
              <a:t>Trimestre</a:t>
            </a:r>
            <a:r>
              <a:rPr lang="en-US" dirty="0">
                <a:solidFill>
                  <a:srgbClr val="FFFFFF"/>
                </a:solidFill>
              </a:rPr>
              <a:t> 2021</a:t>
            </a:r>
          </a:p>
        </p:txBody>
      </p:sp>
      <p:cxnSp>
        <p:nvCxnSpPr>
          <p:cNvPr id="17" name="Straight Connector 16">
            <a:extLst>
              <a:ext uri="{FF2B5EF4-FFF2-40B4-BE49-F238E27FC236}">
                <a16:creationId xmlns:a16="http://schemas.microsoft.com/office/drawing/2014/main" id="{DC0E1208-0B30-4396-AE7C-AEBFFAEE66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478" y="4713662"/>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5" name="Imagem 4" descr="Interface gráfica do usuário, Aplicativo&#10;&#10;Descrição gerada automaticamente">
            <a:extLst>
              <a:ext uri="{FF2B5EF4-FFF2-40B4-BE49-F238E27FC236}">
                <a16:creationId xmlns:a16="http://schemas.microsoft.com/office/drawing/2014/main" id="{992A3407-CDAF-4B91-AD5E-967F31FB1642}"/>
              </a:ext>
            </a:extLst>
          </p:cNvPr>
          <p:cNvPicPr>
            <a:picLocks noChangeAspect="1"/>
          </p:cNvPicPr>
          <p:nvPr/>
        </p:nvPicPr>
        <p:blipFill rotWithShape="1">
          <a:blip r:embed="rId2">
            <a:extLst>
              <a:ext uri="{28A0092B-C50C-407E-A947-70E740481C1C}">
                <a14:useLocalDpi xmlns:a14="http://schemas.microsoft.com/office/drawing/2010/main" val="0"/>
              </a:ext>
            </a:extLst>
          </a:blip>
          <a:srcRect r="2220" b="2"/>
          <a:stretch/>
        </p:blipFill>
        <p:spPr>
          <a:xfrm>
            <a:off x="475488" y="476777"/>
            <a:ext cx="3864383" cy="5920653"/>
          </a:xfrm>
          <a:prstGeom prst="rect">
            <a:avLst/>
          </a:prstGeom>
        </p:spPr>
      </p:pic>
      <p:sp>
        <p:nvSpPr>
          <p:cNvPr id="9" name="CaixaDeTexto 8">
            <a:extLst>
              <a:ext uri="{FF2B5EF4-FFF2-40B4-BE49-F238E27FC236}">
                <a16:creationId xmlns:a16="http://schemas.microsoft.com/office/drawing/2014/main" id="{7D37E8BB-6389-4511-B88F-4F2DA44A9117}"/>
              </a:ext>
            </a:extLst>
          </p:cNvPr>
          <p:cNvSpPr txBox="1"/>
          <p:nvPr/>
        </p:nvSpPr>
        <p:spPr>
          <a:xfrm>
            <a:off x="9015462" y="5489020"/>
            <a:ext cx="2599212" cy="840230"/>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nSpc>
                <a:spcPct val="90000"/>
              </a:lnSpc>
            </a:pPr>
            <a:r>
              <a:rPr lang="pt-BR" sz="1800" b="0" strike="noStrike" spc="-1" dirty="0">
                <a:solidFill>
                  <a:schemeClr val="bg1"/>
                </a:solidFill>
                <a:latin typeface="Century Gothic"/>
              </a:rPr>
              <a:t>Professor da EBD - Trabalhador: Evandro Vieira de Andrade</a:t>
            </a:r>
            <a:endParaRPr lang="pt-BR" sz="1800" b="0" strike="noStrike" spc="-1" dirty="0">
              <a:latin typeface="Arial"/>
            </a:endParaRPr>
          </a:p>
        </p:txBody>
      </p:sp>
    </p:spTree>
    <p:extLst>
      <p:ext uri="{BB962C8B-B14F-4D97-AF65-F5344CB8AC3E}">
        <p14:creationId xmlns:p14="http://schemas.microsoft.com/office/powerpoint/2010/main" val="56459811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EEE906F6-70AB-49BF-8B6A-6E8DC5C9745A}"/>
              </a:ext>
            </a:extLst>
          </p:cNvPr>
          <p:cNvSpPr>
            <a:spLocks noGrp="1"/>
          </p:cNvSpPr>
          <p:nvPr>
            <p:ph type="title"/>
          </p:nvPr>
        </p:nvSpPr>
        <p:spPr>
          <a:ln>
            <a:noFill/>
          </a:ln>
        </p:spPr>
        <p:txBody>
          <a:bodyPr vert="horz" lIns="91440" tIns="45720" rIns="91440" bIns="45720" rtlCol="0" anchor="ctr">
            <a:normAutofit/>
          </a:bodyPr>
          <a:lstStyle/>
          <a:p>
            <a:r>
              <a:rPr lang="en-US" sz="3200" dirty="0" err="1">
                <a:solidFill>
                  <a:srgbClr val="FF0000"/>
                </a:solidFill>
              </a:rPr>
              <a:t>Versículo</a:t>
            </a:r>
            <a:r>
              <a:rPr lang="en-US" sz="3200" dirty="0">
                <a:solidFill>
                  <a:srgbClr val="FF0000"/>
                </a:solidFill>
              </a:rPr>
              <a:t>- </a:t>
            </a:r>
            <a:r>
              <a:rPr lang="en-US" sz="3200" dirty="0" err="1">
                <a:solidFill>
                  <a:srgbClr val="FF0000"/>
                </a:solidFill>
              </a:rPr>
              <a:t>chave</a:t>
            </a:r>
            <a:endParaRPr lang="en-US" sz="3200" dirty="0">
              <a:solidFill>
                <a:srgbClr val="FF0000"/>
              </a:solidFill>
            </a:endParaRPr>
          </a:p>
        </p:txBody>
      </p:sp>
      <p:sp>
        <p:nvSpPr>
          <p:cNvPr id="2" name="Espaço Reservado para Conteúdo 1">
            <a:extLst>
              <a:ext uri="{FF2B5EF4-FFF2-40B4-BE49-F238E27FC236}">
                <a16:creationId xmlns:a16="http://schemas.microsoft.com/office/drawing/2014/main" id="{29CE6B18-439C-44AA-B8E0-86813A561B16}"/>
              </a:ext>
            </a:extLst>
          </p:cNvPr>
          <p:cNvSpPr>
            <a:spLocks noGrp="1"/>
          </p:cNvSpPr>
          <p:nvPr>
            <p:ph idx="1"/>
          </p:nvPr>
        </p:nvSpPr>
        <p:spPr/>
        <p:txBody>
          <a:bodyPr/>
          <a:lstStyle/>
          <a:p>
            <a:endParaRPr lang="pt-BR" dirty="0"/>
          </a:p>
        </p:txBody>
      </p:sp>
      <p:sp>
        <p:nvSpPr>
          <p:cNvPr id="11" name="Espaço Reservado para Conteúdo 9">
            <a:extLst>
              <a:ext uri="{FF2B5EF4-FFF2-40B4-BE49-F238E27FC236}">
                <a16:creationId xmlns:a16="http://schemas.microsoft.com/office/drawing/2014/main" id="{C161B349-AE1A-4B4F-A371-28859368743F}"/>
              </a:ext>
            </a:extLst>
          </p:cNvPr>
          <p:cNvSpPr txBox="1">
            <a:spLocks/>
          </p:cNvSpPr>
          <p:nvPr/>
        </p:nvSpPr>
        <p:spPr>
          <a:xfrm>
            <a:off x="6447694" y="3319139"/>
            <a:ext cx="4546878" cy="1006998"/>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r>
              <a:rPr lang="pt-BR" sz="2400" b="0" strike="noStrike" spc="-1" dirty="0">
                <a:latin typeface="Century Gothic"/>
                <a:ea typeface="Noto Sans CJK SC"/>
              </a:rPr>
              <a:t>Saber que a obediência pela fé agrada a Deus</a:t>
            </a:r>
            <a:endParaRPr lang="pt-BR" sz="2400" b="0" strike="noStrike" spc="-1" dirty="0">
              <a:latin typeface="Arial"/>
            </a:endParaRPr>
          </a:p>
        </p:txBody>
      </p:sp>
      <p:sp>
        <p:nvSpPr>
          <p:cNvPr id="12" name="Título 8">
            <a:extLst>
              <a:ext uri="{FF2B5EF4-FFF2-40B4-BE49-F238E27FC236}">
                <a16:creationId xmlns:a16="http://schemas.microsoft.com/office/drawing/2014/main" id="{0C679C14-41E0-4D01-9BAB-0A9A1D36FEA7}"/>
              </a:ext>
            </a:extLst>
          </p:cNvPr>
          <p:cNvSpPr txBox="1">
            <a:spLocks/>
          </p:cNvSpPr>
          <p:nvPr/>
        </p:nvSpPr>
        <p:spPr>
          <a:xfrm>
            <a:off x="7026560" y="2456972"/>
            <a:ext cx="3274568" cy="599889"/>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3200" dirty="0" err="1"/>
              <a:t>Objetivo</a:t>
            </a:r>
            <a:r>
              <a:rPr lang="en-US" sz="3200" dirty="0"/>
              <a:t>:</a:t>
            </a:r>
          </a:p>
        </p:txBody>
      </p:sp>
      <p:sp>
        <p:nvSpPr>
          <p:cNvPr id="4" name="Seta: para a Esquerda 3">
            <a:extLst>
              <a:ext uri="{FF2B5EF4-FFF2-40B4-BE49-F238E27FC236}">
                <a16:creationId xmlns:a16="http://schemas.microsoft.com/office/drawing/2014/main" id="{2CC5A767-B531-4CC3-8501-E299ED61850F}"/>
              </a:ext>
            </a:extLst>
          </p:cNvPr>
          <p:cNvSpPr/>
          <p:nvPr/>
        </p:nvSpPr>
        <p:spPr>
          <a:xfrm>
            <a:off x="5978173" y="1187696"/>
            <a:ext cx="2096774" cy="1006998"/>
          </a:xfrm>
          <a:prstGeom prst="leftArrow">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a:extLst>
              <a:ext uri="{FF2B5EF4-FFF2-40B4-BE49-F238E27FC236}">
                <a16:creationId xmlns:a16="http://schemas.microsoft.com/office/drawing/2014/main" id="{4C2000CC-7C4F-4DB3-9DAD-97CDD51066A3}"/>
              </a:ext>
            </a:extLst>
          </p:cNvPr>
          <p:cNvSpPr txBox="1"/>
          <p:nvPr/>
        </p:nvSpPr>
        <p:spPr>
          <a:xfrm>
            <a:off x="5942121" y="5499488"/>
            <a:ext cx="6094140" cy="913070"/>
          </a:xfrm>
          <a:prstGeom prst="rect">
            <a:avLst/>
          </a:prstGeom>
          <a:solidFill>
            <a:srgbClr val="FF0000"/>
          </a:solidFill>
        </p:spPr>
        <p:txBody>
          <a:bodyPr wrap="square">
            <a:spAutoFit/>
          </a:bodyPr>
          <a:lstStyle/>
          <a:p>
            <a:pPr algn="ctr">
              <a:lnSpc>
                <a:spcPct val="90000"/>
              </a:lnSpc>
              <a:spcBef>
                <a:spcPts val="1001"/>
              </a:spcBef>
              <a:tabLst>
                <a:tab pos="0" algn="l"/>
              </a:tabLst>
            </a:pPr>
            <a:r>
              <a:rPr lang="pt-BR" sz="3200" spc="-1" dirty="0">
                <a:solidFill>
                  <a:srgbClr val="000000"/>
                </a:solidFill>
                <a:latin typeface="Century Gothic"/>
              </a:rPr>
              <a:t>Base Bíblica</a:t>
            </a:r>
          </a:p>
          <a:p>
            <a:pPr algn="ctr">
              <a:lnSpc>
                <a:spcPct val="90000"/>
              </a:lnSpc>
              <a:spcBef>
                <a:spcPts val="1001"/>
              </a:spcBef>
              <a:tabLst>
                <a:tab pos="0" algn="l"/>
              </a:tabLst>
            </a:pPr>
            <a:r>
              <a:rPr lang="pt-BR" sz="1800" spc="-1" dirty="0">
                <a:solidFill>
                  <a:srgbClr val="000000"/>
                </a:solidFill>
                <a:latin typeface="Century Gothic"/>
              </a:rPr>
              <a:t>Genesis 24.1.67</a:t>
            </a:r>
            <a:endParaRPr lang="pt-BR" sz="1400" b="0" strike="noStrike" spc="-1" dirty="0">
              <a:latin typeface="Arial"/>
            </a:endParaRPr>
          </a:p>
        </p:txBody>
      </p:sp>
      <p:pic>
        <p:nvPicPr>
          <p:cNvPr id="5" name="Imagem 4">
            <a:extLst>
              <a:ext uri="{FF2B5EF4-FFF2-40B4-BE49-F238E27FC236}">
                <a16:creationId xmlns:a16="http://schemas.microsoft.com/office/drawing/2014/main" id="{27580B57-077F-484E-9C53-6DA91BEB68FD}"/>
              </a:ext>
            </a:extLst>
          </p:cNvPr>
          <p:cNvPicPr>
            <a:picLocks noChangeAspect="1"/>
          </p:cNvPicPr>
          <p:nvPr/>
        </p:nvPicPr>
        <p:blipFill>
          <a:blip r:embed="rId3"/>
          <a:stretch>
            <a:fillRect/>
          </a:stretch>
        </p:blipFill>
        <p:spPr>
          <a:xfrm>
            <a:off x="6097860" y="90349"/>
            <a:ext cx="6094140" cy="1563347"/>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1B92ECF3-68D1-43FB-A192-9269173384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44554"/>
            <a:ext cx="4327241" cy="5409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469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0" name="Rectangle 7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Rectangle 8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Shape 1"/>
          <p:cNvSpPr txBox="1"/>
          <p:nvPr/>
        </p:nvSpPr>
        <p:spPr>
          <a:xfrm>
            <a:off x="466722" y="586855"/>
            <a:ext cx="3201366"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kern="1200" spc="-1">
                <a:solidFill>
                  <a:srgbClr val="FFFFFF"/>
                </a:solidFill>
                <a:latin typeface="+mj-lt"/>
                <a:ea typeface="+mj-ea"/>
                <a:cs typeface="+mj-cs"/>
              </a:rPr>
              <a:t>Introdução</a:t>
            </a:r>
          </a:p>
        </p:txBody>
      </p:sp>
      <p:sp>
        <p:nvSpPr>
          <p:cNvPr id="45" name="TextShape 2"/>
          <p:cNvSpPr txBox="1"/>
          <p:nvPr/>
        </p:nvSpPr>
        <p:spPr>
          <a:xfrm>
            <a:off x="4810259" y="649480"/>
            <a:ext cx="6555347" cy="5546047"/>
          </a:xfrm>
          <a:prstGeom prst="rect">
            <a:avLst/>
          </a:prstGeom>
        </p:spPr>
        <p:txBody>
          <a:bodyPr vert="horz" lIns="91440" tIns="45720" rIns="91440" bIns="45720" rtlCol="0" anchor="ctr">
            <a:normAutofit lnSpcReduction="10000"/>
          </a:bodyPr>
          <a:lstStyle/>
          <a:p>
            <a:pPr algn="just">
              <a:spcBef>
                <a:spcPts val="1417"/>
              </a:spcBef>
            </a:pPr>
            <a:r>
              <a:rPr lang="pt-BR" sz="2400" b="0" strike="noStrike" spc="-1" dirty="0">
                <a:solidFill>
                  <a:srgbClr val="404040"/>
                </a:solidFill>
                <a:latin typeface="Century Gothic"/>
              </a:rPr>
              <a:t>Na lição anterior vimos que Deus fez uma aliança com Abrão, que teve dois filhos: Ismael e Isaque, no entanto apenas Isaque seguiu o exemplo do pai. Isaque 25 anos antes de nascer foi escolhido por Deus, e sua vida foi um cumprimento de uma promessa. Mas apenas ser filho de Abraão não lhe garantia uma vida próspera.</a:t>
            </a:r>
          </a:p>
          <a:p>
            <a:pPr algn="just">
              <a:spcBef>
                <a:spcPts val="1417"/>
              </a:spcBef>
            </a:pPr>
            <a:endParaRPr lang="pt-BR" sz="2400" spc="-1" dirty="0">
              <a:solidFill>
                <a:srgbClr val="404040"/>
              </a:solidFill>
              <a:latin typeface="Century Gothic"/>
            </a:endParaRPr>
          </a:p>
          <a:p>
            <a:pPr algn="just">
              <a:spcBef>
                <a:spcPts val="1417"/>
              </a:spcBef>
            </a:pPr>
            <a:r>
              <a:rPr lang="pt-BR" sz="2400" b="0" strike="noStrike" spc="-1" dirty="0">
                <a:solidFill>
                  <a:srgbClr val="404040"/>
                </a:solidFill>
                <a:latin typeface="Century Gothic"/>
              </a:rPr>
              <a:t>Isaque mesmo como herdeiro de Abraão teve que estabelecer um relacionamento pessoal com o Senhor e obedecer aos Seus mandamentos  para prosseguir com a missão patriarcal.</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0" name="Rectangle 7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Rectangle 8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Shape 1"/>
          <p:cNvSpPr txBox="1"/>
          <p:nvPr/>
        </p:nvSpPr>
        <p:spPr>
          <a:xfrm>
            <a:off x="466722" y="586855"/>
            <a:ext cx="3201366"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pt-BR" sz="4000" kern="1200" spc="-1" dirty="0">
                <a:solidFill>
                  <a:srgbClr val="FFFFFF"/>
                </a:solidFill>
                <a:latin typeface="+mj-lt"/>
                <a:ea typeface="+mj-ea"/>
                <a:cs typeface="+mj-cs"/>
              </a:rPr>
              <a:t>1 . UM TESTE DE FÉ</a:t>
            </a:r>
          </a:p>
        </p:txBody>
      </p:sp>
      <p:sp>
        <p:nvSpPr>
          <p:cNvPr id="45" name="TextShape 2"/>
          <p:cNvSpPr txBox="1"/>
          <p:nvPr/>
        </p:nvSpPr>
        <p:spPr>
          <a:xfrm>
            <a:off x="4810259" y="649480"/>
            <a:ext cx="6555347" cy="5546047"/>
          </a:xfrm>
          <a:prstGeom prst="rect">
            <a:avLst/>
          </a:prstGeom>
        </p:spPr>
        <p:txBody>
          <a:bodyPr vert="horz" lIns="91440" tIns="45720" rIns="91440" bIns="45720" rtlCol="0" anchor="ctr">
            <a:normAutofit fontScale="70000" lnSpcReduction="20000"/>
          </a:bodyPr>
          <a:lstStyle/>
          <a:p>
            <a:pPr algn="just">
              <a:spcBef>
                <a:spcPts val="1417"/>
              </a:spcBef>
            </a:pPr>
            <a:r>
              <a:rPr lang="pt-BR" sz="2400" spc="-1" dirty="0">
                <a:solidFill>
                  <a:srgbClr val="404040"/>
                </a:solidFill>
                <a:latin typeface="Century Gothic"/>
              </a:rPr>
              <a:t>A promessa de Deus cumpriu-se na vida de Abraão e Sara quando nasceu Isaque, que significa “riso”. A alegria do casal era muito grande, já idosos, eles não acreditavam mais que pudessem gerar filhos, Abrão com 100 anos e Sara com 90 anos. Isaque nasceu e foi circuncidado com 8 dias, selando a aliança de Deus com Abraão.</a:t>
            </a:r>
          </a:p>
          <a:p>
            <a:pPr algn="just">
              <a:spcBef>
                <a:spcPts val="1417"/>
              </a:spcBef>
            </a:pPr>
            <a:r>
              <a:rPr lang="pt-BR" sz="2400" spc="-1" dirty="0">
                <a:solidFill>
                  <a:srgbClr val="404040"/>
                </a:solidFill>
                <a:latin typeface="Century Gothic"/>
              </a:rPr>
              <a:t>O tempo passou e Deus mando Abraão levar Isaque até as montanhas da terra de Moriá e ali oferece-lo em sacrifício, a atitude de qualquer pai seria questionar o Senhor, porém, Abraão pegou o seu filho e seguiu para as montanhas juntamente com dois servos, chegando ao lugar Abraão deixou os dois servos e seguiu com Isaque.</a:t>
            </a:r>
          </a:p>
          <a:p>
            <a:pPr algn="just">
              <a:spcBef>
                <a:spcPts val="1417"/>
              </a:spcBef>
            </a:pPr>
            <a:r>
              <a:rPr lang="pt-BR" sz="2400" spc="-1" dirty="0">
                <a:solidFill>
                  <a:srgbClr val="404040"/>
                </a:solidFill>
                <a:latin typeface="Century Gothic"/>
              </a:rPr>
              <a:t>Isaque perguntou onde estava o cordeiro que deveria ser sacrificado e Abraão respondeu ”Deus proverá o cordeiro para o holocausto, meu filho”, Gn . 22.8. Já no monte, Abraão preparou a lenha, amarrou Isaque sobre ela e, quando pegou o cutelo para sacrificar o menino, o anjo do Senhor impediu com um brado forte. Assim, Deus confirmou a fé de Abraão e providenciou um cordeiro para o lugar de Isque Gn 22.1-9.</a:t>
            </a:r>
          </a:p>
        </p:txBody>
      </p:sp>
    </p:spTree>
    <p:extLst>
      <p:ext uri="{BB962C8B-B14F-4D97-AF65-F5344CB8AC3E}">
        <p14:creationId xmlns:p14="http://schemas.microsoft.com/office/powerpoint/2010/main" val="4176557116"/>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0" name="Rectangle 7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Rectangle 8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Shape 1"/>
          <p:cNvSpPr txBox="1"/>
          <p:nvPr/>
        </p:nvSpPr>
        <p:spPr>
          <a:xfrm>
            <a:off x="466722" y="586855"/>
            <a:ext cx="3201366" cy="3387497"/>
          </a:xfrm>
          <a:prstGeom prst="rect">
            <a:avLst/>
          </a:prstGeom>
        </p:spPr>
        <p:txBody>
          <a:bodyPr vert="horz" lIns="91440" tIns="45720" rIns="91440" bIns="45720" rtlCol="0" anchor="b">
            <a:normAutofit/>
          </a:bodyPr>
          <a:lstStyle/>
          <a:p>
            <a:r>
              <a:rPr lang="pt-BR" sz="4000" b="0" strike="noStrike" spc="-1" dirty="0">
                <a:solidFill>
                  <a:schemeClr val="bg1"/>
                </a:solidFill>
                <a:latin typeface="Century Gothic"/>
                <a:ea typeface="Noto Sans CJK SC"/>
              </a:rPr>
              <a:t>2.  UM ENCONTRO MARCADO</a:t>
            </a:r>
            <a:endParaRPr lang="pt-BR" sz="4000" b="0" strike="noStrike" spc="-1" dirty="0">
              <a:solidFill>
                <a:schemeClr val="bg1"/>
              </a:solidFill>
              <a:latin typeface="Century Gothic"/>
            </a:endParaRPr>
          </a:p>
        </p:txBody>
      </p:sp>
      <p:sp>
        <p:nvSpPr>
          <p:cNvPr id="45" name="TextShape 2"/>
          <p:cNvSpPr txBox="1"/>
          <p:nvPr/>
        </p:nvSpPr>
        <p:spPr>
          <a:xfrm>
            <a:off x="4810259" y="649480"/>
            <a:ext cx="6555347" cy="5546047"/>
          </a:xfrm>
          <a:prstGeom prst="rect">
            <a:avLst/>
          </a:prstGeom>
        </p:spPr>
        <p:txBody>
          <a:bodyPr vert="horz" lIns="91440" tIns="45720" rIns="91440" bIns="45720" rtlCol="0" anchor="ctr">
            <a:normAutofit fontScale="77500" lnSpcReduction="20000"/>
          </a:bodyPr>
          <a:lstStyle/>
          <a:p>
            <a:pPr algn="just">
              <a:lnSpc>
                <a:spcPct val="100000"/>
              </a:lnSpc>
              <a:spcBef>
                <a:spcPts val="1417"/>
              </a:spcBef>
            </a:pPr>
            <a:r>
              <a:rPr lang="pt-BR" sz="2400" spc="-1" dirty="0">
                <a:solidFill>
                  <a:srgbClr val="404040"/>
                </a:solidFill>
                <a:latin typeface="Century Gothic"/>
              </a:rPr>
              <a:t>Após a morte de Sara, Abrão decidiu casa Isaque, naquela época era comum os pais escolherem os cônjuges dos filhos. Então, Abraão chamou um servo de sua confiança, Eliezer, que sob juramento partiu para terra da família de seu senhor para buscar uma esposa para Isaque Gn 24.1-4.</a:t>
            </a:r>
          </a:p>
          <a:p>
            <a:pPr algn="just">
              <a:lnSpc>
                <a:spcPct val="100000"/>
              </a:lnSpc>
              <a:spcBef>
                <a:spcPts val="1417"/>
              </a:spcBef>
            </a:pPr>
            <a:r>
              <a:rPr lang="pt-BR" sz="2400" spc="-1" dirty="0">
                <a:solidFill>
                  <a:srgbClr val="404040"/>
                </a:solidFill>
                <a:latin typeface="Century Gothic"/>
              </a:rPr>
              <a:t>Diante da tamanha responsabilidade o servo buscou a direção de Deus, para não errar na escolha. Chagando à cidade do seu senhor ele pensou: (Gn 24.11-14). </a:t>
            </a:r>
          </a:p>
          <a:p>
            <a:pPr algn="just">
              <a:lnSpc>
                <a:spcPct val="100000"/>
              </a:lnSpc>
              <a:spcBef>
                <a:spcPts val="1417"/>
              </a:spcBef>
            </a:pPr>
            <a:r>
              <a:rPr lang="pt-BR" sz="2400" spc="-1" dirty="0">
                <a:solidFill>
                  <a:srgbClr val="404040"/>
                </a:solidFill>
                <a:latin typeface="Century Gothic"/>
              </a:rPr>
              <a:t>Deus logo te respondeu logo lhe respondeu: Eliezer pediu água a uma moça, que não apenas o serviu do seu próprio cântaro como também a ofereceu aos seus camelos Gn 24.15-25.</a:t>
            </a:r>
          </a:p>
          <a:p>
            <a:pPr algn="just">
              <a:lnSpc>
                <a:spcPct val="100000"/>
              </a:lnSpc>
              <a:spcBef>
                <a:spcPts val="1417"/>
              </a:spcBef>
            </a:pPr>
            <a:r>
              <a:rPr lang="pt-BR" sz="2400" spc="-1" dirty="0">
                <a:solidFill>
                  <a:srgbClr val="404040"/>
                </a:solidFill>
                <a:latin typeface="Century Gothic"/>
              </a:rPr>
              <a:t>Deus dirigiu tudo e o serve não teve dúvida sobre a moça que deveria ser escolhida. Ao perguntar sobre seus pais Rebeca  respondeu que era filha de </a:t>
            </a:r>
            <a:r>
              <a:rPr lang="pt-BR" sz="2400" spc="-1" dirty="0" err="1">
                <a:solidFill>
                  <a:srgbClr val="404040"/>
                </a:solidFill>
                <a:latin typeface="Century Gothic"/>
              </a:rPr>
              <a:t>Betuel</a:t>
            </a:r>
            <a:r>
              <a:rPr lang="pt-BR" sz="2400" spc="-1" dirty="0">
                <a:solidFill>
                  <a:srgbClr val="404040"/>
                </a:solidFill>
                <a:latin typeface="Century Gothic"/>
              </a:rPr>
              <a:t>, filho de </a:t>
            </a:r>
            <a:r>
              <a:rPr lang="pt-BR" sz="2400" spc="-1" dirty="0" err="1">
                <a:solidFill>
                  <a:srgbClr val="404040"/>
                </a:solidFill>
                <a:latin typeface="Century Gothic"/>
              </a:rPr>
              <a:t>Naor</a:t>
            </a:r>
            <a:r>
              <a:rPr lang="pt-BR" sz="2400" spc="-1" dirty="0">
                <a:solidFill>
                  <a:srgbClr val="404040"/>
                </a:solidFill>
                <a:latin typeface="Century Gothic"/>
              </a:rPr>
              <a:t>. O servo de Abraão adorou ao Senhor e, depois de presentear a jovem com joias, foi até a sua família e teve o consentimento para que Rebeca se casasse com Isaque</a:t>
            </a:r>
          </a:p>
        </p:txBody>
      </p:sp>
      <p:sp>
        <p:nvSpPr>
          <p:cNvPr id="12" name="CaixaDeTexto 11">
            <a:extLst>
              <a:ext uri="{FF2B5EF4-FFF2-40B4-BE49-F238E27FC236}">
                <a16:creationId xmlns:a16="http://schemas.microsoft.com/office/drawing/2014/main" id="{93D3EA82-82B6-47E2-BCA1-66153CB3ED16}"/>
              </a:ext>
            </a:extLst>
          </p:cNvPr>
          <p:cNvSpPr txBox="1"/>
          <p:nvPr/>
        </p:nvSpPr>
        <p:spPr>
          <a:xfrm>
            <a:off x="4254190" y="6049757"/>
            <a:ext cx="6166624" cy="646331"/>
          </a:xfrm>
          <a:prstGeom prst="rect">
            <a:avLst/>
          </a:prstGeom>
          <a:noFill/>
        </p:spPr>
        <p:txBody>
          <a:bodyPr wrap="square">
            <a:spAutoFit/>
          </a:bodyPr>
          <a:lstStyle/>
          <a:p>
            <a:r>
              <a:rPr lang="pt-BR" dirty="0"/>
              <a:t>Quando Deus confirma nossos planos, nós sentimos paz no coração.</a:t>
            </a:r>
          </a:p>
        </p:txBody>
      </p:sp>
    </p:spTree>
    <p:extLst>
      <p:ext uri="{BB962C8B-B14F-4D97-AF65-F5344CB8AC3E}">
        <p14:creationId xmlns:p14="http://schemas.microsoft.com/office/powerpoint/2010/main" val="37776790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0" name="Rectangle 7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Rectangle 8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Shape 1"/>
          <p:cNvSpPr txBox="1"/>
          <p:nvPr/>
        </p:nvSpPr>
        <p:spPr>
          <a:xfrm>
            <a:off x="466722" y="586855"/>
            <a:ext cx="3201366" cy="3387497"/>
          </a:xfrm>
          <a:prstGeom prst="rect">
            <a:avLst/>
          </a:prstGeom>
        </p:spPr>
        <p:txBody>
          <a:bodyPr vert="horz" lIns="91440" tIns="45720" rIns="91440" bIns="45720" rtlCol="0" anchor="b">
            <a:normAutofit/>
          </a:bodyPr>
          <a:lstStyle/>
          <a:p>
            <a:r>
              <a:rPr lang="pt-BR" sz="4000" b="0" strike="noStrike" spc="-1" dirty="0">
                <a:solidFill>
                  <a:schemeClr val="bg1"/>
                </a:solidFill>
                <a:latin typeface="Century Gothic"/>
                <a:ea typeface="Noto Sans CJK SC"/>
              </a:rPr>
              <a:t>3. </a:t>
            </a:r>
            <a:r>
              <a:rPr lang="pt-BR" sz="4000" spc="-1" dirty="0">
                <a:solidFill>
                  <a:schemeClr val="bg1"/>
                </a:solidFill>
                <a:latin typeface="Century Gothic"/>
                <a:ea typeface="Noto Sans CJK SC"/>
              </a:rPr>
              <a:t>UMA LINDA HISTÓRIA DE AMOR</a:t>
            </a:r>
            <a:endParaRPr lang="pt-BR" sz="4000" b="0" strike="noStrike" spc="-1" dirty="0">
              <a:solidFill>
                <a:schemeClr val="bg1"/>
              </a:solidFill>
              <a:latin typeface="Century Gothic"/>
            </a:endParaRPr>
          </a:p>
        </p:txBody>
      </p:sp>
      <p:sp>
        <p:nvSpPr>
          <p:cNvPr id="45" name="TextShape 2"/>
          <p:cNvSpPr txBox="1"/>
          <p:nvPr/>
        </p:nvSpPr>
        <p:spPr>
          <a:xfrm>
            <a:off x="4367695" y="649480"/>
            <a:ext cx="6997911" cy="5546047"/>
          </a:xfrm>
          <a:prstGeom prst="rect">
            <a:avLst/>
          </a:prstGeom>
        </p:spPr>
        <p:txBody>
          <a:bodyPr vert="horz" lIns="91440" tIns="45720" rIns="91440" bIns="45720" rtlCol="0" anchor="ctr">
            <a:normAutofit fontScale="85000" lnSpcReduction="20000"/>
          </a:bodyPr>
          <a:lstStyle/>
          <a:p>
            <a:pPr algn="just"/>
            <a:r>
              <a:rPr lang="pt-BR" sz="2400" spc="-1" dirty="0">
                <a:solidFill>
                  <a:srgbClr val="404040"/>
                </a:solidFill>
                <a:latin typeface="Century Gothic"/>
              </a:rPr>
              <a:t>Isaque estava orando no campo quando avistou Rebeca, vindo com o servo, e foi ao encontro deles. Quando Rebeca viu perguntou logo quem era aquele que se aproximava, ele respondeu que era Isaque, e ela cobriu o rosto com o véu, pois era o costume da época.</a:t>
            </a:r>
          </a:p>
          <a:p>
            <a:pPr algn="just"/>
            <a:endParaRPr lang="pt-BR" sz="2400" spc="-1" dirty="0">
              <a:solidFill>
                <a:srgbClr val="404040"/>
              </a:solidFill>
              <a:latin typeface="Century Gothic"/>
            </a:endParaRPr>
          </a:p>
          <a:p>
            <a:pPr algn="just"/>
            <a:r>
              <a:rPr lang="pt-BR" sz="2400" spc="-1" dirty="0">
                <a:solidFill>
                  <a:srgbClr val="404040"/>
                </a:solidFill>
                <a:latin typeface="Century Gothic"/>
              </a:rPr>
              <a:t> Rebeca amou Isaque antes mesmo de conhecer pessoalmente só pelas histórias contadas pelos servos de seu pai. Ao receber Rebeca dos servos de seu pai, Isaque levou-a para sua tenda e a amou muito. Isque foi assim consolado por Rebeca, pois, sua mãe havia morrido, e ele se encontrava entristecido.</a:t>
            </a:r>
          </a:p>
          <a:p>
            <a:pPr algn="just"/>
            <a:endParaRPr lang="pt-BR" sz="2400" spc="-1" dirty="0">
              <a:solidFill>
                <a:srgbClr val="404040"/>
              </a:solidFill>
              <a:latin typeface="Century Gothic"/>
            </a:endParaRPr>
          </a:p>
          <a:p>
            <a:pPr algn="just"/>
            <a:r>
              <a:rPr lang="pt-BR" sz="2400" spc="-1" dirty="0">
                <a:solidFill>
                  <a:srgbClr val="404040"/>
                </a:solidFill>
                <a:latin typeface="Century Gothic"/>
              </a:rPr>
              <a:t>Isaque tinha 40 anos quando casou com Rebeca. Eles eram felizes e se amavam de verdade, mesmo sem ter filhos , até que Isaque orou ao Senhor e foi atendido. Deus lhes deus os gêmeos Esaú e Jacó. Gn 25.21,22. </a:t>
            </a:r>
            <a:r>
              <a:rPr lang="pt-BR" sz="2400" b="1" spc="-1" dirty="0">
                <a:solidFill>
                  <a:srgbClr val="404040"/>
                </a:solidFill>
                <a:latin typeface="Century Gothic"/>
              </a:rPr>
              <a:t>Essa linda história de amor foi concebida por Deus que pode fazer o mesmo na sua vida</a:t>
            </a:r>
            <a:r>
              <a:rPr lang="pt-BR" sz="2400" spc="-1" dirty="0">
                <a:solidFill>
                  <a:srgbClr val="404040"/>
                </a:solidFill>
                <a:latin typeface="Century Gothic"/>
              </a:rPr>
              <a:t>.</a:t>
            </a:r>
          </a:p>
        </p:txBody>
      </p:sp>
    </p:spTree>
    <p:extLst>
      <p:ext uri="{BB962C8B-B14F-4D97-AF65-F5344CB8AC3E}">
        <p14:creationId xmlns:p14="http://schemas.microsoft.com/office/powerpoint/2010/main" val="92694338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 name="Rectangle 91">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reeform: Shape 93">
            <a:extLst>
              <a:ext uri="{FF2B5EF4-FFF2-40B4-BE49-F238E27FC236}">
                <a16:creationId xmlns:a16="http://schemas.microsoft.com/office/drawing/2014/main" id="{3B2069EE-A08E-44F0-B3F9-3CF8CC2DCA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6740" cy="6857542"/>
          </a:xfrm>
          <a:custGeom>
            <a:avLst/>
            <a:gdLst>
              <a:gd name="connsiteX0" fmla="*/ 0 w 6126740"/>
              <a:gd name="connsiteY0" fmla="*/ 0 h 6857542"/>
              <a:gd name="connsiteX1" fmla="*/ 4980067 w 6126740"/>
              <a:gd name="connsiteY1" fmla="*/ 0 h 6857542"/>
              <a:gd name="connsiteX2" fmla="*/ 4992714 w 6126740"/>
              <a:gd name="connsiteY2" fmla="*/ 31774 h 6857542"/>
              <a:gd name="connsiteX3" fmla="*/ 6047722 w 6126740"/>
              <a:gd name="connsiteY3" fmla="*/ 2682457 h 6857542"/>
              <a:gd name="connsiteX4" fmla="*/ 6047722 w 6126740"/>
              <a:gd name="connsiteY4" fmla="*/ 3752208 h 6857542"/>
              <a:gd name="connsiteX5" fmla="*/ 4890218 w 6126740"/>
              <a:gd name="connsiteY5" fmla="*/ 6660411 h 6857542"/>
              <a:gd name="connsiteX6" fmla="*/ 4811756 w 6126740"/>
              <a:gd name="connsiteY6" fmla="*/ 6857542 h 6857542"/>
              <a:gd name="connsiteX7" fmla="*/ 0 w 6126740"/>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26740" h="6857542">
                <a:moveTo>
                  <a:pt x="0" y="0"/>
                </a:moveTo>
                <a:lnTo>
                  <a:pt x="4980067" y="0"/>
                </a:lnTo>
                <a:lnTo>
                  <a:pt x="4992714" y="31774"/>
                </a:lnTo>
                <a:cubicBezTo>
                  <a:pt x="6047722" y="2682457"/>
                  <a:pt x="6047722" y="2682457"/>
                  <a:pt x="6047722" y="2682457"/>
                </a:cubicBezTo>
                <a:cubicBezTo>
                  <a:pt x="6153080" y="2988100"/>
                  <a:pt x="6153080" y="3446565"/>
                  <a:pt x="6047722" y="3752208"/>
                </a:cubicBezTo>
                <a:cubicBezTo>
                  <a:pt x="5563735" y="4968215"/>
                  <a:pt x="5185620" y="5918220"/>
                  <a:pt x="4890218" y="6660411"/>
                </a:cubicBezTo>
                <a:lnTo>
                  <a:pt x="4811756" y="6857542"/>
                </a:lnTo>
                <a:lnTo>
                  <a:pt x="0" y="68575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0" name="TextShape 1"/>
          <p:cNvSpPr txBox="1"/>
          <p:nvPr/>
        </p:nvSpPr>
        <p:spPr>
          <a:xfrm>
            <a:off x="767290" y="1289146"/>
            <a:ext cx="4153626" cy="4279709"/>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5400" b="0" strike="noStrike" kern="1200" spc="-1">
                <a:solidFill>
                  <a:schemeClr val="bg1"/>
                </a:solidFill>
                <a:latin typeface="+mj-lt"/>
                <a:ea typeface="+mj-ea"/>
                <a:cs typeface="+mj-cs"/>
              </a:rPr>
              <a:t>Conclusão	</a:t>
            </a:r>
          </a:p>
        </p:txBody>
      </p:sp>
      <p:grpSp>
        <p:nvGrpSpPr>
          <p:cNvPr id="155" name="Group 95">
            <a:extLst>
              <a:ext uri="{FF2B5EF4-FFF2-40B4-BE49-F238E27FC236}">
                <a16:creationId xmlns:a16="http://schemas.microsoft.com/office/drawing/2014/main" id="{E12BF2FB-8A96-4B53-86A0-04755C545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3027" y="681628"/>
            <a:ext cx="1562267" cy="1172973"/>
            <a:chOff x="7493121" y="1000124"/>
            <a:chExt cx="1562267" cy="1172973"/>
          </a:xfrm>
        </p:grpSpPr>
        <p:sp>
          <p:nvSpPr>
            <p:cNvPr id="97" name="Freeform 5">
              <a:extLst>
                <a:ext uri="{FF2B5EF4-FFF2-40B4-BE49-F238E27FC236}">
                  <a16:creationId xmlns:a16="http://schemas.microsoft.com/office/drawing/2014/main" id="{893D4739-55F8-4E73-8F98-AF42D54BD4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9312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56" name="Freeform 5">
              <a:extLst>
                <a:ext uri="{FF2B5EF4-FFF2-40B4-BE49-F238E27FC236}">
                  <a16:creationId xmlns:a16="http://schemas.microsoft.com/office/drawing/2014/main" id="{A1AA190F-FB42-4BED-8AA1-A5A01B43C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9322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151" name="TextShape 2"/>
          <p:cNvSpPr txBox="1"/>
          <p:nvPr/>
        </p:nvSpPr>
        <p:spPr>
          <a:xfrm>
            <a:off x="6514140" y="1854601"/>
            <a:ext cx="4776711" cy="314879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b="0" strike="noStrike" spc="-1"/>
              <a:t>Deus cumpriu o que prometeu, alegrando Abraão e sua esposa Sara. O servo de Abraão, Eliezer, também não sabia escolher uma boa esposa para seu servo Isaque, mas ele orou e confiou na resposta perfeita de Deus. A obediência ao seu senhor terreno  e ao senhor celestial o fez vitorioso na missão que recebera.</a:t>
            </a:r>
          </a:p>
          <a:p>
            <a:pPr indent="-228600">
              <a:lnSpc>
                <a:spcPct val="90000"/>
              </a:lnSpc>
              <a:spcAft>
                <a:spcPts val="600"/>
              </a:spcAft>
              <a:buFont typeface="Arial" panose="020B0604020202020204" pitchFamily="34" charset="0"/>
              <a:buChar char="•"/>
            </a:pPr>
            <a:endParaRPr lang="en-US" sz="1900" spc="-1"/>
          </a:p>
          <a:p>
            <a:pPr indent="-228600">
              <a:lnSpc>
                <a:spcPct val="90000"/>
              </a:lnSpc>
              <a:spcAft>
                <a:spcPts val="600"/>
              </a:spcAft>
              <a:buFont typeface="Arial" panose="020B0604020202020204" pitchFamily="34" charset="0"/>
              <a:buChar char="•"/>
            </a:pPr>
            <a:r>
              <a:rPr lang="en-US" sz="1900" b="1" strike="noStrike" spc="-1"/>
              <a:t>Devemos obedecer à vontade do Pai, porque somente Ele é o dono da nossa vida</a:t>
            </a:r>
            <a:r>
              <a:rPr lang="en-US" sz="1900" b="0" strike="noStrike" spc="-1"/>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BibliArt | A Palavra Ilustrada: Promessas feitas a Isaque">
            <a:extLst>
              <a:ext uri="{FF2B5EF4-FFF2-40B4-BE49-F238E27FC236}">
                <a16:creationId xmlns:a16="http://schemas.microsoft.com/office/drawing/2014/main" id="{2A80A4D2-5645-4022-8717-89160B8CAE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0083" y="0"/>
            <a:ext cx="57340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A2BF4F7D-4E3C-4D73-9EAC-63001075FC9D}"/>
              </a:ext>
            </a:extLst>
          </p:cNvPr>
          <p:cNvSpPr>
            <a:spLocks noGrp="1"/>
          </p:cNvSpPr>
          <p:nvPr>
            <p:ph type="title"/>
          </p:nvPr>
        </p:nvSpPr>
        <p:spPr>
          <a:xfrm>
            <a:off x="838200" y="365125"/>
            <a:ext cx="3651738" cy="1325563"/>
          </a:xfrm>
        </p:spPr>
        <p:txBody>
          <a:bodyPr/>
          <a:lstStyle/>
          <a:p>
            <a:endParaRPr lang="pt-BR" dirty="0"/>
          </a:p>
        </p:txBody>
      </p:sp>
      <p:pic>
        <p:nvPicPr>
          <p:cNvPr id="4100" name="Picture 4" descr="Tribunal recebe alunos do programa Pra Saber Mais — Tribunal Regional  Eleitoral do Maranhão">
            <a:extLst>
              <a:ext uri="{FF2B5EF4-FFF2-40B4-BE49-F238E27FC236}">
                <a16:creationId xmlns:a16="http://schemas.microsoft.com/office/drawing/2014/main" id="{C113A211-E242-4739-A46C-F24491CD64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016" y="368220"/>
            <a:ext cx="4648200" cy="2644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72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5C90410-A19D-4002-8B73-CD616E8E0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737" y="376881"/>
            <a:ext cx="5036071" cy="580008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iagrama&#10;&#10;Descrição gerada automaticamente">
            <a:extLst>
              <a:ext uri="{FF2B5EF4-FFF2-40B4-BE49-F238E27FC236}">
                <a16:creationId xmlns:a16="http://schemas.microsoft.com/office/drawing/2014/main" id="{DF3AD6A9-C63D-4E33-BD28-19B975D0C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78" y="376883"/>
            <a:ext cx="2813582" cy="2813582"/>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5" name="Espaço Reservado para Conteúdo 4" descr="Uma imagem contendo pessoa, mulher, segurando, frente&#10;&#10;Descrição gerada automaticamente">
            <a:extLst>
              <a:ext uri="{FF2B5EF4-FFF2-40B4-BE49-F238E27FC236}">
                <a16:creationId xmlns:a16="http://schemas.microsoft.com/office/drawing/2014/main" id="{7195910B-10B0-46EC-87BF-E2C1FDFDA42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76647" y="696845"/>
            <a:ext cx="2898208" cy="2173656"/>
          </a:xfrm>
          <a:prstGeom prst="rect">
            <a:avLst/>
          </a:prstGeom>
          <a:solidFill>
            <a:srgbClr val="FFFFFF">
              <a:shade val="85000"/>
            </a:srgbClr>
          </a:solidFill>
          <a:scene3d>
            <a:camera prst="orthographicFront">
              <a:rot lat="0" lon="0" rev="360000"/>
            </a:camera>
            <a:lightRig rig="twoPt" dir="t">
              <a:rot lat="0" lon="0" rev="7200000"/>
            </a:lightRig>
          </a:scene3d>
          <a:sp3d contourW="12700">
            <a:bevelT w="25400" h="19050"/>
            <a:contourClr>
              <a:srgbClr val="969696"/>
            </a:contourClr>
          </a:sp3d>
        </p:spPr>
      </p:pic>
      <p:pic>
        <p:nvPicPr>
          <p:cNvPr id="6" name="Imagem 5" descr="Homem tirando foto de si mesmo em frente ao computador&#10;&#10;Descrição gerada automaticamente">
            <a:extLst>
              <a:ext uri="{FF2B5EF4-FFF2-40B4-BE49-F238E27FC236}">
                <a16:creationId xmlns:a16="http://schemas.microsoft.com/office/drawing/2014/main" id="{BC6470E6-325C-48E1-AA9C-70E4D3515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664" y="3957967"/>
            <a:ext cx="2898208" cy="1630879"/>
          </a:xfrm>
          <a:prstGeom prst="rect">
            <a:avLst/>
          </a:prstGeom>
          <a:scene3d>
            <a:camera prst="orthographicFront"/>
            <a:lightRig rig="twoPt" dir="t">
              <a:rot lat="0" lon="0" rev="7800000"/>
            </a:lightRig>
          </a:scene3d>
          <a:sp3d contourW="6350">
            <a:bevelT w="50800" h="16510"/>
            <a:contourClr>
              <a:srgbClr val="C0C0C0"/>
            </a:contourClr>
          </a:sp3d>
        </p:spPr>
      </p:pic>
      <p:pic>
        <p:nvPicPr>
          <p:cNvPr id="20" name="Gráfico 19" descr="Bolas de Harvey 100% com preenchimento sólido">
            <a:extLst>
              <a:ext uri="{FF2B5EF4-FFF2-40B4-BE49-F238E27FC236}">
                <a16:creationId xmlns:a16="http://schemas.microsoft.com/office/drawing/2014/main" id="{5DB010EE-43C8-4970-841A-5A5A30E536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24977" y="3366617"/>
            <a:ext cx="2813582" cy="2813582"/>
          </a:xfrm>
          <a:prstGeom prst="rect">
            <a:avLst/>
          </a:prstGeom>
        </p:spPr>
      </p:pic>
      <p:sp>
        <p:nvSpPr>
          <p:cNvPr id="8" name="CaixaDeTexto 7">
            <a:extLst>
              <a:ext uri="{FF2B5EF4-FFF2-40B4-BE49-F238E27FC236}">
                <a16:creationId xmlns:a16="http://schemas.microsoft.com/office/drawing/2014/main" id="{506C6A0B-6E45-488A-A1C5-5659EA8E23DE}"/>
              </a:ext>
            </a:extLst>
          </p:cNvPr>
          <p:cNvSpPr txBox="1"/>
          <p:nvPr/>
        </p:nvSpPr>
        <p:spPr>
          <a:xfrm>
            <a:off x="7091143" y="2066544"/>
            <a:ext cx="4341886" cy="378561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4400" dirty="0" err="1">
                <a:solidFill>
                  <a:schemeClr val="bg1"/>
                </a:solidFill>
              </a:rPr>
              <a:t>Cursos</a:t>
            </a:r>
            <a:r>
              <a:rPr lang="en-US" sz="4400" dirty="0">
                <a:solidFill>
                  <a:schemeClr val="bg1"/>
                </a:solidFill>
              </a:rPr>
              <a:t> online</a:t>
            </a:r>
          </a:p>
        </p:txBody>
      </p:sp>
      <p:pic>
        <p:nvPicPr>
          <p:cNvPr id="10" name="Gráfico 9" descr="Bolas de Harvey 100% com preenchimento sólido">
            <a:extLst>
              <a:ext uri="{FF2B5EF4-FFF2-40B4-BE49-F238E27FC236}">
                <a16:creationId xmlns:a16="http://schemas.microsoft.com/office/drawing/2014/main" id="{97E0EC46-731B-47A5-A9E3-A3868A3A8F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89717" y="5670046"/>
            <a:ext cx="914400" cy="914400"/>
          </a:xfrm>
          <a:prstGeom prst="rect">
            <a:avLst/>
          </a:prstGeom>
        </p:spPr>
      </p:pic>
      <p:pic>
        <p:nvPicPr>
          <p:cNvPr id="18" name="Gráfico 17" descr="Bolas de Harvey 100% com preenchimento sólido">
            <a:extLst>
              <a:ext uri="{FF2B5EF4-FFF2-40B4-BE49-F238E27FC236}">
                <a16:creationId xmlns:a16="http://schemas.microsoft.com/office/drawing/2014/main" id="{B816CE7D-B5E6-4048-BDFC-8A8C1ECBB6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14742" y="5670046"/>
            <a:ext cx="914400" cy="914400"/>
          </a:xfrm>
          <a:prstGeom prst="rect">
            <a:avLst/>
          </a:prstGeom>
        </p:spPr>
      </p:pic>
      <p:sp>
        <p:nvSpPr>
          <p:cNvPr id="11" name="CaixaDeTexto 10">
            <a:extLst>
              <a:ext uri="{FF2B5EF4-FFF2-40B4-BE49-F238E27FC236}">
                <a16:creationId xmlns:a16="http://schemas.microsoft.com/office/drawing/2014/main" id="{5BA47B5B-BEC6-45AC-B06F-4AEB84CDCDEC}"/>
              </a:ext>
            </a:extLst>
          </p:cNvPr>
          <p:cNvSpPr txBox="1"/>
          <p:nvPr/>
        </p:nvSpPr>
        <p:spPr>
          <a:xfrm>
            <a:off x="3048990" y="3261153"/>
            <a:ext cx="6097978" cy="341632"/>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US" sz="1800" dirty="0">
                <a:solidFill>
                  <a:schemeClr val="bg1"/>
                </a:solidFill>
              </a:rPr>
              <a:t>Pr. Júlio César Medeiros</a:t>
            </a:r>
          </a:p>
        </p:txBody>
      </p:sp>
    </p:spTree>
    <p:extLst>
      <p:ext uri="{BB962C8B-B14F-4D97-AF65-F5344CB8AC3E}">
        <p14:creationId xmlns:p14="http://schemas.microsoft.com/office/powerpoint/2010/main" val="397880302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47637" y="868096"/>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55" y="5037403"/>
            <a:ext cx="1940675" cy="1905001"/>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Desenho de rosto de pessoa&#10;&#10;Descrição gerada automaticamente com confiança baixa">
            <a:extLst>
              <a:ext uri="{FF2B5EF4-FFF2-40B4-BE49-F238E27FC236}">
                <a16:creationId xmlns:a16="http://schemas.microsoft.com/office/drawing/2014/main" id="{E33C4E3B-B16A-4F99-91E6-A345115CBD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1178" y="487270"/>
            <a:ext cx="1809750" cy="1143000"/>
          </a:xfrm>
          <a:prstGeom prst="rect">
            <a:avLst/>
          </a:prstGeom>
        </p:spPr>
      </p:pic>
      <p:pic>
        <p:nvPicPr>
          <p:cNvPr id="3" name="Imagem 2" descr="Interface gráfica do usuário, Aplicativo&#10;&#10;Descrição gerada automaticamente">
            <a:extLst>
              <a:ext uri="{FF2B5EF4-FFF2-40B4-BE49-F238E27FC236}">
                <a16:creationId xmlns:a16="http://schemas.microsoft.com/office/drawing/2014/main" id="{235A01E0-DFCD-403A-B465-BFD17622C3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506" y="1115534"/>
            <a:ext cx="2449781" cy="4307305"/>
          </a:xfrm>
          <a:prstGeom prst="rect">
            <a:avLst/>
          </a:prstGeom>
          <a:ln>
            <a:noFill/>
          </a:ln>
          <a:effectLst>
            <a:outerShdw blurRad="292100" dist="139700" dir="2700000" algn="tl" rotWithShape="0">
              <a:srgbClr val="333333">
                <a:alpha val="65000"/>
              </a:srgbClr>
            </a:outerShdw>
          </a:effectLst>
        </p:spPr>
      </p:pic>
      <p:grpSp>
        <p:nvGrpSpPr>
          <p:cNvPr id="11" name="Agrupar 10">
            <a:extLst>
              <a:ext uri="{FF2B5EF4-FFF2-40B4-BE49-F238E27FC236}">
                <a16:creationId xmlns:a16="http://schemas.microsoft.com/office/drawing/2014/main" id="{1584D127-F47D-483C-B584-7F425CE221F3}"/>
              </a:ext>
            </a:extLst>
          </p:cNvPr>
          <p:cNvGrpSpPr/>
          <p:nvPr/>
        </p:nvGrpSpPr>
        <p:grpSpPr>
          <a:xfrm>
            <a:off x="3165147" y="2773096"/>
            <a:ext cx="2625751" cy="3762887"/>
            <a:chOff x="7663544" y="780037"/>
            <a:chExt cx="3832268" cy="4215517"/>
          </a:xfrm>
        </p:grpSpPr>
        <p:pic>
          <p:nvPicPr>
            <p:cNvPr id="12" name="Imagem 11" descr="Tela de celular com texto preto sobre fundo azul&#10;&#10;Descrição gerada automaticamente">
              <a:extLst>
                <a:ext uri="{FF2B5EF4-FFF2-40B4-BE49-F238E27FC236}">
                  <a16:creationId xmlns:a16="http://schemas.microsoft.com/office/drawing/2014/main" id="{A7B243FA-C9F6-4AEA-8648-A2867874B3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3544" y="780037"/>
              <a:ext cx="3832268" cy="3832268"/>
            </a:xfrm>
            <a:prstGeom prst="rect">
              <a:avLst/>
            </a:prstGeom>
            <a:ln>
              <a:noFill/>
            </a:ln>
            <a:effectLst>
              <a:outerShdw blurRad="292100" dist="139700" dir="2700000" algn="tl" rotWithShape="0">
                <a:srgbClr val="333333">
                  <a:alpha val="65000"/>
                </a:srgbClr>
              </a:outerShdw>
            </a:effectLst>
          </p:spPr>
        </p:pic>
        <p:sp>
          <p:nvSpPr>
            <p:cNvPr id="13" name="CaixaDeTexto 12">
              <a:extLst>
                <a:ext uri="{FF2B5EF4-FFF2-40B4-BE49-F238E27FC236}">
                  <a16:creationId xmlns:a16="http://schemas.microsoft.com/office/drawing/2014/main" id="{430C9AC5-ACEB-44F2-8C2F-C910CE6FC4EA}"/>
                </a:ext>
              </a:extLst>
            </p:cNvPr>
            <p:cNvSpPr txBox="1"/>
            <p:nvPr/>
          </p:nvSpPr>
          <p:spPr>
            <a:xfrm>
              <a:off x="7663544" y="4626222"/>
              <a:ext cx="3832268" cy="369332"/>
            </a:xfrm>
            <a:prstGeom prst="rect">
              <a:avLst/>
            </a:prstGeom>
            <a:noFill/>
          </p:spPr>
          <p:txBody>
            <a:bodyPr wrap="square">
              <a:spAutoFit/>
            </a:bodyPr>
            <a:lstStyle/>
            <a:p>
              <a:r>
                <a:rPr lang="pt-BR" dirty="0">
                  <a:hlinkClick r:id="rId7"/>
                </a:rPr>
                <a:t>https://t.me/juliocesarmedeiros</a:t>
              </a:r>
              <a:r>
                <a:rPr lang="pt-BR" dirty="0"/>
                <a:t> </a:t>
              </a:r>
            </a:p>
          </p:txBody>
        </p:sp>
      </p:grpSp>
      <p:pic>
        <p:nvPicPr>
          <p:cNvPr id="16" name="Picture 2">
            <a:extLst>
              <a:ext uri="{FF2B5EF4-FFF2-40B4-BE49-F238E27FC236}">
                <a16:creationId xmlns:a16="http://schemas.microsoft.com/office/drawing/2014/main" id="{42C81C0A-FECB-470C-8849-37E4502BF10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98336" y="4197948"/>
            <a:ext cx="2449781" cy="2449781"/>
          </a:xfrm>
          <a:prstGeom prst="rect">
            <a:avLst/>
          </a:prstGeom>
          <a:ln>
            <a:no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pic>
      <p:pic>
        <p:nvPicPr>
          <p:cNvPr id="18" name="Espaço Reservado para Conteúdo 17" descr="Tela de celular com texto preto sobre fundo branco&#10;&#10;Descrição gerada automaticamente com confiança baixa">
            <a:extLst>
              <a:ext uri="{FF2B5EF4-FFF2-40B4-BE49-F238E27FC236}">
                <a16:creationId xmlns:a16="http://schemas.microsoft.com/office/drawing/2014/main" id="{FD699E89-FDD9-4AC3-BB7B-508E2434BA54}"/>
              </a:ext>
            </a:extLst>
          </p:cNvPr>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rot="1168043">
            <a:off x="6430058" y="142708"/>
            <a:ext cx="2132124" cy="3073332"/>
          </a:xfrm>
        </p:spPr>
      </p:pic>
      <p:pic>
        <p:nvPicPr>
          <p:cNvPr id="20" name="Imagem 19" descr="Tela de celular com publicação numa rede social&#10;&#10;Descrição gerada automaticamente com confiança média">
            <a:extLst>
              <a:ext uri="{FF2B5EF4-FFF2-40B4-BE49-F238E27FC236}">
                <a16:creationId xmlns:a16="http://schemas.microsoft.com/office/drawing/2014/main" id="{9593EA1D-DF8F-4632-ABD1-F3605EB8B1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305248">
            <a:off x="9959665" y="875936"/>
            <a:ext cx="1735600" cy="2703908"/>
          </a:xfrm>
          <a:prstGeom prst="rect">
            <a:avLst/>
          </a:prstGeom>
        </p:spPr>
      </p:pic>
      <p:pic>
        <p:nvPicPr>
          <p:cNvPr id="10" name="Imagem 9" descr="Uma imagem contendo mulher, jogador, bola, balançando&#10;&#10;Descrição gerada automaticamente">
            <a:extLst>
              <a:ext uri="{FF2B5EF4-FFF2-40B4-BE49-F238E27FC236}">
                <a16:creationId xmlns:a16="http://schemas.microsoft.com/office/drawing/2014/main" id="{1BB17BAF-CF12-4993-83D9-2FDE996AE7A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66421">
            <a:off x="8395021" y="563256"/>
            <a:ext cx="1591743" cy="2573566"/>
          </a:xfrm>
          <a:prstGeom prst="rect">
            <a:avLst/>
          </a:prstGeom>
          <a:ln>
            <a:noFill/>
          </a:ln>
          <a:effectLst>
            <a:outerShdw blurRad="292100" dist="139700" dir="2700000" algn="tl" rotWithShape="0">
              <a:srgbClr val="333333">
                <a:alpha val="65000"/>
              </a:srgbClr>
            </a:outerShdw>
          </a:effectLst>
        </p:spPr>
      </p:pic>
      <p:pic>
        <p:nvPicPr>
          <p:cNvPr id="22" name="Imagem 21" descr="Diagrama&#10;&#10;Descrição gerada automaticamente">
            <a:extLst>
              <a:ext uri="{FF2B5EF4-FFF2-40B4-BE49-F238E27FC236}">
                <a16:creationId xmlns:a16="http://schemas.microsoft.com/office/drawing/2014/main" id="{C08B56FE-A9E6-4563-BFBC-C187A8AB320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01104" y="4197948"/>
            <a:ext cx="2506426" cy="25064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864804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3"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TotalTime>
  <Words>845</Words>
  <Application>Microsoft Office PowerPoint</Application>
  <PresentationFormat>Widescreen</PresentationFormat>
  <Paragraphs>36</Paragraphs>
  <Slides>10</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10</vt:i4>
      </vt:variant>
    </vt:vector>
  </HeadingPairs>
  <TitlesOfParts>
    <vt:vector size="17" baseType="lpstr">
      <vt:lpstr>Arial</vt:lpstr>
      <vt:lpstr>Calibri</vt:lpstr>
      <vt:lpstr>Calibri Light</vt:lpstr>
      <vt:lpstr>Century Gothic</vt:lpstr>
      <vt:lpstr>Times New Roman</vt:lpstr>
      <vt:lpstr>Wingdings</vt:lpstr>
      <vt:lpstr>Tema do Office</vt:lpstr>
      <vt:lpstr>Lição 11 – Isaque, o filho da promessa</vt:lpstr>
      <vt:lpstr>Versículo- chave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1 - A Criação de Deus</dc:title>
  <dc:creator>Julio César Pereira</dc:creator>
  <cp:lastModifiedBy>Julio César Pereira</cp:lastModifiedBy>
  <cp:revision>18</cp:revision>
  <dcterms:created xsi:type="dcterms:W3CDTF">2021-10-01T14:20:23Z</dcterms:created>
  <dcterms:modified xsi:type="dcterms:W3CDTF">2021-12-10T15:29:57Z</dcterms:modified>
</cp:coreProperties>
</file>