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398" r:id="rId3"/>
    <p:sldId id="385" r:id="rId4"/>
    <p:sldId id="386" r:id="rId5"/>
    <p:sldId id="258" r:id="rId6"/>
    <p:sldId id="387" r:id="rId7"/>
    <p:sldId id="388" r:id="rId8"/>
    <p:sldId id="393" r:id="rId9"/>
    <p:sldId id="389" r:id="rId10"/>
    <p:sldId id="400" r:id="rId11"/>
    <p:sldId id="391" r:id="rId12"/>
    <p:sldId id="392" r:id="rId13"/>
    <p:sldId id="382" r:id="rId14"/>
    <p:sldId id="394" r:id="rId15"/>
    <p:sldId id="396" r:id="rId16"/>
    <p:sldId id="399" r:id="rId17"/>
    <p:sldId id="397" r:id="rId18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265" autoAdjust="0"/>
    <p:restoredTop sz="94660"/>
  </p:normalViewPr>
  <p:slideViewPr>
    <p:cSldViewPr snapToGrid="0">
      <p:cViewPr varScale="1">
        <p:scale>
          <a:sx n="88" d="100"/>
          <a:sy n="88" d="100"/>
        </p:scale>
        <p:origin x="402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743F0BE-0C7B-457F-BA40-0D586212DE21}" type="doc">
      <dgm:prSet loTypeId="urn:microsoft.com/office/officeart/2008/layout/LinedList" loCatId="list" qsTypeId="urn:microsoft.com/office/officeart/2005/8/quickstyle/simple5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F4E6E4ED-C118-4588-9DFE-4C5540555CC2}">
      <dgm:prSet custT="1"/>
      <dgm:spPr/>
      <dgm:t>
        <a:bodyPr/>
        <a:lstStyle/>
        <a:p>
          <a:pPr algn="l"/>
          <a:r>
            <a:rPr lang="pt-BR" sz="2800" b="0" i="0" baseline="0" dirty="0"/>
            <a:t>Eclesiastes 12: 10-14</a:t>
          </a:r>
        </a:p>
        <a:p>
          <a:pPr algn="l"/>
          <a:r>
            <a:rPr lang="pt-BR" sz="1600" b="0" i="0" dirty="0"/>
            <a:t>10. Procurou o pregador achar palavras agradáveis; e escreveu-as com retidão, palavras de verdade.</a:t>
          </a:r>
        </a:p>
        <a:p>
          <a:pPr algn="l"/>
          <a:br>
            <a:rPr lang="pt-BR" sz="1600" dirty="0"/>
          </a:br>
          <a:r>
            <a:rPr lang="pt-BR" sz="1600" dirty="0"/>
            <a:t>11. </a:t>
          </a:r>
          <a:r>
            <a:rPr lang="pt-BR" sz="1600" b="0" i="0" dirty="0"/>
            <a:t>As palavras dos sábios são como aguilhões, e como pregos, bem fixados pelos mestres das assembleias, que nos foram dadas pelo único Pastor.</a:t>
          </a:r>
        </a:p>
        <a:p>
          <a:pPr algn="l"/>
          <a:br>
            <a:rPr lang="pt-BR" sz="1600" dirty="0"/>
          </a:br>
          <a:r>
            <a:rPr lang="pt-BR" sz="1600" dirty="0"/>
            <a:t>12. </a:t>
          </a:r>
          <a:r>
            <a:rPr lang="pt-BR" sz="1600" b="0" i="0" dirty="0"/>
            <a:t>E, demais disto, filho meu, atenta: não há limite para fazer livros, e o muito estudar é enfado da carne.</a:t>
          </a:r>
        </a:p>
        <a:p>
          <a:pPr algn="l"/>
          <a:br>
            <a:rPr lang="pt-BR" sz="1600" dirty="0"/>
          </a:br>
          <a:r>
            <a:rPr lang="pt-BR" sz="1600" dirty="0"/>
            <a:t>13. </a:t>
          </a:r>
          <a:r>
            <a:rPr lang="pt-BR" sz="1600" b="0" i="0" dirty="0"/>
            <a:t>De tudo o que se tem ouvido, o fim é: Teme a Deus, e guarda os seus mandamentos; porque isto é o dever de todo o homem.</a:t>
          </a:r>
        </a:p>
        <a:p>
          <a:pPr algn="l"/>
          <a:br>
            <a:rPr lang="pt-BR" sz="1600" dirty="0"/>
          </a:br>
          <a:r>
            <a:rPr lang="pt-BR" sz="1600" dirty="0"/>
            <a:t>14. </a:t>
          </a:r>
          <a:r>
            <a:rPr lang="pt-BR" sz="1600" b="0" i="0" dirty="0"/>
            <a:t>Porque Deus há de trazer a juízo toda a obra, e até tudo o que está encoberto, quer seja bom, quer seja mau.</a:t>
          </a:r>
          <a:br>
            <a:rPr lang="pt-BR" sz="1600" dirty="0"/>
          </a:br>
          <a:endParaRPr lang="pt-BR" sz="2000" b="0" i="0" baseline="0" dirty="0"/>
        </a:p>
      </dgm:t>
    </dgm:pt>
    <dgm:pt modelId="{4DCACE1D-C19B-482C-BCE1-C94D7C495501}" type="parTrans" cxnId="{E4C112E4-E46A-4F43-B923-1BAD6CCE638E}">
      <dgm:prSet/>
      <dgm:spPr/>
      <dgm:t>
        <a:bodyPr/>
        <a:lstStyle/>
        <a:p>
          <a:endParaRPr lang="en-US"/>
        </a:p>
      </dgm:t>
    </dgm:pt>
    <dgm:pt modelId="{FDC2C6EB-B2E8-4F42-9AD6-94A889DA46B8}" type="sibTrans" cxnId="{E4C112E4-E46A-4F43-B923-1BAD6CCE638E}">
      <dgm:prSet/>
      <dgm:spPr/>
      <dgm:t>
        <a:bodyPr/>
        <a:lstStyle/>
        <a:p>
          <a:endParaRPr lang="en-US"/>
        </a:p>
      </dgm:t>
    </dgm:pt>
    <dgm:pt modelId="{2CB6222E-48F1-490C-ADBA-B25F5090B21F}" type="pres">
      <dgm:prSet presAssocID="{C743F0BE-0C7B-457F-BA40-0D586212DE21}" presName="vert0" presStyleCnt="0">
        <dgm:presLayoutVars>
          <dgm:dir/>
          <dgm:animOne val="branch"/>
          <dgm:animLvl val="lvl"/>
        </dgm:presLayoutVars>
      </dgm:prSet>
      <dgm:spPr/>
    </dgm:pt>
    <dgm:pt modelId="{12858030-6171-4477-ADDB-BDCE321871BB}" type="pres">
      <dgm:prSet presAssocID="{F4E6E4ED-C118-4588-9DFE-4C5540555CC2}" presName="thickLine" presStyleLbl="alignNode1" presStyleIdx="0" presStyleCnt="1"/>
      <dgm:spPr/>
    </dgm:pt>
    <dgm:pt modelId="{58B9707A-C463-43D0-BAF6-BCAD6F039D43}" type="pres">
      <dgm:prSet presAssocID="{F4E6E4ED-C118-4588-9DFE-4C5540555CC2}" presName="horz1" presStyleCnt="0"/>
      <dgm:spPr/>
    </dgm:pt>
    <dgm:pt modelId="{2A7D5ABF-1F76-45E2-9BAE-E760585A1974}" type="pres">
      <dgm:prSet presAssocID="{F4E6E4ED-C118-4588-9DFE-4C5540555CC2}" presName="tx1" presStyleLbl="revTx" presStyleIdx="0" presStyleCnt="1"/>
      <dgm:spPr/>
    </dgm:pt>
    <dgm:pt modelId="{F4B21BB8-99B4-4CBA-A36B-7BA8088A9591}" type="pres">
      <dgm:prSet presAssocID="{F4E6E4ED-C118-4588-9DFE-4C5540555CC2}" presName="vert1" presStyleCnt="0"/>
      <dgm:spPr/>
    </dgm:pt>
  </dgm:ptLst>
  <dgm:cxnLst>
    <dgm:cxn modelId="{F8C00F22-5E84-4B2A-911E-559CCDC05B4B}" type="presOf" srcId="{C743F0BE-0C7B-457F-BA40-0D586212DE21}" destId="{2CB6222E-48F1-490C-ADBA-B25F5090B21F}" srcOrd="0" destOrd="0" presId="urn:microsoft.com/office/officeart/2008/layout/LinedList"/>
    <dgm:cxn modelId="{2E77756A-F786-40FB-BC3D-2E0D22411BB5}" type="presOf" srcId="{F4E6E4ED-C118-4588-9DFE-4C5540555CC2}" destId="{2A7D5ABF-1F76-45E2-9BAE-E760585A1974}" srcOrd="0" destOrd="0" presId="urn:microsoft.com/office/officeart/2008/layout/LinedList"/>
    <dgm:cxn modelId="{E4C112E4-E46A-4F43-B923-1BAD6CCE638E}" srcId="{C743F0BE-0C7B-457F-BA40-0D586212DE21}" destId="{F4E6E4ED-C118-4588-9DFE-4C5540555CC2}" srcOrd="0" destOrd="0" parTransId="{4DCACE1D-C19B-482C-BCE1-C94D7C495501}" sibTransId="{FDC2C6EB-B2E8-4F42-9AD6-94A889DA46B8}"/>
    <dgm:cxn modelId="{E7D483A4-3AC4-44BD-B876-0DF6636BC46B}" type="presParOf" srcId="{2CB6222E-48F1-490C-ADBA-B25F5090B21F}" destId="{12858030-6171-4477-ADDB-BDCE321871BB}" srcOrd="0" destOrd="0" presId="urn:microsoft.com/office/officeart/2008/layout/LinedList"/>
    <dgm:cxn modelId="{F600AE55-5CDD-4865-ADE0-5A9A4E0B54E5}" type="presParOf" srcId="{2CB6222E-48F1-490C-ADBA-B25F5090B21F}" destId="{58B9707A-C463-43D0-BAF6-BCAD6F039D43}" srcOrd="1" destOrd="0" presId="urn:microsoft.com/office/officeart/2008/layout/LinedList"/>
    <dgm:cxn modelId="{4D8D592C-6D91-4B21-8CBC-15D9DA0C51A0}" type="presParOf" srcId="{58B9707A-C463-43D0-BAF6-BCAD6F039D43}" destId="{2A7D5ABF-1F76-45E2-9BAE-E760585A1974}" srcOrd="0" destOrd="0" presId="urn:microsoft.com/office/officeart/2008/layout/LinedList"/>
    <dgm:cxn modelId="{63072037-6258-496A-88A2-FBCA3A6BA369}" type="presParOf" srcId="{58B9707A-C463-43D0-BAF6-BCAD6F039D43}" destId="{F4B21BB8-99B4-4CBA-A36B-7BA8088A9591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858030-6171-4477-ADDB-BDCE321871BB}">
      <dsp:nvSpPr>
        <dsp:cNvPr id="0" name=""/>
        <dsp:cNvSpPr/>
      </dsp:nvSpPr>
      <dsp:spPr>
        <a:xfrm>
          <a:off x="0" y="1755"/>
          <a:ext cx="6586489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2A7D5ABF-1F76-45E2-9BAE-E760585A1974}">
      <dsp:nvSpPr>
        <dsp:cNvPr id="0" name=""/>
        <dsp:cNvSpPr/>
      </dsp:nvSpPr>
      <dsp:spPr>
        <a:xfrm>
          <a:off x="0" y="1755"/>
          <a:ext cx="6586489" cy="35923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b="0" i="0" kern="1200" baseline="0" dirty="0"/>
            <a:t>Eclesiastes 12: 10-14</a:t>
          </a:r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b="0" i="0" kern="1200" dirty="0"/>
            <a:t>10. Procurou o pregador achar palavras agradáveis; e escreveu-as com retidão, palavras de verdade.</a:t>
          </a:r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br>
            <a:rPr lang="pt-BR" sz="1600" kern="1200" dirty="0"/>
          </a:br>
          <a:r>
            <a:rPr lang="pt-BR" sz="1600" kern="1200" dirty="0"/>
            <a:t>11. </a:t>
          </a:r>
          <a:r>
            <a:rPr lang="pt-BR" sz="1600" b="0" i="0" kern="1200" dirty="0"/>
            <a:t>As palavras dos sábios são como aguilhões, e como pregos, bem fixados pelos mestres das assembleias, que nos foram dadas pelo único Pastor.</a:t>
          </a:r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br>
            <a:rPr lang="pt-BR" sz="1600" kern="1200" dirty="0"/>
          </a:br>
          <a:r>
            <a:rPr lang="pt-BR" sz="1600" kern="1200" dirty="0"/>
            <a:t>12. </a:t>
          </a:r>
          <a:r>
            <a:rPr lang="pt-BR" sz="1600" b="0" i="0" kern="1200" dirty="0"/>
            <a:t>E, demais disto, filho meu, atenta: não há limite para fazer livros, e o muito estudar é enfado da carne.</a:t>
          </a:r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br>
            <a:rPr lang="pt-BR" sz="1600" kern="1200" dirty="0"/>
          </a:br>
          <a:r>
            <a:rPr lang="pt-BR" sz="1600" kern="1200" dirty="0"/>
            <a:t>13. </a:t>
          </a:r>
          <a:r>
            <a:rPr lang="pt-BR" sz="1600" b="0" i="0" kern="1200" dirty="0"/>
            <a:t>De tudo o que se tem ouvido, o fim é: Teme a Deus, e guarda os seus mandamentos; porque isto é o dever de todo o homem.</a:t>
          </a:r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br>
            <a:rPr lang="pt-BR" sz="1600" kern="1200" dirty="0"/>
          </a:br>
          <a:r>
            <a:rPr lang="pt-BR" sz="1600" kern="1200" dirty="0"/>
            <a:t>14. </a:t>
          </a:r>
          <a:r>
            <a:rPr lang="pt-BR" sz="1600" b="0" i="0" kern="1200" dirty="0"/>
            <a:t>Porque Deus há de trazer a juízo toda a obra, e até tudo o que está encoberto, quer seja bom, quer seja mau.</a:t>
          </a:r>
          <a:br>
            <a:rPr lang="pt-BR" sz="1600" kern="1200" dirty="0"/>
          </a:br>
          <a:endParaRPr lang="pt-BR" sz="2000" b="0" i="0" kern="1200" baseline="0" dirty="0"/>
        </a:p>
      </dsp:txBody>
      <dsp:txXfrm>
        <a:off x="0" y="1755"/>
        <a:ext cx="6586489" cy="359230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65060" y="5052546"/>
            <a:ext cx="7516013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25/12/2021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0109" y="3132290"/>
            <a:ext cx="9567135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25/12/2021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0927" y="2172648"/>
            <a:ext cx="7955555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6584" y="4607511"/>
            <a:ext cx="7960659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25/12/2021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25/12/2021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523999" y="731519"/>
            <a:ext cx="4462272" cy="3474720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731520"/>
            <a:ext cx="4462272" cy="3474720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41929" y="1400327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6403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pt-BR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1399032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25/12/2021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25/12/2021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25/12/2021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8794" y="2209801"/>
            <a:ext cx="4848113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4688" y="731520"/>
            <a:ext cx="5356113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4354" y="3497802"/>
            <a:ext cx="4518213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25/12/2021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966900" y="1143000"/>
            <a:ext cx="54864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0516" y="1010486"/>
            <a:ext cx="4925485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25/12/2021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9691" y="4464421"/>
            <a:ext cx="8511384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40000" y="731519"/>
            <a:ext cx="8534400" cy="3474720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25/12/2021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8344" y="376518"/>
            <a:ext cx="27432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32151" y="731520"/>
            <a:ext cx="6439049" cy="4894729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25/12/2021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12192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91053" y="4372168"/>
            <a:ext cx="8683348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2260"/>
            <a:ext cx="85344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00" y="6172201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8FDA749B-57F4-4C10-A94F-CE21767E9C99}" type="datetimeFigureOut">
              <a:rPr lang="pt-BR" smtClean="0"/>
              <a:t>25/12/2021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172201"/>
            <a:ext cx="44704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80000" y="6172201"/>
            <a:ext cx="243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gif"/><Relationship Id="rId5" Type="http://schemas.openxmlformats.org/officeDocument/2006/relationships/image" Target="../media/image5.jp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openxmlformats.org/officeDocument/2006/relationships/image" Target="../media/image23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jpeg"/><Relationship Id="rId5" Type="http://schemas.openxmlformats.org/officeDocument/2006/relationships/hyperlink" Target="https://juliocesarmedeiros.org/blog-2/" TargetMode="External"/><Relationship Id="rId4" Type="http://schemas.openxmlformats.org/officeDocument/2006/relationships/hyperlink" Target="https://www.youtube.com/c/BoaSemente" TargetMode="Externa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25.jpeg"/><Relationship Id="rId7" Type="http://schemas.openxmlformats.org/officeDocument/2006/relationships/hyperlink" Target="https://t.me/juliocesarmedeiros" TargetMode="External"/><Relationship Id="rId12" Type="http://schemas.openxmlformats.org/officeDocument/2006/relationships/image" Target="../media/image33.jpeg"/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jpeg"/><Relationship Id="rId11" Type="http://schemas.openxmlformats.org/officeDocument/2006/relationships/image" Target="../media/image32.JPG"/><Relationship Id="rId5" Type="http://schemas.openxmlformats.org/officeDocument/2006/relationships/image" Target="../media/image27.jpeg"/><Relationship Id="rId10" Type="http://schemas.openxmlformats.org/officeDocument/2006/relationships/image" Target="../media/image31.png"/><Relationship Id="rId4" Type="http://schemas.openxmlformats.org/officeDocument/2006/relationships/image" Target="../media/image26.gif"/><Relationship Id="rId9" Type="http://schemas.openxmlformats.org/officeDocument/2006/relationships/image" Target="../media/image30.JPG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hyperlink" Target="https://www.instagram.com/mefassessoria_contabeis/?utm_medium=copy_link" TargetMode="External"/><Relationship Id="rId7" Type="http://schemas.openxmlformats.org/officeDocument/2006/relationships/image" Target="../media/image36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3.xml"/><Relationship Id="rId6" Type="http://schemas.microsoft.com/office/2007/relationships/hdphoto" Target="../media/hdphoto3.wdp"/><Relationship Id="rId11" Type="http://schemas.openxmlformats.org/officeDocument/2006/relationships/image" Target="../media/image38.jpeg"/><Relationship Id="rId5" Type="http://schemas.openxmlformats.org/officeDocument/2006/relationships/image" Target="../media/image35.png"/><Relationship Id="rId10" Type="http://schemas.microsoft.com/office/2007/relationships/hdphoto" Target="../media/hdphoto5.wdp"/><Relationship Id="rId4" Type="http://schemas.openxmlformats.org/officeDocument/2006/relationships/hyperlink" Target="https://www.facebook.com/mefassessoriacontabeis" TargetMode="External"/><Relationship Id="rId9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4BC05416-B54A-4B72-9A3D-DDA9608BA6F7}"/>
              </a:ext>
            </a:extLst>
          </p:cNvPr>
          <p:cNvSpPr/>
          <p:nvPr/>
        </p:nvSpPr>
        <p:spPr>
          <a:xfrm>
            <a:off x="4560849" y="591015"/>
            <a:ext cx="7363420" cy="58064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A8D6EDB1-626E-4B46-AC0B-FE511E6AD3DD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5844350" y="5044432"/>
            <a:ext cx="5956353" cy="1070792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0" tIns="0" rIns="0" bIns="60306" numCol="1" anchorCtr="0" compatLnSpc="1">
            <a:prstTxWarp prst="textNoShape">
              <a:avLst/>
            </a:prstTxWarp>
            <a:normAutofit lnSpcReduction="1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pt-BR" altLang="pt-BR" sz="2000" b="1" i="0" u="none" strike="noStrike" normalizeH="0" baseline="0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oboto" pitchFamily="2" charset="0"/>
              </a:rPr>
              <a:t>Revista Betel Jovens Conectar+ 4 trimestre 2021</a:t>
            </a: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br>
              <a:rPr kumimoji="0" lang="pt-BR" altLang="pt-BR" sz="2000" b="1" i="0" u="none" strike="noStrike" normalizeH="0" baseline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Open Sans" panose="020B0606030504020204" pitchFamily="34" charset="0"/>
                <a:cs typeface="Open Sans" panose="020B0606030504020204" pitchFamily="34" charset="0"/>
              </a:rPr>
            </a:br>
            <a:endParaRPr kumimoji="0" lang="pt-BR" altLang="pt-BR" sz="2000" b="1" i="0" u="none" strike="noStrike" normalizeH="0" baseline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kumimoji="0" lang="pt-BR" altLang="pt-BR" sz="2000" b="1" i="0" u="none" strike="noStrike" normalizeH="0" baseline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67D0141-D00B-45B4-B424-BFC3620586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69106" y="1085488"/>
            <a:ext cx="7155163" cy="4004722"/>
          </a:xfrm>
        </p:spPr>
        <p:txBody>
          <a:bodyPr>
            <a:normAutofit/>
          </a:bodyPr>
          <a:lstStyle/>
          <a:p>
            <a:pPr marL="182880" indent="0">
              <a:buNone/>
            </a:pPr>
            <a:r>
              <a:rPr lang="pt-BR" b="1" dirty="0">
                <a:solidFill>
                  <a:srgbClr val="FFFFFF"/>
                </a:solidFill>
                <a:latin typeface="Open Sans" panose="020B0606030504020204" pitchFamily="34" charset="0"/>
              </a:rPr>
              <a:t> </a:t>
            </a:r>
            <a:br>
              <a:rPr lang="pt-BR" b="1" dirty="0">
                <a:solidFill>
                  <a:srgbClr val="FFFFFF"/>
                </a:solidFill>
                <a:latin typeface="Open Sans" panose="020B0606030504020204" pitchFamily="34" charset="0"/>
              </a:rPr>
            </a:br>
            <a:endParaRPr lang="pt-BR" dirty="0">
              <a:solidFill>
                <a:srgbClr val="FFFFFF"/>
              </a:solidFill>
            </a:endParaRPr>
          </a:p>
        </p:txBody>
      </p:sp>
      <p:cxnSp>
        <p:nvCxnSpPr>
          <p:cNvPr id="30" name="Straight Connector 26">
            <a:extLst>
              <a:ext uri="{FF2B5EF4-FFF2-40B4-BE49-F238E27FC236}">
                <a16:creationId xmlns:a16="http://schemas.microsoft.com/office/drawing/2014/main" id="{DC0E1208-0B30-4396-AE7C-AEBFFAEE66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87478" y="4713662"/>
            <a:ext cx="3657600" cy="0"/>
          </a:xfrm>
          <a:prstGeom prst="line">
            <a:avLst/>
          </a:prstGeom>
          <a:ln w="19050">
            <a:solidFill>
              <a:srgbClr val="FFFFFF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agem 5" descr="Uma imagem contendo homem, atletismo&#10;&#10;Descrição gerada automaticamente">
            <a:extLst>
              <a:ext uri="{FF2B5EF4-FFF2-40B4-BE49-F238E27FC236}">
                <a16:creationId xmlns:a16="http://schemas.microsoft.com/office/drawing/2014/main" id="{145413C3-1696-4496-A4D7-4BDA1F675F4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20" b="2"/>
          <a:stretch/>
        </p:blipFill>
        <p:spPr>
          <a:xfrm>
            <a:off x="475488" y="476777"/>
            <a:ext cx="3864383" cy="5920653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9774195" y="5745892"/>
            <a:ext cx="18040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  <a:latin typeface="Arial Black" pitchFamily="34" charset="0"/>
              </a:rPr>
              <a:t>#CASALM&amp;F</a:t>
            </a:r>
          </a:p>
        </p:txBody>
      </p:sp>
      <p:sp>
        <p:nvSpPr>
          <p:cNvPr id="7" name="Retângulo 6"/>
          <p:cNvSpPr/>
          <p:nvPr/>
        </p:nvSpPr>
        <p:spPr>
          <a:xfrm>
            <a:off x="5287478" y="1054261"/>
            <a:ext cx="6096000" cy="3046988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pt-BR" sz="4800" b="1" dirty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solidFill>
                  <a:prstClr val="white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Open Sans" panose="020B0606030504020204" pitchFamily="34" charset="0"/>
              </a:rPr>
              <a:t>Lição 13</a:t>
            </a:r>
          </a:p>
          <a:p>
            <a:pPr lvl="0" algn="ctr"/>
            <a:r>
              <a:rPr lang="pt-BR" sz="4800" b="1" dirty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solidFill>
                  <a:prstClr val="white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Open Sans" panose="020B0606030504020204" pitchFamily="34" charset="0"/>
              </a:rPr>
              <a:t>O OBJETIVO DA VIDA NO CONCEITO BÍBLICO</a:t>
            </a:r>
            <a:endParaRPr lang="pt-BR" sz="1600" b="1" dirty="0">
              <a:ln w="17780" cmpd="sng">
                <a:solidFill>
                  <a:srgbClr val="4F81BD">
                    <a:tint val="3000"/>
                  </a:srgbClr>
                </a:solidFill>
                <a:prstDash val="solid"/>
                <a:miter lim="800000"/>
              </a:ln>
              <a:solidFill>
                <a:prstClr val="white"/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33395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4" descr="Uma imagem contendo pessoa, mulher, segurando, frente&#10;&#10;Descrição gerada automaticamente">
            <a:extLst>
              <a:ext uri="{FF2B5EF4-FFF2-40B4-BE49-F238E27FC236}">
                <a16:creationId xmlns:a16="http://schemas.microsoft.com/office/drawing/2014/main" id="{7195910B-10B0-46EC-87BF-E2C1FDFDA42B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30657">
            <a:off x="590107" y="595886"/>
            <a:ext cx="5266349" cy="362618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506C6A0B-6E45-488A-A1C5-5659EA8E23DE}"/>
              </a:ext>
            </a:extLst>
          </p:cNvPr>
          <p:cNvSpPr txBox="1"/>
          <p:nvPr/>
        </p:nvSpPr>
        <p:spPr>
          <a:xfrm>
            <a:off x="244275" y="5175224"/>
            <a:ext cx="2479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Pr. Júlio César Medeiros</a:t>
            </a:r>
          </a:p>
        </p:txBody>
      </p:sp>
      <p:pic>
        <p:nvPicPr>
          <p:cNvPr id="6" name="Gráfico 9" descr="Bolas de Harvey 100% com preenchimento sólido">
            <a:extLst>
              <a:ext uri="{FF2B5EF4-FFF2-40B4-BE49-F238E27FC236}">
                <a16:creationId xmlns:a16="http://schemas.microsoft.com/office/drawing/2014/main" id="{97E0EC46-731B-47A5-A9E3-A3868A3A8F4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089717" y="5670046"/>
            <a:ext cx="914400" cy="914400"/>
          </a:xfrm>
          <a:prstGeom prst="rect">
            <a:avLst/>
          </a:prstGeom>
        </p:spPr>
      </p:pic>
      <p:pic>
        <p:nvPicPr>
          <p:cNvPr id="7" name="Gráfico 17" descr="Bolas de Harvey 100% com preenchimento sólido">
            <a:extLst>
              <a:ext uri="{FF2B5EF4-FFF2-40B4-BE49-F238E27FC236}">
                <a16:creationId xmlns:a16="http://schemas.microsoft.com/office/drawing/2014/main" id="{B816CE7D-B5E6-4048-BDFC-8A8C1ECBB60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214742" y="5670046"/>
            <a:ext cx="914400" cy="914400"/>
          </a:xfrm>
          <a:prstGeom prst="rect">
            <a:avLst/>
          </a:prstGeom>
        </p:spPr>
      </p:pic>
      <p:pic>
        <p:nvPicPr>
          <p:cNvPr id="8" name="Gráfico 19" descr="Bolas de Harvey 100% com preenchimento sólido">
            <a:extLst>
              <a:ext uri="{FF2B5EF4-FFF2-40B4-BE49-F238E27FC236}">
                <a16:creationId xmlns:a16="http://schemas.microsoft.com/office/drawing/2014/main" id="{5DB010EE-43C8-4970-841A-5A5A30E5363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280630" y="5670046"/>
            <a:ext cx="914400" cy="914400"/>
          </a:xfrm>
          <a:prstGeom prst="rect">
            <a:avLst/>
          </a:prstGeom>
        </p:spPr>
      </p:pic>
      <p:pic>
        <p:nvPicPr>
          <p:cNvPr id="9" name="Imagem 8" descr="Diagrama&#10;&#10;Descrição gerada automaticamente">
            <a:extLst>
              <a:ext uri="{FF2B5EF4-FFF2-40B4-BE49-F238E27FC236}">
                <a16:creationId xmlns:a16="http://schemas.microsoft.com/office/drawing/2014/main" id="{DF3AD6A9-C63D-4E33-BD28-19B975D0CB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7688" y="290910"/>
            <a:ext cx="5379136" cy="537913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m 9" descr="Homem tirando foto de si mesmo em frente ao computador&#10;&#10;Descrição gerada automaticamente">
            <a:extLst>
              <a:ext uri="{FF2B5EF4-FFF2-40B4-BE49-F238E27FC236}">
                <a16:creationId xmlns:a16="http://schemas.microsoft.com/office/drawing/2014/main" id="{BC6470E6-325C-48E1-AA9C-70E4D35156F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5721" y="4580935"/>
            <a:ext cx="3560406" cy="2003511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637215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8302423" y="2206781"/>
            <a:ext cx="36300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defTabSz="457200">
              <a:defRPr/>
            </a:pPr>
            <a:r>
              <a:rPr lang="pt-BR" b="1" i="0" dirty="0">
                <a:effectLst/>
                <a:latin typeface="Nunito Sans"/>
              </a:rPr>
              <a:t>Texto de Referência: </a:t>
            </a:r>
            <a:r>
              <a:rPr lang="pt-BR" b="1" dirty="0" err="1">
                <a:latin typeface="Nunito Sans"/>
              </a:rPr>
              <a:t>Ec</a:t>
            </a:r>
            <a:r>
              <a:rPr lang="pt-BR" b="1" dirty="0">
                <a:latin typeface="Nunito Sans"/>
              </a:rPr>
              <a:t>. 12. 1-8</a:t>
            </a:r>
            <a:endParaRPr kumimoji="0" lang="pt-BR" sz="1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sto MT" panose="02040603050505030304"/>
              <a:ea typeface="+mn-ea"/>
              <a:cs typeface="+mn-cs"/>
            </a:endParaRPr>
          </a:p>
        </p:txBody>
      </p:sp>
      <p:sp>
        <p:nvSpPr>
          <p:cNvPr id="7" name="Retângulo de cantos arredondados 6"/>
          <p:cNvSpPr/>
          <p:nvPr/>
        </p:nvSpPr>
        <p:spPr>
          <a:xfrm>
            <a:off x="803830" y="3562820"/>
            <a:ext cx="2853770" cy="3134541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 defTabSz="457200">
              <a:defRPr/>
            </a:pPr>
            <a:r>
              <a:rPr lang="pt-BR" sz="2000" b="1" dirty="0">
                <a:latin typeface="Arial Black" pitchFamily="34" charset="0"/>
              </a:rPr>
              <a:t>“Em todo o tempo sejam alvos os teus vestidos, e nunca falte o óleo sobre a tua cabeça. </a:t>
            </a:r>
            <a:r>
              <a:rPr lang="pt-BR" sz="2000" b="1" dirty="0" err="1">
                <a:latin typeface="Arial Black" pitchFamily="34" charset="0"/>
              </a:rPr>
              <a:t>Ec</a:t>
            </a:r>
            <a:r>
              <a:rPr lang="pt-BR" sz="2000" b="1" dirty="0">
                <a:latin typeface="Arial Black" pitchFamily="34" charset="0"/>
              </a:rPr>
              <a:t> 9.8</a:t>
            </a:r>
          </a:p>
        </p:txBody>
      </p:sp>
      <p:sp>
        <p:nvSpPr>
          <p:cNvPr id="10" name="Retângulo de cantos arredondados 9"/>
          <p:cNvSpPr/>
          <p:nvPr/>
        </p:nvSpPr>
        <p:spPr>
          <a:xfrm>
            <a:off x="4034708" y="3562820"/>
            <a:ext cx="2266541" cy="3134541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>
                <a:latin typeface="Arial Black" pitchFamily="34" charset="0"/>
                <a:cs typeface="Times New Roman" pitchFamily="18" charset="0"/>
              </a:rPr>
              <a:t>A vida debaixo do sol deve ser vivida de maneira a glorificar o nome de Deus.</a:t>
            </a:r>
            <a:endParaRPr lang="pt-BR" sz="2000" b="1" dirty="0">
              <a:latin typeface="Arial Black" pitchFamily="34" charset="0"/>
            </a:endParaRPr>
          </a:p>
        </p:txBody>
      </p:sp>
      <p:sp>
        <p:nvSpPr>
          <p:cNvPr id="11" name="Retângulo de cantos arredondados 10"/>
          <p:cNvSpPr/>
          <p:nvPr/>
        </p:nvSpPr>
        <p:spPr>
          <a:xfrm>
            <a:off x="6472190" y="3751081"/>
            <a:ext cx="2710719" cy="2949188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just">
              <a:buFont typeface="Wingdings" pitchFamily="2" charset="2"/>
              <a:buChar char="ü"/>
            </a:pPr>
            <a:r>
              <a:rPr lang="pt-BR" sz="1600" b="1" dirty="0">
                <a:latin typeface="Arial" pitchFamily="34" charset="0"/>
                <a:cs typeface="Arial" pitchFamily="34" charset="0"/>
              </a:rPr>
              <a:t>Verificar de que maneira estamos gastando nossa vida;</a:t>
            </a:r>
          </a:p>
          <a:p>
            <a:pPr marL="285750" indent="-285750" algn="just">
              <a:buFont typeface="Wingdings" pitchFamily="2" charset="2"/>
              <a:buChar char="ü"/>
            </a:pPr>
            <a:r>
              <a:rPr lang="pt-BR" sz="1600" b="1" dirty="0">
                <a:latin typeface="Arial" pitchFamily="34" charset="0"/>
                <a:cs typeface="Arial" pitchFamily="34" charset="0"/>
              </a:rPr>
              <a:t>Pensar sobre o legado que estamos construindo</a:t>
            </a:r>
          </a:p>
          <a:p>
            <a:pPr marL="285750" indent="-285750" algn="just">
              <a:buFont typeface="Wingdings" pitchFamily="2" charset="2"/>
              <a:buChar char="ü"/>
            </a:pPr>
            <a:r>
              <a:rPr lang="pt-BR" sz="1600" b="1" dirty="0">
                <a:latin typeface="Arial" pitchFamily="34" charset="0"/>
                <a:cs typeface="Arial" pitchFamily="34" charset="0"/>
              </a:rPr>
              <a:t>Compreender que a nossa missão é viver para Deus.</a:t>
            </a:r>
          </a:p>
        </p:txBody>
      </p:sp>
      <p:sp>
        <p:nvSpPr>
          <p:cNvPr id="12" name="Retângulo de cantos arredondados 11"/>
          <p:cNvSpPr/>
          <p:nvPr/>
        </p:nvSpPr>
        <p:spPr>
          <a:xfrm>
            <a:off x="9418283" y="3562821"/>
            <a:ext cx="2143125" cy="3134540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457200">
              <a:defRPr/>
            </a:pPr>
            <a:r>
              <a:rPr lang="pt-BR" sz="1600" dirty="0">
                <a:solidFill>
                  <a:prstClr val="white"/>
                </a:solidFill>
                <a:latin typeface="Arial Black" pitchFamily="34" charset="0"/>
              </a:rPr>
              <a:t>Oremos para que venhamos viver a nossa vida de maneira sábia e justa, não permitindo a ilusão terena em nosso coração</a:t>
            </a:r>
            <a:r>
              <a:rPr lang="pt-BR" dirty="0">
                <a:solidFill>
                  <a:prstClr val="white"/>
                </a:solidFill>
                <a:latin typeface="Calisto MT" panose="02040603050505030304"/>
              </a:rPr>
              <a:t>.</a:t>
            </a:r>
          </a:p>
        </p:txBody>
      </p:sp>
      <p:sp>
        <p:nvSpPr>
          <p:cNvPr id="13" name="CaixaDeTexto 12"/>
          <p:cNvSpPr txBox="1"/>
          <p:nvPr/>
        </p:nvSpPr>
        <p:spPr>
          <a:xfrm>
            <a:off x="1184734" y="3152762"/>
            <a:ext cx="2091962" cy="307777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sto MT" panose="02040603050505030304"/>
                <a:ea typeface="+mn-ea"/>
                <a:cs typeface="+mn-cs"/>
              </a:rPr>
              <a:t>VERSÍCULO DO DIA </a:t>
            </a:r>
          </a:p>
        </p:txBody>
      </p:sp>
      <p:pic>
        <p:nvPicPr>
          <p:cNvPr id="14" name="Imagem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0980" y="2561538"/>
            <a:ext cx="799470" cy="559629"/>
          </a:xfrm>
          <a:prstGeom prst="rect">
            <a:avLst/>
          </a:prstGeom>
        </p:spPr>
      </p:pic>
      <p:sp>
        <p:nvSpPr>
          <p:cNvPr id="17" name="CaixaDeTexto 16"/>
          <p:cNvSpPr txBox="1"/>
          <p:nvPr/>
        </p:nvSpPr>
        <p:spPr>
          <a:xfrm>
            <a:off x="4161368" y="3165622"/>
            <a:ext cx="2139881" cy="307777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sto MT" panose="02040603050505030304"/>
                <a:ea typeface="+mn-ea"/>
                <a:cs typeface="+mn-cs"/>
              </a:rPr>
              <a:t>VERDADE APLICADA</a:t>
            </a:r>
          </a:p>
        </p:txBody>
      </p:sp>
      <p:sp>
        <p:nvSpPr>
          <p:cNvPr id="18" name="CaixaDeTexto 17"/>
          <p:cNvSpPr txBox="1"/>
          <p:nvPr/>
        </p:nvSpPr>
        <p:spPr>
          <a:xfrm>
            <a:off x="6735104" y="3159257"/>
            <a:ext cx="2184893" cy="307777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sto MT" panose="02040603050505030304"/>
                <a:ea typeface="+mn-ea"/>
                <a:cs typeface="+mn-cs"/>
              </a:rPr>
              <a:t>OBJETIVOS DA LIÇÃO</a:t>
            </a:r>
          </a:p>
        </p:txBody>
      </p:sp>
      <p:pic>
        <p:nvPicPr>
          <p:cNvPr id="20" name="Imagem 19"/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996" y="2594966"/>
            <a:ext cx="575928" cy="575688"/>
          </a:xfrm>
          <a:prstGeom prst="rect">
            <a:avLst/>
          </a:prstGeom>
        </p:spPr>
      </p:pic>
      <p:sp>
        <p:nvSpPr>
          <p:cNvPr id="21" name="CaixaDeTexto 20"/>
          <p:cNvSpPr txBox="1"/>
          <p:nvPr/>
        </p:nvSpPr>
        <p:spPr>
          <a:xfrm>
            <a:off x="9284515" y="3147730"/>
            <a:ext cx="2410660" cy="307777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sto MT" panose="02040603050505030304"/>
                <a:ea typeface="+mn-ea"/>
                <a:cs typeface="+mn-cs"/>
              </a:rPr>
              <a:t>MOMENTO DE ORAÇÃO</a:t>
            </a:r>
          </a:p>
        </p:txBody>
      </p:sp>
      <p:pic>
        <p:nvPicPr>
          <p:cNvPr id="22" name="Imagem 21"/>
          <p:cNvPicPr>
            <a:picLocks noChangeAspect="1"/>
          </p:cNvPicPr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9343" y="2561538"/>
            <a:ext cx="609116" cy="609116"/>
          </a:xfrm>
          <a:prstGeom prst="rect">
            <a:avLst/>
          </a:prstGeom>
        </p:spPr>
      </p:pic>
      <p:pic>
        <p:nvPicPr>
          <p:cNvPr id="24" name="Imagem 23"/>
          <p:cNvPicPr>
            <a:picLocks noChangeAspect="1"/>
          </p:cNvPicPr>
          <p:nvPr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948" y="2294538"/>
            <a:ext cx="860646" cy="860646"/>
          </a:xfrm>
          <a:prstGeom prst="rect">
            <a:avLst/>
          </a:prstGeom>
        </p:spPr>
      </p:pic>
      <p:sp>
        <p:nvSpPr>
          <p:cNvPr id="25" name="CaixaDeTexto 24">
            <a:extLst>
              <a:ext uri="{FF2B5EF4-FFF2-40B4-BE49-F238E27FC236}">
                <a16:creationId xmlns:a16="http://schemas.microsoft.com/office/drawing/2014/main" id="{AFDBC0CC-8AA0-4FA7-BEF4-2326FBBABBB4}"/>
              </a:ext>
            </a:extLst>
          </p:cNvPr>
          <p:cNvSpPr txBox="1"/>
          <p:nvPr/>
        </p:nvSpPr>
        <p:spPr>
          <a:xfrm>
            <a:off x="10227995" y="3566415"/>
            <a:ext cx="5276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b="1" i="0" dirty="0">
                <a:solidFill>
                  <a:srgbClr val="3F3757"/>
                </a:solidFill>
                <a:effectLst/>
                <a:latin typeface="Nunito Sans"/>
              </a:rPr>
              <a:t>🙏</a:t>
            </a:r>
            <a:endParaRPr lang="pt-BR" dirty="0"/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8FFD31F2-4A58-42DA-948C-6F1E98767AE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04385" y="705755"/>
            <a:ext cx="7759754" cy="1246905"/>
          </a:xfr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pt-BR" sz="4000" dirty="0">
                <a:solidFill>
                  <a:schemeClr val="bg1"/>
                </a:solidFill>
              </a:rPr>
              <a:t>      </a:t>
            </a:r>
            <a:r>
              <a:rPr lang="pt-BR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Lição 13. O OBJETIVO DA VIDA NO CONCEITO BÍBLICO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9361" y="518040"/>
            <a:ext cx="3223532" cy="1441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36747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11" grpId="0" animBg="1"/>
      <p:bldP spid="12" grpId="0" animBg="1"/>
      <p:bldP spid="13" grpId="0" animBg="1"/>
      <p:bldP spid="17" grpId="0" animBg="1"/>
      <p:bldP spid="18" grpId="0" animBg="1"/>
      <p:bldP spid="2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256DD8-EB8E-44FC-92E1-4354F37D6D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42368" y="518058"/>
            <a:ext cx="6586491" cy="964753"/>
          </a:xfrm>
        </p:spPr>
        <p:txBody>
          <a:bodyPr anchor="b">
            <a:normAutofit/>
          </a:bodyPr>
          <a:lstStyle/>
          <a:p>
            <a:pPr marL="0" indent="0" algn="l">
              <a:buNone/>
            </a:pPr>
            <a:r>
              <a:rPr lang="pt-BR" b="1" dirty="0">
                <a:latin typeface="Arial" pitchFamily="34" charset="0"/>
                <a:cs typeface="Arial" pitchFamily="34" charset="0"/>
              </a:rPr>
              <a:t>TEXTO</a:t>
            </a:r>
          </a:p>
        </p:txBody>
      </p:sp>
      <p:graphicFrame>
        <p:nvGraphicFramePr>
          <p:cNvPr id="5" name="Espaço Reservado para Conteúdo 2">
            <a:extLst>
              <a:ext uri="{FF2B5EF4-FFF2-40B4-BE49-F238E27FC236}">
                <a16:creationId xmlns:a16="http://schemas.microsoft.com/office/drawing/2014/main" id="{7869A383-7C73-4AFE-85B3-1998D4A7EC55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584806125"/>
              </p:ext>
            </p:extLst>
          </p:nvPr>
        </p:nvGraphicFramePr>
        <p:xfrm>
          <a:off x="4965431" y="1964724"/>
          <a:ext cx="6586489" cy="35958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B5E0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578" y="908050"/>
            <a:ext cx="4596627" cy="544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97786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Rectangle 139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2732891-26BD-4820-9E75-87BA040E5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321734"/>
            <a:ext cx="10905066" cy="113573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en-US" sz="3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INTRODUÇÃO 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1D34EDB1-5711-42DA-A5E2-973ADE0955FC}"/>
              </a:ext>
            </a:extLst>
          </p:cNvPr>
          <p:cNvSpPr txBox="1"/>
          <p:nvPr/>
        </p:nvSpPr>
        <p:spPr>
          <a:xfrm>
            <a:off x="6957771" y="1782981"/>
            <a:ext cx="4008384" cy="439398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/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pt-BR" sz="20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Pelo que observamos no livro de Eclesiastes, a maioria do viver humano debaixo do sol é aflição de espírito e correr atrás do vento. </a:t>
            </a:r>
            <a:r>
              <a:rPr lang="pt-BR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Isto posto, a inevitável pergunta é: qual é o verdadeiro sentido da vida e por que estamos nesta terra?</a:t>
            </a:r>
          </a:p>
        </p:txBody>
      </p:sp>
      <p:grpSp>
        <p:nvGrpSpPr>
          <p:cNvPr id="142" name="Group 141">
            <a:extLst>
              <a:ext uri="{FF2B5EF4-FFF2-40B4-BE49-F238E27FC236}">
                <a16:creationId xmlns:a16="http://schemas.microsoft.com/office/drawing/2014/main" id="{828A5161-06F1-46CF-8AD7-844680A59E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4601497"/>
            <a:ext cx="1014060" cy="2017580"/>
            <a:chOff x="0" y="4601497"/>
            <a:chExt cx="1014060" cy="2017580"/>
          </a:xfrm>
        </p:grpSpPr>
        <p:sp>
          <p:nvSpPr>
            <p:cNvPr id="143" name="Isosceles Triangle 142">
              <a:extLst>
                <a:ext uri="{FF2B5EF4-FFF2-40B4-BE49-F238E27FC236}">
                  <a16:creationId xmlns:a16="http://schemas.microsoft.com/office/drawing/2014/main" id="{D3F51FEB-38FB-4F6C-9F7B-2F2AFAB654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-501760" y="5103257"/>
              <a:ext cx="2017580" cy="1014060"/>
            </a:xfrm>
            <a:prstGeom prst="triangle">
              <a:avLst>
                <a:gd name="adj" fmla="val 50000"/>
              </a:avLst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4" name="Rectangle 143">
              <a:extLst>
                <a:ext uri="{FF2B5EF4-FFF2-40B4-BE49-F238E27FC236}">
                  <a16:creationId xmlns:a16="http://schemas.microsoft.com/office/drawing/2014/main" id="{1E547BA6-BAE0-43BB-A7CA-60F69CE252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427916" y="572870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6" name="Group 145">
            <a:extLst>
              <a:ext uri="{FF2B5EF4-FFF2-40B4-BE49-F238E27FC236}">
                <a16:creationId xmlns:a16="http://schemas.microsoft.com/office/drawing/2014/main" id="{5995D10D-E9C9-47DB-AE7E-801FEF38F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219290" y="1"/>
            <a:ext cx="972709" cy="1935307"/>
            <a:chOff x="10918968" y="713127"/>
            <a:chExt cx="1273032" cy="2532832"/>
          </a:xfrm>
        </p:grpSpPr>
        <p:sp>
          <p:nvSpPr>
            <p:cNvPr id="147" name="Rectangle 146">
              <a:extLst>
                <a:ext uri="{FF2B5EF4-FFF2-40B4-BE49-F238E27FC236}">
                  <a16:creationId xmlns:a16="http://schemas.microsoft.com/office/drawing/2014/main" id="{CC1A72C6-3DE4-4EC3-9AD5-9E0D40D8CE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11052629" y="2120024"/>
              <a:ext cx="645368" cy="645368"/>
            </a:xfrm>
            <a:prstGeom prst="rect">
              <a:avLst/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8" name="Isosceles Triangle 147">
              <a:extLst>
                <a:ext uri="{FF2B5EF4-FFF2-40B4-BE49-F238E27FC236}">
                  <a16:creationId xmlns:a16="http://schemas.microsoft.com/office/drawing/2014/main" id="{0B0DA1F1-C391-4EDF-9FE0-23E86E1377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289068" y="1343027"/>
              <a:ext cx="2532832" cy="1273032"/>
            </a:xfrm>
            <a:prstGeom prst="triangle">
              <a:avLst>
                <a:gd name="adj" fmla="val 50000"/>
              </a:avLst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" name="Texto explicativo em seta para a esquerda e para a direita 2"/>
          <p:cNvSpPr/>
          <p:nvPr/>
        </p:nvSpPr>
        <p:spPr>
          <a:xfrm>
            <a:off x="5682430" y="3193601"/>
            <a:ext cx="1216152" cy="576072"/>
          </a:xfrm>
          <a:prstGeom prst="leftRightArrowCallou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068" y="827903"/>
            <a:ext cx="5355081" cy="5622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73067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Rectangle 136">
            <a:extLst>
              <a:ext uri="{FF2B5EF4-FFF2-40B4-BE49-F238E27FC236}">
                <a16:creationId xmlns:a16="http://schemas.microsoft.com/office/drawing/2014/main" id="{4038CB10-1F5C-4D54-9DF7-12586DE5B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546" y="321732"/>
            <a:ext cx="7058307" cy="1964266"/>
          </a:xfrm>
          <a:prstGeom prst="rect">
            <a:avLst/>
          </a:prstGeom>
          <a:solidFill>
            <a:srgbClr val="3D3E55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CF16C34-BB26-4E10-A228-C4DC33F9BC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800" y="530062"/>
            <a:ext cx="6697362" cy="1325183"/>
          </a:xfrm>
        </p:spPr>
        <p:txBody>
          <a:bodyPr>
            <a:normAutofit fontScale="90000"/>
          </a:bodyPr>
          <a:lstStyle/>
          <a:p>
            <a:pPr marL="0" indent="0" algn="just">
              <a:buNone/>
            </a:pPr>
            <a:r>
              <a:rPr lang="pt-BR" dirty="0">
                <a:solidFill>
                  <a:srgbClr val="FFFFFF"/>
                </a:solidFill>
                <a:effectLst/>
                <a:latin typeface="Georgia" panose="02040502050405020303" pitchFamily="18" charset="0"/>
              </a:rPr>
              <a:t>1 – </a:t>
            </a:r>
            <a:r>
              <a:rPr lang="pt-BR" sz="4000" dirty="0">
                <a:solidFill>
                  <a:srgbClr val="FFFFFF"/>
                </a:solidFill>
                <a:effectLst/>
                <a:latin typeface="Georgia" panose="02040502050405020303" pitchFamily="18" charset="0"/>
              </a:rPr>
              <a:t>O MISTÉRIO DE NOSSA EXISTÊNCIA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A1A0293-ABD5-419B-8D27-129761D5FFC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549979" y="412923"/>
            <a:ext cx="3854653" cy="5622324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45720" indent="0" algn="ctr">
              <a:buNone/>
            </a:pPr>
            <a:r>
              <a:rPr lang="pt-BR" sz="24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A medicina com todos os seus recursos é incapaz de explicar tamanha complexidade do ser humano. </a:t>
            </a:r>
            <a:r>
              <a:rPr lang="pt-BR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Na questão física, tudo funciona na mais perfeita harmonia, a alma e o espírito fazem com que o homem tenha sentimentos e se comunique com Deus.</a:t>
            </a:r>
            <a:endParaRPr lang="pt-BR" sz="2400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45" y="2458995"/>
            <a:ext cx="6604595" cy="41149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17700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8A372461-4BAF-4E61-B885-6769D32679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1295" y="1315204"/>
            <a:ext cx="5453449" cy="639762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pt-BR" dirty="0">
                <a:solidFill>
                  <a:srgbClr val="222222"/>
                </a:solidFill>
                <a:latin typeface="Georgia" panose="02040502050405020303" pitchFamily="18" charset="0"/>
              </a:rPr>
              <a:t>1.1. Existimos pela misericórdia de Deus</a:t>
            </a:r>
            <a:endParaRPr lang="pt-BR" b="0" i="0" dirty="0">
              <a:solidFill>
                <a:srgbClr val="222222"/>
              </a:solidFill>
              <a:effectLst/>
              <a:latin typeface="Georgia" panose="02040502050405020303" pitchFamily="18" charset="0"/>
            </a:endParaRPr>
          </a:p>
        </p:txBody>
      </p:sp>
      <p:sp>
        <p:nvSpPr>
          <p:cNvPr id="7" name="Espaço Reservado para Texto 6">
            <a:extLst>
              <a:ext uri="{FF2B5EF4-FFF2-40B4-BE49-F238E27FC236}">
                <a16:creationId xmlns:a16="http://schemas.microsoft.com/office/drawing/2014/main" id="{A7DCFEFA-7BA0-406D-BEE3-F7D0EBEB6E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16595" y="1015726"/>
            <a:ext cx="5696465" cy="639762"/>
          </a:xfrm>
        </p:spPr>
        <p:txBody>
          <a:bodyPr>
            <a:noAutofit/>
          </a:bodyPr>
          <a:lstStyle/>
          <a:p>
            <a:pPr algn="l"/>
            <a:r>
              <a:rPr lang="pt-BR" dirty="0">
                <a:solidFill>
                  <a:srgbClr val="222222"/>
                </a:solidFill>
                <a:latin typeface="Georgia" panose="02040502050405020303" pitchFamily="18" charset="0"/>
              </a:rPr>
              <a:t>1.2 Somos fruto milagre de Deus</a:t>
            </a:r>
          </a:p>
        </p:txBody>
      </p:sp>
      <p:sp>
        <p:nvSpPr>
          <p:cNvPr id="13" name="Título 1"/>
          <p:cNvSpPr>
            <a:spLocks noGrp="1"/>
          </p:cNvSpPr>
          <p:nvPr>
            <p:ph type="title"/>
          </p:nvPr>
        </p:nvSpPr>
        <p:spPr>
          <a:xfrm>
            <a:off x="391295" y="282082"/>
            <a:ext cx="9656785" cy="854740"/>
          </a:xfrm>
        </p:spPr>
        <p:txBody>
          <a:bodyPr/>
          <a:lstStyle/>
          <a:p>
            <a:pPr marL="0" indent="0" algn="just">
              <a:buNone/>
            </a:pPr>
            <a:r>
              <a:rPr lang="pt-BR" sz="44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/>
                </a:solidFill>
                <a:effectLst/>
              </a:rPr>
              <a:t>1 - </a:t>
            </a:r>
            <a:r>
              <a:rPr lang="pt-BR" sz="32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/>
                </a:solidFill>
                <a:effectLst/>
              </a:rPr>
              <a:t>O MISTÉRIO DE NOSSA EXISTÊNCIA</a:t>
            </a:r>
            <a:endParaRPr lang="pt-BR" sz="360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5" name="Retângulo 14"/>
          <p:cNvSpPr/>
          <p:nvPr/>
        </p:nvSpPr>
        <p:spPr>
          <a:xfrm>
            <a:off x="391295" y="1954966"/>
            <a:ext cx="5453449" cy="41903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dirty="0"/>
              <a:t>	</a:t>
            </a:r>
            <a:r>
              <a:rPr lang="pt-BR" sz="2000" b="1" dirty="0">
                <a:latin typeface="Arial" pitchFamily="34" charset="0"/>
                <a:cs typeface="Arial" pitchFamily="34" charset="0"/>
              </a:rPr>
              <a:t>A Bíblia Sagrada afirma que as misericórdias do Senhor são as causas de não se sermos consumidos sobre a face da terra. Sua misericórdia não tem fim. (</a:t>
            </a:r>
            <a:r>
              <a:rPr lang="pt-BR" sz="2000" b="1" dirty="0" err="1">
                <a:latin typeface="Arial" pitchFamily="34" charset="0"/>
                <a:cs typeface="Arial" pitchFamily="34" charset="0"/>
              </a:rPr>
              <a:t>Lm</a:t>
            </a:r>
            <a:r>
              <a:rPr lang="pt-BR" sz="2000" b="1" dirty="0">
                <a:latin typeface="Arial" pitchFamily="34" charset="0"/>
                <a:cs typeface="Arial" pitchFamily="34" charset="0"/>
              </a:rPr>
              <a:t> 3. 22). </a:t>
            </a:r>
            <a:r>
              <a:rPr lang="pt-BR" sz="20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Uma das provas incontestes das misericórdias do Senhor é a nação de Israel que, apesar de sua infidelidade e rebeldia, Deus tratou, mas não a destruiu de sobre a face da terra.</a:t>
            </a:r>
          </a:p>
        </p:txBody>
      </p:sp>
      <p:sp>
        <p:nvSpPr>
          <p:cNvPr id="17" name="Retângulo 16"/>
          <p:cNvSpPr/>
          <p:nvPr/>
        </p:nvSpPr>
        <p:spPr>
          <a:xfrm>
            <a:off x="6030095" y="1782396"/>
            <a:ext cx="5671753" cy="470898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dirty="0"/>
              <a:t>	</a:t>
            </a:r>
            <a:r>
              <a:rPr lang="pt-BR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 primeira coisa que precisamos ter em mente é que a nossa existência é um milagre de Deus. Adão foi criado por Deus que lançou mão do barro e depois recebeu o fôlego de vida (Jó 33.4). Tivemos o privilégio de sermos feitos a imagem e semelhança de Deus (</a:t>
            </a:r>
            <a:r>
              <a:rPr lang="pt-BR" sz="20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Gn</a:t>
            </a:r>
            <a:r>
              <a:rPr lang="pt-BR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1.27). Sobre a obra-prima da criação de Deus, por isso, devemos ser gratos a Deus e louvá-lo por ter nascido e por receber o fôlego de vida.</a:t>
            </a:r>
          </a:p>
        </p:txBody>
      </p:sp>
    </p:spTree>
    <p:extLst>
      <p:ext uri="{BB962C8B-B14F-4D97-AF65-F5344CB8AC3E}">
        <p14:creationId xmlns:p14="http://schemas.microsoft.com/office/powerpoint/2010/main" val="3090732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6277232" y="1382422"/>
            <a:ext cx="5597612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400" b="1" dirty="0"/>
              <a:t>REFLETINDO</a:t>
            </a:r>
          </a:p>
          <a:p>
            <a:endParaRPr lang="pt-BR" dirty="0"/>
          </a:p>
          <a:p>
            <a:pPr algn="ctr">
              <a:lnSpc>
                <a:spcPct val="150000"/>
              </a:lnSpc>
            </a:pPr>
            <a:r>
              <a:rPr lang="pt-BR" dirty="0"/>
              <a:t>	</a:t>
            </a:r>
            <a:r>
              <a:rPr lang="pt-BR" sz="2800" b="1" dirty="0"/>
              <a:t>"Fomos criados por Deus e tudo que há em nós deve glorificá-lo".</a:t>
            </a:r>
          </a:p>
          <a:p>
            <a:pPr algn="r">
              <a:lnSpc>
                <a:spcPct val="150000"/>
              </a:lnSpc>
            </a:pPr>
            <a:r>
              <a:rPr lang="pt-BR" sz="2800" b="1" dirty="0"/>
              <a:t>Pr. Paulo Ricardo Ferreira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134" y="1112472"/>
            <a:ext cx="6465761" cy="49052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686409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17B54771-9E19-4B0A-8523-DE9ECFDB8F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1809" y="628071"/>
            <a:ext cx="8683348" cy="867097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pt-BR" sz="3200" dirty="0"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2 – UMA VIDA COM PROPÓSITO</a:t>
            </a:r>
            <a:endParaRPr lang="pt-BR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243016" y="1712538"/>
            <a:ext cx="5750011" cy="397031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2400" dirty="0"/>
              <a:t>O pregador diz que Deus fez tudo formoso em seu tempo (</a:t>
            </a:r>
            <a:r>
              <a:rPr lang="pt-BR" sz="2400" dirty="0" err="1"/>
              <a:t>Ec</a:t>
            </a:r>
            <a:r>
              <a:rPr lang="pt-BR" sz="2400" dirty="0"/>
              <a:t> 3.11). Sendo assim, o tempo em que nascemos, e as coisas que conquistamos tem um propósito divino. A nossa vida não pode ser vivida de maneira ufanista, mas sim para glorificar o nome de Deus.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3027" y="3224213"/>
            <a:ext cx="1235675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8702" y="1767552"/>
            <a:ext cx="4843849" cy="3915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36340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/>
          <p:cNvSpPr>
            <a:spLocks noGrp="1"/>
          </p:cNvSpPr>
          <p:nvPr>
            <p:ph type="body" idx="1"/>
          </p:nvPr>
        </p:nvSpPr>
        <p:spPr>
          <a:xfrm>
            <a:off x="7006282" y="1114698"/>
            <a:ext cx="4930345" cy="639762"/>
          </a:xfrm>
        </p:spPr>
        <p:txBody>
          <a:bodyPr/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pt-BR" dirty="0">
                <a:solidFill>
                  <a:srgbClr val="222222"/>
                </a:solidFill>
                <a:latin typeface="Georgia"/>
                <a:ea typeface="Times New Roman"/>
                <a:cs typeface="Times New Roman"/>
              </a:rPr>
              <a:t>2.2. Realizando-se na vontade de Deus</a:t>
            </a:r>
            <a:endParaRPr lang="pt-BR" dirty="0"/>
          </a:p>
        </p:txBody>
      </p:sp>
      <p:sp>
        <p:nvSpPr>
          <p:cNvPr id="6" name="Título 5"/>
          <p:cNvSpPr>
            <a:spLocks noGrp="1"/>
          </p:cNvSpPr>
          <p:nvPr>
            <p:ph type="title"/>
          </p:nvPr>
        </p:nvSpPr>
        <p:spPr>
          <a:xfrm>
            <a:off x="759962" y="148281"/>
            <a:ext cx="8683348" cy="768242"/>
          </a:xfrm>
        </p:spPr>
        <p:txBody>
          <a:bodyPr/>
          <a:lstStyle/>
          <a:p>
            <a:pPr marL="0" indent="0">
              <a:buNone/>
            </a:pPr>
            <a:r>
              <a:rPr lang="pt-BR" sz="4000" dirty="0"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2 – UMA VIDA COM PROPÓSITO</a:t>
            </a:r>
            <a:endParaRPr lang="pt-BR" sz="4000" dirty="0"/>
          </a:p>
        </p:txBody>
      </p:sp>
      <p:sp>
        <p:nvSpPr>
          <p:cNvPr id="8" name="Retângulo 7"/>
          <p:cNvSpPr/>
          <p:nvPr/>
        </p:nvSpPr>
        <p:spPr>
          <a:xfrm>
            <a:off x="280086" y="1434579"/>
            <a:ext cx="5589374" cy="489364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pt-BR" sz="2400" b="1" dirty="0"/>
              <a:t>O escritor de Eclesiastes, ao ponderar sobre a existência humana, foi bastante claro que para tudo existe um tempo e um propósito para todas as coisas debaixo dos céus (</a:t>
            </a:r>
            <a:r>
              <a:rPr lang="pt-BR" sz="2400" b="1" dirty="0" err="1"/>
              <a:t>Ec</a:t>
            </a:r>
            <a:r>
              <a:rPr lang="pt-BR" sz="2400" b="1" dirty="0"/>
              <a:t> 3.1). A vida não é obra do acaso, estamos imersos neste contexto porque a nossa vida pertence a um propósito do plano superior, ou seja, plano do sobrenatural de Deus. </a:t>
            </a:r>
            <a:r>
              <a:rPr lang="pt-BR" sz="2400" b="1" dirty="0">
                <a:solidFill>
                  <a:srgbClr val="FFFF00"/>
                </a:solidFill>
              </a:rPr>
              <a:t>Que venhamos buscar os propósitos e Deus em nossa vida e marcar a nossa geração.</a:t>
            </a:r>
          </a:p>
        </p:txBody>
      </p:sp>
      <p:sp>
        <p:nvSpPr>
          <p:cNvPr id="11" name="Retângulo 10"/>
          <p:cNvSpPr/>
          <p:nvPr/>
        </p:nvSpPr>
        <p:spPr>
          <a:xfrm>
            <a:off x="6203093" y="1756372"/>
            <a:ext cx="5733534" cy="483209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pt-BR" sz="2800" b="1" dirty="0">
                <a:solidFill>
                  <a:schemeClr val="bg1"/>
                </a:solidFill>
              </a:rPr>
              <a:t>Sabemos pela Palavra de Deus que a Sua vontade é boa, agradável e perfeita (</a:t>
            </a:r>
            <a:r>
              <a:rPr lang="pt-BR" sz="2800" b="1" dirty="0" err="1">
                <a:solidFill>
                  <a:schemeClr val="bg1"/>
                </a:solidFill>
              </a:rPr>
              <a:t>Rm</a:t>
            </a:r>
            <a:r>
              <a:rPr lang="pt-BR" sz="2800" b="1" dirty="0">
                <a:solidFill>
                  <a:schemeClr val="bg1"/>
                </a:solidFill>
              </a:rPr>
              <a:t> 12.2), isto quer dizer que, quando buscamos a vontade de Deus e nos deleitamos inteiramente no Senhor, viveremos uma vida de paz e de alegria debaixo do sol. </a:t>
            </a:r>
            <a:r>
              <a:rPr lang="pt-BR" sz="2800" b="1" dirty="0">
                <a:solidFill>
                  <a:srgbClr val="FFFF00"/>
                </a:solidFill>
              </a:rPr>
              <a:t>Que o nosso coração pulse em sincronia com o coração do Criador!</a:t>
            </a:r>
            <a:endParaRPr lang="pt-BR" sz="2800" dirty="0">
              <a:solidFill>
                <a:srgbClr val="FFFF00"/>
              </a:solidFill>
            </a:endParaRP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280086" y="794817"/>
            <a:ext cx="5119816" cy="639762"/>
          </a:xfrm>
        </p:spPr>
        <p:txBody>
          <a:bodyPr/>
          <a:lstStyle/>
          <a:p>
            <a:pPr algn="just"/>
            <a:r>
              <a:rPr lang="pt-BR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2.1.Nossa vida tem um propósito maior</a:t>
            </a:r>
          </a:p>
        </p:txBody>
      </p:sp>
    </p:spTree>
    <p:extLst>
      <p:ext uri="{BB962C8B-B14F-4D97-AF65-F5344CB8AC3E}">
        <p14:creationId xmlns:p14="http://schemas.microsoft.com/office/powerpoint/2010/main" val="3807644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>
            <a:extLst>
              <a:ext uri="{FF2B5EF4-FFF2-40B4-BE49-F238E27FC236}">
                <a16:creationId xmlns:a16="http://schemas.microsoft.com/office/drawing/2014/main" id="{DF4248EA-0F6D-4BB6-BFC5-EBB9BD7938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7838" y="677497"/>
            <a:ext cx="10688594" cy="86709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pt-BR" sz="360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3. A SÍNTESE DA VIDA EM ECLESIASTES</a:t>
            </a:r>
            <a:endParaRPr lang="pt-BR" sz="3600" dirty="0"/>
          </a:p>
        </p:txBody>
      </p:sp>
      <p:sp>
        <p:nvSpPr>
          <p:cNvPr id="8" name="Espaço Reservado para Conteúdo 7">
            <a:extLst>
              <a:ext uri="{FF2B5EF4-FFF2-40B4-BE49-F238E27FC236}">
                <a16:creationId xmlns:a16="http://schemas.microsoft.com/office/drawing/2014/main" id="{AEF6E867-467F-496F-A4DF-CCC03C7D132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8961" y="1863082"/>
            <a:ext cx="6149547" cy="3474720"/>
          </a:xfrm>
        </p:spPr>
        <p:txBody>
          <a:bodyPr>
            <a:normAutofit/>
          </a:bodyPr>
          <a:lstStyle/>
          <a:p>
            <a:pPr marL="45720" indent="0" algn="just">
              <a:lnSpc>
                <a:spcPct val="150000"/>
              </a:lnSpc>
              <a:buNone/>
            </a:pPr>
            <a:r>
              <a:rPr lang="pt-BR" dirty="0">
                <a:solidFill>
                  <a:srgbClr val="222222"/>
                </a:solidFill>
                <a:latin typeface="Eras Bold ITC" pitchFamily="34" charset="0"/>
              </a:rPr>
              <a:t>	</a:t>
            </a:r>
            <a:r>
              <a:rPr lang="pt-BR" dirty="0">
                <a:solidFill>
                  <a:schemeClr val="accent6">
                    <a:lumMod val="50000"/>
                  </a:schemeClr>
                </a:solidFill>
                <a:latin typeface="Eras Bold ITC" pitchFamily="34" charset="0"/>
              </a:rPr>
              <a:t>A conclusão que o pregador chega depois de tantas ilações, desvarios e deduções é que a vida se resume a temer a Deus e guardar os seus mandamentos, pois Deus há de trazer juízo a toda a obra, inclusive as ocultas (</a:t>
            </a:r>
            <a:r>
              <a:rPr lang="pt-BR" dirty="0" err="1">
                <a:solidFill>
                  <a:schemeClr val="accent6">
                    <a:lumMod val="50000"/>
                  </a:schemeClr>
                </a:solidFill>
                <a:latin typeface="Eras Bold ITC" pitchFamily="34" charset="0"/>
              </a:rPr>
              <a:t>Ec</a:t>
            </a:r>
            <a:r>
              <a:rPr lang="pt-BR" dirty="0">
                <a:solidFill>
                  <a:schemeClr val="accent6">
                    <a:lumMod val="50000"/>
                  </a:schemeClr>
                </a:solidFill>
                <a:latin typeface="Eras Bold ITC" pitchFamily="34" charset="0"/>
              </a:rPr>
              <a:t> 12.13-14).</a:t>
            </a:r>
            <a:endParaRPr lang="pt-BR" dirty="0">
              <a:solidFill>
                <a:srgbClr val="222222"/>
              </a:solidFill>
              <a:latin typeface="Eras Bold ITC" pitchFamily="34" charset="0"/>
            </a:endParaRPr>
          </a:p>
          <a:p>
            <a:pPr marL="45720" indent="0">
              <a:buNone/>
            </a:pPr>
            <a:endParaRPr lang="pt-BR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4054" y="1421027"/>
            <a:ext cx="4136983" cy="4436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20668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6">
            <a:extLst>
              <a:ext uri="{FF2B5EF4-FFF2-40B4-BE49-F238E27FC236}">
                <a16:creationId xmlns:a16="http://schemas.microsoft.com/office/drawing/2014/main" id="{DF4248EA-0F6D-4BB6-BFC5-EBB9BD7938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7285" y="343865"/>
            <a:ext cx="11189022" cy="570535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pt-BR" sz="240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3. A SÍNTESE DA VIDA EM ECLESIASTES</a:t>
            </a:r>
            <a:endParaRPr lang="pt-BR" sz="2400" dirty="0"/>
          </a:p>
        </p:txBody>
      </p:sp>
      <p:sp>
        <p:nvSpPr>
          <p:cNvPr id="3" name="Retângulo 2"/>
          <p:cNvSpPr/>
          <p:nvPr/>
        </p:nvSpPr>
        <p:spPr>
          <a:xfrm>
            <a:off x="222420" y="1632365"/>
            <a:ext cx="5609968" cy="45243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lnSpc>
                <a:spcPct val="160000"/>
              </a:lnSpc>
            </a:pPr>
            <a:r>
              <a:rPr lang="pt-BR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pt-BR" sz="24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Viver no temor do Senhor é reconhecer a soberania de Deus em todos os nossos caminhos e render-se, incondicionalmente, à Sua vontade.</a:t>
            </a:r>
            <a:r>
              <a:rPr lang="pt-BR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 livro de Provérbios apresenta versículos que falam sobre o temor do Senhor e os Seus benefícios para a nossa vida.</a:t>
            </a:r>
          </a:p>
        </p:txBody>
      </p:sp>
      <p:sp>
        <p:nvSpPr>
          <p:cNvPr id="11" name="Retângulo 10"/>
          <p:cNvSpPr/>
          <p:nvPr/>
        </p:nvSpPr>
        <p:spPr>
          <a:xfrm>
            <a:off x="6095997" y="1656172"/>
            <a:ext cx="5679989" cy="48370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dirty="0"/>
              <a:t>	</a:t>
            </a:r>
            <a:r>
              <a:rPr lang="pt-BR" b="1" dirty="0">
                <a:latin typeface="Arial" pitchFamily="34" charset="0"/>
                <a:cs typeface="Arial" pitchFamily="34" charset="0"/>
              </a:rPr>
              <a:t>O cristão precisa entender que nenhuma de suas conquistas deve ser motivo para um viver ufanista. Tudo em nossa vida deve ser para a glória de Deus. Em Eclesiastes 5.19 vemos que os bens e as riquezas são dádivas, sendo assim, toda a honra e toda a glória deve ser tributada somente a Ele. </a:t>
            </a:r>
            <a:r>
              <a:rPr lang="pt-BR" sz="20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É um erro o ser humano achar que as conquistas são puramente humanas. Precisamos encher o nosso coração da gratidão e do louvor, pois assim afastaremos a possibilidade de uma vida orgulhosa.</a:t>
            </a:r>
            <a:endParaRPr lang="pt-BR" sz="2800" dirty="0">
              <a:solidFill>
                <a:srgbClr val="FFFF00"/>
              </a:solidFill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487285" y="1163862"/>
            <a:ext cx="4062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b="1" dirty="0">
                <a:latin typeface="Georgia" pitchFamily="18" charset="0"/>
              </a:rPr>
              <a:t>3.1. Vivendo no temor do Senhor</a:t>
            </a:r>
          </a:p>
        </p:txBody>
      </p:sp>
      <p:sp>
        <p:nvSpPr>
          <p:cNvPr id="12" name="Retângulo 11"/>
          <p:cNvSpPr/>
          <p:nvPr/>
        </p:nvSpPr>
        <p:spPr>
          <a:xfrm>
            <a:off x="6095997" y="1163862"/>
            <a:ext cx="527259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000" b="1" dirty="0">
                <a:latin typeface="Georgia" pitchFamily="18" charset="0"/>
              </a:rPr>
              <a:t>3.2. Glorificando-se sempre no Senhor</a:t>
            </a:r>
          </a:p>
        </p:txBody>
      </p:sp>
    </p:spTree>
    <p:extLst>
      <p:ext uri="{BB962C8B-B14F-4D97-AF65-F5344CB8AC3E}">
        <p14:creationId xmlns:p14="http://schemas.microsoft.com/office/powerpoint/2010/main" val="135880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D0F1A5B1-67D2-419E-9BDE-263D70FF04B2}"/>
              </a:ext>
            </a:extLst>
          </p:cNvPr>
          <p:cNvSpPr txBox="1"/>
          <p:nvPr/>
        </p:nvSpPr>
        <p:spPr>
          <a:xfrm>
            <a:off x="96370" y="6142215"/>
            <a:ext cx="49647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Fonte: Revista Betel Conectar+, Lição 13. 4° Tri, 2021. </a:t>
            </a:r>
          </a:p>
        </p:txBody>
      </p:sp>
      <p:sp>
        <p:nvSpPr>
          <p:cNvPr id="2" name="Retângulo 1"/>
          <p:cNvSpPr/>
          <p:nvPr/>
        </p:nvSpPr>
        <p:spPr>
          <a:xfrm>
            <a:off x="294078" y="1809087"/>
            <a:ext cx="6454346" cy="3891065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2800" b="1" dirty="0">
                <a:latin typeface="Arial" pitchFamily="34" charset="0"/>
                <a:cs typeface="Arial" pitchFamily="34" charset="0"/>
              </a:rPr>
              <a:t>Buscamos tantas coisas na terra, mas não devemos nos esquecer do primordial: fomos criados para sermos adoradores, logo, tudo que há em nós deve refletir o nosso Criador.</a:t>
            </a:r>
            <a:endParaRPr lang="pt-BR" b="1" dirty="0"/>
          </a:p>
        </p:txBody>
      </p:sp>
      <p:sp>
        <p:nvSpPr>
          <p:cNvPr id="8" name="Título 6">
            <a:extLst>
              <a:ext uri="{FF2B5EF4-FFF2-40B4-BE49-F238E27FC236}">
                <a16:creationId xmlns:a16="http://schemas.microsoft.com/office/drawing/2014/main" id="{DF4248EA-0F6D-4BB6-BFC5-EBB9BD7938A5}"/>
              </a:ext>
            </a:extLst>
          </p:cNvPr>
          <p:cNvSpPr txBox="1">
            <a:spLocks/>
          </p:cNvSpPr>
          <p:nvPr/>
        </p:nvSpPr>
        <p:spPr>
          <a:xfrm>
            <a:off x="586967" y="640427"/>
            <a:ext cx="4474132" cy="805314"/>
          </a:xfrm>
          <a:prstGeom prst="rect">
            <a:avLst/>
          </a:prstGeom>
        </p:spPr>
        <p:txBody>
          <a:bodyPr>
            <a:norm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Font typeface="Georgia" pitchFamily="18" charset="0"/>
              <a:buNone/>
            </a:pPr>
            <a:r>
              <a:rPr lang="pt-BR" sz="400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CONCLUSÃO</a:t>
            </a:r>
            <a:endParaRPr lang="pt-BR" sz="4000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6984" y="1482850"/>
            <a:ext cx="4485502" cy="46593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homem, atletismo&#10;&#10;Descrição gerada automaticamente">
            <a:extLst>
              <a:ext uri="{FF2B5EF4-FFF2-40B4-BE49-F238E27FC236}">
                <a16:creationId xmlns:a16="http://schemas.microsoft.com/office/drawing/2014/main" id="{145413C3-1696-4496-A4D7-4BDA1F675F4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20" b="2"/>
          <a:stretch/>
        </p:blipFill>
        <p:spPr>
          <a:xfrm>
            <a:off x="167164" y="337722"/>
            <a:ext cx="3864383" cy="5920653"/>
          </a:xfrm>
          <a:prstGeom prst="rect">
            <a:avLst/>
          </a:prstGeom>
        </p:spPr>
      </p:pic>
      <p:sp>
        <p:nvSpPr>
          <p:cNvPr id="9" name="Rectangle 1">
            <a:extLst>
              <a:ext uri="{FF2B5EF4-FFF2-40B4-BE49-F238E27FC236}">
                <a16:creationId xmlns:a16="http://schemas.microsoft.com/office/drawing/2014/main" id="{A8D6EDB1-626E-4B46-AC0B-FE511E6AD3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66786" y="4978083"/>
            <a:ext cx="5956353" cy="1097325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0" tIns="0" rIns="0" bIns="60306" numCol="1" rtlCol="0" anchorCtr="0" compatLnSpc="1">
            <a:prstTxWarp prst="textNoShape">
              <a:avLst/>
            </a:prstTxWarp>
            <a:normAutofit lnSpcReduction="10000"/>
          </a:bodyPr>
          <a:lstStyle>
            <a:lvl1pPr mar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indent="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indent="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indent="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indent="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indent="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indent="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indent="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indent="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  <a:buClrTx/>
              <a:buSzTx/>
              <a:buFontTx/>
              <a:buNone/>
            </a:pPr>
            <a:r>
              <a:rPr lang="pt-BR" altLang="pt-BR" sz="2000" b="1" dirty="0">
                <a:solidFill>
                  <a:srgbClr val="FFFFFF"/>
                </a:solidFill>
                <a:latin typeface="Roboto" pitchFamily="2" charset="0"/>
              </a:rPr>
              <a:t>Revista Betel Jovens Conectar+ 4 trimestre 2021</a:t>
            </a:r>
          </a:p>
          <a:p>
            <a:pPr>
              <a:spcAft>
                <a:spcPts val="600"/>
              </a:spcAft>
              <a:buClrTx/>
              <a:buSzTx/>
              <a:buFontTx/>
              <a:buNone/>
            </a:pPr>
            <a:br>
              <a:rPr lang="pt-BR" altLang="pt-BR" sz="2000" dirty="0">
                <a:solidFill>
                  <a:srgbClr val="FFFFFF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</a:br>
            <a:endParaRPr lang="pt-BR" altLang="pt-BR" sz="2000" dirty="0">
              <a:solidFill>
                <a:srgbClr val="FFFFFF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spcAft>
                <a:spcPts val="600"/>
              </a:spcAft>
              <a:buClrTx/>
              <a:buSzTx/>
              <a:buFontTx/>
              <a:buNone/>
            </a:pPr>
            <a:endParaRPr lang="pt-BR" altLang="pt-BR" sz="2000" dirty="0">
              <a:solidFill>
                <a:srgbClr val="FFFFFF"/>
              </a:solidFill>
            </a:endParaRPr>
          </a:p>
        </p:txBody>
      </p:sp>
      <p:sp>
        <p:nvSpPr>
          <p:cNvPr id="10" name="CaixaDeTexto 9"/>
          <p:cNvSpPr txBox="1"/>
          <p:nvPr/>
        </p:nvSpPr>
        <p:spPr>
          <a:xfrm>
            <a:off x="9419968" y="5706076"/>
            <a:ext cx="18040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  <a:latin typeface="Arial Black" pitchFamily="34" charset="0"/>
              </a:rPr>
              <a:t>#CASALM&amp;F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1243" y="1395193"/>
            <a:ext cx="7407437" cy="49713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ítulo 6">
            <a:extLst>
              <a:ext uri="{FF2B5EF4-FFF2-40B4-BE49-F238E27FC236}">
                <a16:creationId xmlns:a16="http://schemas.microsoft.com/office/drawing/2014/main" id="{DF4248EA-0F6D-4BB6-BFC5-EBB9BD7938A5}"/>
              </a:ext>
            </a:extLst>
          </p:cNvPr>
          <p:cNvSpPr txBox="1">
            <a:spLocks/>
          </p:cNvSpPr>
          <p:nvPr/>
        </p:nvSpPr>
        <p:spPr>
          <a:xfrm>
            <a:off x="6578986" y="589879"/>
            <a:ext cx="4474132" cy="805314"/>
          </a:xfrm>
          <a:prstGeom prst="rect">
            <a:avLst/>
          </a:prstGeom>
        </p:spPr>
        <p:txBody>
          <a:bodyPr>
            <a:normAutofit fontScale="70000" lnSpcReduction="20000"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Font typeface="Georgia" pitchFamily="18" charset="0"/>
              <a:buNone/>
            </a:pPr>
            <a:r>
              <a:rPr lang="pt-BR" sz="400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Reflexão do trimestre</a:t>
            </a:r>
            <a:endParaRPr lang="pt-BR" sz="4000" dirty="0"/>
          </a:p>
        </p:txBody>
      </p:sp>
    </p:spTree>
    <p:extLst>
      <p:ext uri="{BB962C8B-B14F-4D97-AF65-F5344CB8AC3E}">
        <p14:creationId xmlns:p14="http://schemas.microsoft.com/office/powerpoint/2010/main" val="16410277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riângulo retângulo 7"/>
          <p:cNvSpPr/>
          <p:nvPr/>
        </p:nvSpPr>
        <p:spPr>
          <a:xfrm>
            <a:off x="10296" y="358346"/>
            <a:ext cx="6291651" cy="6499654"/>
          </a:xfrm>
          <a:prstGeom prst="rtTriangl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" name="Imagem 4" descr="Três livros empilhados ordenadamente">
            <a:extLst>
              <a:ext uri="{FF2B5EF4-FFF2-40B4-BE49-F238E27FC236}">
                <a16:creationId xmlns:a16="http://schemas.microsoft.com/office/drawing/2014/main" id="{3247988E-E520-41BB-AAE1-A204742D254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212" t="9091" r="585"/>
          <a:stretch/>
        </p:blipFill>
        <p:spPr>
          <a:xfrm>
            <a:off x="6301947" y="1"/>
            <a:ext cx="5890053" cy="6857999"/>
          </a:xfrm>
          <a:prstGeom prst="rect">
            <a:avLst/>
          </a:prstGeom>
        </p:spPr>
      </p:pic>
      <p:sp>
        <p:nvSpPr>
          <p:cNvPr id="4" name="Retângulo 3"/>
          <p:cNvSpPr/>
          <p:nvPr/>
        </p:nvSpPr>
        <p:spPr>
          <a:xfrm>
            <a:off x="156518" y="1689439"/>
            <a:ext cx="836964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err="1"/>
              <a:t>Revista</a:t>
            </a:r>
            <a:r>
              <a:rPr lang="en-US" b="1" dirty="0"/>
              <a:t> </a:t>
            </a:r>
            <a:r>
              <a:rPr lang="en-US" b="1" dirty="0" err="1"/>
              <a:t>Jovens</a:t>
            </a:r>
            <a:r>
              <a:rPr lang="en-US" b="1" dirty="0"/>
              <a:t> | </a:t>
            </a:r>
            <a:r>
              <a:rPr lang="en-US" b="1" dirty="0" err="1"/>
              <a:t>Conectar</a:t>
            </a:r>
            <a:r>
              <a:rPr lang="en-US" b="1" dirty="0"/>
              <a:t> + | Professor | A </a:t>
            </a:r>
            <a:r>
              <a:rPr lang="en-US" b="1" dirty="0" err="1"/>
              <a:t>partir</a:t>
            </a:r>
            <a:r>
              <a:rPr lang="en-US" b="1" dirty="0"/>
              <a:t> de 18 </a:t>
            </a:r>
            <a:r>
              <a:rPr lang="en-US" b="1" dirty="0" err="1"/>
              <a:t>anos</a:t>
            </a:r>
            <a:r>
              <a:rPr lang="en-US" b="1" dirty="0"/>
              <a:t> | 4º </a:t>
            </a:r>
            <a:r>
              <a:rPr lang="en-US" b="1" dirty="0" err="1"/>
              <a:t>Trimestre</a:t>
            </a:r>
            <a:r>
              <a:rPr lang="en-US" b="1" dirty="0"/>
              <a:t> 2021</a:t>
            </a:r>
          </a:p>
          <a:p>
            <a:endParaRPr lang="en-US" b="1" dirty="0"/>
          </a:p>
          <a:p>
            <a:r>
              <a:rPr lang="en-US" dirty="0">
                <a:latin typeface="Arial" pitchFamily="34" charset="0"/>
                <a:cs typeface="Arial" pitchFamily="34" charset="0"/>
                <a:hlinkClick r:id="rId4"/>
              </a:rPr>
              <a:t>https://www.youtube.com/c/BoaSemente</a:t>
            </a:r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r>
              <a:rPr lang="en-US" dirty="0">
                <a:latin typeface="Arial" pitchFamily="34" charset="0"/>
                <a:cs typeface="Arial" pitchFamily="34" charset="0"/>
                <a:hlinkClick r:id="rId5"/>
              </a:rPr>
              <a:t>https://juliocesarmedeiros.org/blog-2</a:t>
            </a:r>
            <a:r>
              <a:rPr lang="en-US" dirty="0">
                <a:hlinkClick r:id="rId5"/>
              </a:rPr>
              <a:t>/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7" y="5461686"/>
            <a:ext cx="1303639" cy="13963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CaixaDeTexto 6"/>
          <p:cNvSpPr txBox="1"/>
          <p:nvPr/>
        </p:nvSpPr>
        <p:spPr>
          <a:xfrm>
            <a:off x="1451918" y="6146915"/>
            <a:ext cx="56223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dirty="0">
                <a:latin typeface="Arial" pitchFamily="34" charset="0"/>
                <a:cs typeface="Arial" pitchFamily="34" charset="0"/>
              </a:rPr>
              <a:t>Edição: Pb. Moacyr Santos &amp; Missª. Fátima Oliveira #CasalM&amp;F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9232" y="495689"/>
            <a:ext cx="5145087" cy="2347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53941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Inscrever Se GIFs - Get the best GIF on GIPHY">
            <a:extLst>
              <a:ext uri="{FF2B5EF4-FFF2-40B4-BE49-F238E27FC236}">
                <a16:creationId xmlns:a16="http://schemas.microsoft.com/office/drawing/2014/main" id="{E04064F2-A5F6-440B-B641-A2A133F5743E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7637" y="868096"/>
            <a:ext cx="33909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m 4" descr="Forma&#10;&#10;Descrição gerada automaticamente com confiança baixa">
            <a:extLst>
              <a:ext uri="{FF2B5EF4-FFF2-40B4-BE49-F238E27FC236}">
                <a16:creationId xmlns:a16="http://schemas.microsoft.com/office/drawing/2014/main" id="{AE253FD1-C0CE-4E0E-88FD-AA090F4A863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9355" y="5037403"/>
            <a:ext cx="1940675" cy="1905001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3CEF2C47-6523-415F-BBD3-862C64C97ADE}"/>
              </a:ext>
            </a:extLst>
          </p:cNvPr>
          <p:cNvSpPr txBox="1"/>
          <p:nvPr/>
        </p:nvSpPr>
        <p:spPr>
          <a:xfrm>
            <a:off x="49975" y="219107"/>
            <a:ext cx="4114800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3200" dirty="0"/>
              <a:t>COMO AJUDAR?</a:t>
            </a:r>
          </a:p>
        </p:txBody>
      </p:sp>
      <p:pic>
        <p:nvPicPr>
          <p:cNvPr id="7" name="Imagem 6" descr="Desenho de rosto de pessoa&#10;&#10;Descrição gerada automaticamente com confiança baixa">
            <a:extLst>
              <a:ext uri="{FF2B5EF4-FFF2-40B4-BE49-F238E27FC236}">
                <a16:creationId xmlns:a16="http://schemas.microsoft.com/office/drawing/2014/main" id="{E33C4E3B-B16A-4F99-91E6-A345115CBD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1178" y="487270"/>
            <a:ext cx="1809750" cy="1143000"/>
          </a:xfrm>
          <a:prstGeom prst="rect">
            <a:avLst/>
          </a:prstGeom>
        </p:spPr>
      </p:pic>
      <p:pic>
        <p:nvPicPr>
          <p:cNvPr id="8" name="Imagem 7" descr="Interface gráfica do usuário, Aplicativo&#10;&#10;Descrição gerada automaticamente">
            <a:extLst>
              <a:ext uri="{FF2B5EF4-FFF2-40B4-BE49-F238E27FC236}">
                <a16:creationId xmlns:a16="http://schemas.microsoft.com/office/drawing/2014/main" id="{235A01E0-DFCD-403A-B465-BFD17622C37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506" y="1115534"/>
            <a:ext cx="2449781" cy="43073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9" name="Agrupar 10">
            <a:extLst>
              <a:ext uri="{FF2B5EF4-FFF2-40B4-BE49-F238E27FC236}">
                <a16:creationId xmlns:a16="http://schemas.microsoft.com/office/drawing/2014/main" id="{1584D127-F47D-483C-B584-7F425CE221F3}"/>
              </a:ext>
            </a:extLst>
          </p:cNvPr>
          <p:cNvGrpSpPr/>
          <p:nvPr/>
        </p:nvGrpSpPr>
        <p:grpSpPr>
          <a:xfrm>
            <a:off x="3165147" y="2773096"/>
            <a:ext cx="2625751" cy="3762887"/>
            <a:chOff x="7663544" y="780037"/>
            <a:chExt cx="3832268" cy="4215517"/>
          </a:xfrm>
        </p:grpSpPr>
        <p:pic>
          <p:nvPicPr>
            <p:cNvPr id="10" name="Imagem 9" descr="Tela de celular com texto preto sobre fundo azul&#10;&#10;Descrição gerada automaticamente">
              <a:extLst>
                <a:ext uri="{FF2B5EF4-FFF2-40B4-BE49-F238E27FC236}">
                  <a16:creationId xmlns:a16="http://schemas.microsoft.com/office/drawing/2014/main" id="{A7B243FA-C9F6-4AEA-8648-A2867874B37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63544" y="780037"/>
              <a:ext cx="3832268" cy="383226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1" name="CaixaDeTexto 10">
              <a:extLst>
                <a:ext uri="{FF2B5EF4-FFF2-40B4-BE49-F238E27FC236}">
                  <a16:creationId xmlns:a16="http://schemas.microsoft.com/office/drawing/2014/main" id="{430C9AC5-ACEB-44F2-8C2F-C910CE6FC4EA}"/>
                </a:ext>
              </a:extLst>
            </p:cNvPr>
            <p:cNvSpPr txBox="1"/>
            <p:nvPr/>
          </p:nvSpPr>
          <p:spPr>
            <a:xfrm>
              <a:off x="7663544" y="4626222"/>
              <a:ext cx="383226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dirty="0">
                  <a:hlinkClick r:id="rId7"/>
                </a:rPr>
                <a:t>https://t.me/juliocesarmedeiros</a:t>
              </a:r>
              <a:r>
                <a:rPr lang="pt-BR" dirty="0"/>
                <a:t> </a:t>
              </a:r>
            </a:p>
          </p:txBody>
        </p:sp>
      </p:grpSp>
      <p:pic>
        <p:nvPicPr>
          <p:cNvPr id="12" name="Picture 2">
            <a:extLst>
              <a:ext uri="{FF2B5EF4-FFF2-40B4-BE49-F238E27FC236}">
                <a16:creationId xmlns:a16="http://schemas.microsoft.com/office/drawing/2014/main" id="{42C81C0A-FECB-470C-8849-37E4502BF1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8336" y="4197948"/>
            <a:ext cx="2449781" cy="24497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pic>
      <p:pic>
        <p:nvPicPr>
          <p:cNvPr id="13" name="Espaço Reservado para Conteúdo 17" descr="Tela de celular com texto preto sobre fundo branco&#10;&#10;Descrição gerada automaticamente com confiança baixa">
            <a:extLst>
              <a:ext uri="{FF2B5EF4-FFF2-40B4-BE49-F238E27FC236}">
                <a16:creationId xmlns:a16="http://schemas.microsoft.com/office/drawing/2014/main" id="{FD699E89-FDD9-4AC3-BB7B-508E2434BA5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68043">
            <a:off x="6389717" y="267438"/>
            <a:ext cx="2132124" cy="3073332"/>
          </a:xfrm>
          <a:prstGeom prst="rect">
            <a:avLst/>
          </a:prstGeom>
        </p:spPr>
      </p:pic>
      <p:pic>
        <p:nvPicPr>
          <p:cNvPr id="14" name="Imagem 13" descr="Tela de celular com publicação numa rede social&#10;&#10;Descrição gerada automaticamente com confiança média">
            <a:extLst>
              <a:ext uri="{FF2B5EF4-FFF2-40B4-BE49-F238E27FC236}">
                <a16:creationId xmlns:a16="http://schemas.microsoft.com/office/drawing/2014/main" id="{9593EA1D-DF8F-4632-ABD1-F3605EB8B1A9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05248">
            <a:off x="9959665" y="875936"/>
            <a:ext cx="1735600" cy="2703908"/>
          </a:xfrm>
          <a:prstGeom prst="rect">
            <a:avLst/>
          </a:prstGeom>
        </p:spPr>
      </p:pic>
      <p:pic>
        <p:nvPicPr>
          <p:cNvPr id="15" name="Imagem 14" descr="Uma imagem contendo mulher, jogador, bola, balançando&#10;&#10;Descrição gerada automaticamente">
            <a:extLst>
              <a:ext uri="{FF2B5EF4-FFF2-40B4-BE49-F238E27FC236}">
                <a16:creationId xmlns:a16="http://schemas.microsoft.com/office/drawing/2014/main" id="{1BB17BAF-CF12-4993-83D9-2FDE996AE7A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66421">
            <a:off x="8395021" y="563256"/>
            <a:ext cx="1591743" cy="25735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Imagem 15" descr="Diagrama&#10;&#10;Descrição gerada automaticamente">
            <a:extLst>
              <a:ext uri="{FF2B5EF4-FFF2-40B4-BE49-F238E27FC236}">
                <a16:creationId xmlns:a16="http://schemas.microsoft.com/office/drawing/2014/main" id="{C08B56FE-A9E6-4563-BFBC-C187A8AB3204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1104" y="4197948"/>
            <a:ext cx="2506426" cy="250642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092432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riângulo retângulo 3"/>
          <p:cNvSpPr/>
          <p:nvPr/>
        </p:nvSpPr>
        <p:spPr>
          <a:xfrm>
            <a:off x="10297" y="314820"/>
            <a:ext cx="7453184" cy="6499654"/>
          </a:xfrm>
          <a:prstGeom prst="rtTriangl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Triângulo retângulo 4"/>
          <p:cNvSpPr/>
          <p:nvPr/>
        </p:nvSpPr>
        <p:spPr>
          <a:xfrm rot="10800000">
            <a:off x="3966519" y="-1"/>
            <a:ext cx="8225480" cy="6586703"/>
          </a:xfrm>
          <a:prstGeom prst="rtTriangl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/>
          <p:cNvSpPr txBox="1"/>
          <p:nvPr/>
        </p:nvSpPr>
        <p:spPr>
          <a:xfrm>
            <a:off x="2141422" y="314820"/>
            <a:ext cx="8489092" cy="707886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pt-BR" sz="4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glow rad="228600">
                    <a:schemeClr val="tx1"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  <a:latin typeface="Castellar" pitchFamily="18" charset="0"/>
              </a:rPr>
              <a:t>M&amp;Fassessoria</a:t>
            </a:r>
            <a:r>
              <a:rPr lang="pt-BR" sz="4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glow rad="228600">
                    <a:schemeClr val="tx1"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  <a:latin typeface="Castellar" pitchFamily="18" charset="0"/>
              </a:rPr>
              <a:t> CONTÁBEIS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1471399" y="1390444"/>
            <a:ext cx="6120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Precisando de um contador? Nós cuidamos do seu MEI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641723" y="1953489"/>
            <a:ext cx="9527888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pt-BR" b="1" dirty="0">
                <a:latin typeface="Arial Rounded MT Bold" pitchFamily="34" charset="0"/>
              </a:rPr>
              <a:t>      </a:t>
            </a:r>
            <a:r>
              <a:rPr lang="pt-BR" sz="2000" b="1" dirty="0">
                <a:latin typeface="Arial" pitchFamily="34" charset="0"/>
                <a:cs typeface="Arial" pitchFamily="34" charset="0"/>
              </a:rPr>
              <a:t>Abertura de MEI</a:t>
            </a:r>
          </a:p>
          <a:p>
            <a:pPr>
              <a:lnSpc>
                <a:spcPct val="200000"/>
              </a:lnSpc>
            </a:pPr>
            <a:r>
              <a:rPr lang="pt-BR" b="1" dirty="0">
                <a:latin typeface="Arial" pitchFamily="34" charset="0"/>
                <a:cs typeface="Arial" pitchFamily="34" charset="0"/>
              </a:rPr>
              <a:t>      </a:t>
            </a:r>
            <a:r>
              <a:rPr lang="pt-BR" sz="2000" b="1" dirty="0">
                <a:latin typeface="Arial" pitchFamily="34" charset="0"/>
                <a:cs typeface="Arial" pitchFamily="34" charset="0"/>
              </a:rPr>
              <a:t>Legalização de CNPJ: Constituições, alterações e encerramentos</a:t>
            </a:r>
          </a:p>
          <a:p>
            <a:pPr>
              <a:lnSpc>
                <a:spcPct val="200000"/>
              </a:lnSpc>
            </a:pPr>
            <a:r>
              <a:rPr lang="pt-BR" b="1" dirty="0">
                <a:latin typeface="Arial" pitchFamily="34" charset="0"/>
                <a:cs typeface="Arial" pitchFamily="34" charset="0"/>
              </a:rPr>
              <a:t>     </a:t>
            </a:r>
            <a:r>
              <a:rPr lang="pt-BR" sz="2000" b="1" dirty="0">
                <a:latin typeface="Arial" pitchFamily="34" charset="0"/>
                <a:cs typeface="Arial" pitchFamily="34" charset="0"/>
              </a:rPr>
              <a:t>Regularização der empresas junto aos  orgãos</a:t>
            </a:r>
          </a:p>
          <a:p>
            <a:pPr>
              <a:lnSpc>
                <a:spcPct val="200000"/>
              </a:lnSpc>
            </a:pPr>
            <a:r>
              <a:rPr lang="pt-BR" b="1" dirty="0">
                <a:latin typeface="Arial" pitchFamily="34" charset="0"/>
                <a:cs typeface="Arial" pitchFamily="34" charset="0"/>
              </a:rPr>
              <a:t>     </a:t>
            </a:r>
            <a:r>
              <a:rPr lang="pt-BR" sz="2000" b="1" dirty="0">
                <a:latin typeface="Arial" pitchFamily="34" charset="0"/>
                <a:cs typeface="Arial" pitchFamily="34" charset="0"/>
              </a:rPr>
              <a:t>IRPF (Imposto de renda pessoa </a:t>
            </a:r>
            <a:r>
              <a:rPr lang="pt-BR" sz="2000" b="1" dirty="0" err="1">
                <a:latin typeface="Arial" pitchFamily="34" charset="0"/>
                <a:cs typeface="Arial" pitchFamily="34" charset="0"/>
              </a:rPr>
              <a:t>fisíca</a:t>
            </a:r>
            <a:r>
              <a:rPr lang="pt-BR" sz="2000" b="1" dirty="0">
                <a:latin typeface="Arial" pitchFamily="34" charset="0"/>
                <a:cs typeface="Arial" pitchFamily="34" charset="0"/>
              </a:rPr>
              <a:t>).</a:t>
            </a:r>
          </a:p>
          <a:p>
            <a:pPr>
              <a:lnSpc>
                <a:spcPct val="200000"/>
              </a:lnSpc>
            </a:pPr>
            <a:endParaRPr lang="pt-BR" sz="2000" b="1" dirty="0">
              <a:latin typeface="Arial" pitchFamily="34" charset="0"/>
              <a:cs typeface="Arial" pitchFamily="34" charset="0"/>
            </a:endParaRPr>
          </a:p>
          <a:p>
            <a:endParaRPr lang="pt-BR" b="1" dirty="0"/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2" t="37926" r="93027" b="55443"/>
          <a:stretch/>
        </p:blipFill>
        <p:spPr>
          <a:xfrm>
            <a:off x="576646" y="2184522"/>
            <a:ext cx="457200" cy="346364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2" t="37926" r="93027" b="55443"/>
          <a:stretch/>
        </p:blipFill>
        <p:spPr>
          <a:xfrm>
            <a:off x="576646" y="2778770"/>
            <a:ext cx="457200" cy="346364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2" t="37926" r="93027" b="55443"/>
          <a:stretch/>
        </p:blipFill>
        <p:spPr>
          <a:xfrm>
            <a:off x="557283" y="3434991"/>
            <a:ext cx="457200" cy="346364"/>
          </a:xfrm>
          <a:prstGeom prst="rect">
            <a:avLst/>
          </a:prstGeom>
        </p:spPr>
      </p:pic>
      <p:pic>
        <p:nvPicPr>
          <p:cNvPr id="12" name="Imagem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2" t="37926" r="93027" b="55443"/>
          <a:stretch/>
        </p:blipFill>
        <p:spPr>
          <a:xfrm>
            <a:off x="557283" y="4020999"/>
            <a:ext cx="457200" cy="346364"/>
          </a:xfrm>
          <a:prstGeom prst="rect">
            <a:avLst/>
          </a:prstGeom>
        </p:spPr>
      </p:pic>
      <p:sp>
        <p:nvSpPr>
          <p:cNvPr id="13" name="Retângulo 12"/>
          <p:cNvSpPr/>
          <p:nvPr/>
        </p:nvSpPr>
        <p:spPr>
          <a:xfrm>
            <a:off x="1431036" y="4528056"/>
            <a:ext cx="8751877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600" b="1" dirty="0">
                <a:solidFill>
                  <a:schemeClr val="bg1"/>
                </a:solidFill>
                <a:hlinkClick r:id="rId3"/>
              </a:rPr>
              <a:t>https://www.instagram.com/mefassessoria_contabeis/?utm_medium=copy_link</a:t>
            </a:r>
            <a:endParaRPr lang="pt-BR" sz="1600" b="1" dirty="0">
              <a:solidFill>
                <a:schemeClr val="bg1"/>
              </a:solidFill>
            </a:endParaRPr>
          </a:p>
          <a:p>
            <a:endParaRPr lang="pt-BR" sz="1600" b="1" dirty="0">
              <a:solidFill>
                <a:schemeClr val="bg1"/>
              </a:solidFill>
            </a:endParaRPr>
          </a:p>
          <a:p>
            <a:r>
              <a:rPr lang="pt-BR" sz="1600" b="1" dirty="0">
                <a:solidFill>
                  <a:schemeClr val="bg1"/>
                </a:solidFill>
                <a:hlinkClick r:id="rId4"/>
              </a:rPr>
              <a:t>https://www.facebook.com/mefassessoriacontabeis</a:t>
            </a:r>
            <a:endParaRPr lang="pt-BR" sz="1600" b="1" dirty="0">
              <a:solidFill>
                <a:schemeClr val="bg1"/>
              </a:solidFill>
            </a:endParaRPr>
          </a:p>
          <a:p>
            <a:endParaRPr lang="pt-BR" b="1" dirty="0">
              <a:solidFill>
                <a:schemeClr val="bg1"/>
              </a:solidFill>
            </a:endParaRPr>
          </a:p>
        </p:txBody>
      </p:sp>
      <p:pic>
        <p:nvPicPr>
          <p:cNvPr id="14" name="Picture 4" descr="Instagram - TecMundo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524" b="89881" l="21617" r="78947">
                        <a14:foregroundMark x1="30639" y1="17857" x2="53947" y2="69345"/>
                        <a14:foregroundMark x1="31579" y1="75439" x2="62679" y2="7807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803" t="5782" r="21136" b="6573"/>
          <a:stretch/>
        </p:blipFill>
        <p:spPr bwMode="auto">
          <a:xfrm>
            <a:off x="805246" y="4576931"/>
            <a:ext cx="497572" cy="505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Controle dos pais do Facebook | Internet Matters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>
                        <a14:foregroundMark x1="52000" y1="37143" x2="50000" y2="72698"/>
                        <a14:foregroundMark x1="50333" y1="38413" x2="49833" y2="834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871" t="14631" r="31371" b="17004"/>
          <a:stretch/>
        </p:blipFill>
        <p:spPr bwMode="auto">
          <a:xfrm>
            <a:off x="773328" y="5109214"/>
            <a:ext cx="561407" cy="526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Imagem 15"/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58966" b="68091" l="82742" r="877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2121" t="57825" r="11667" b="30768"/>
          <a:stretch/>
        </p:blipFill>
        <p:spPr>
          <a:xfrm>
            <a:off x="6385968" y="6215448"/>
            <a:ext cx="596854" cy="625971"/>
          </a:xfrm>
          <a:prstGeom prst="rect">
            <a:avLst/>
          </a:prstGeom>
        </p:spPr>
      </p:pic>
      <p:sp>
        <p:nvSpPr>
          <p:cNvPr id="17" name="CaixaDeTexto 16"/>
          <p:cNvSpPr txBox="1"/>
          <p:nvPr/>
        </p:nvSpPr>
        <p:spPr>
          <a:xfrm>
            <a:off x="5931243" y="6308944"/>
            <a:ext cx="2830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bg1"/>
                </a:solidFill>
              </a:rPr>
              <a:t>             (</a:t>
            </a:r>
            <a:r>
              <a:rPr lang="pt-BR" b="1" dirty="0"/>
              <a:t>62) 991502978</a:t>
            </a:r>
          </a:p>
        </p:txBody>
      </p:sp>
      <p:sp>
        <p:nvSpPr>
          <p:cNvPr id="20" name="CaixaDeTexto 19"/>
          <p:cNvSpPr txBox="1"/>
          <p:nvPr/>
        </p:nvSpPr>
        <p:spPr>
          <a:xfrm>
            <a:off x="1488987" y="6291229"/>
            <a:ext cx="44958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dirty="0">
                <a:latin typeface="Arial" pitchFamily="34" charset="0"/>
                <a:cs typeface="Arial" pitchFamily="34" charset="0"/>
              </a:rPr>
              <a:t>Pb. Moacyr Santos &amp; Missª. Fátima Oliveira #CasalM&amp;F</a:t>
            </a:r>
          </a:p>
        </p:txBody>
      </p:sp>
      <p:pic>
        <p:nvPicPr>
          <p:cNvPr id="21" name="Imagem 20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7" y="5758248"/>
            <a:ext cx="1027669" cy="10997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66043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Integração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Integração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ntegração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3039</TotalTime>
  <Words>1263</Words>
  <Application>Microsoft Office PowerPoint</Application>
  <PresentationFormat>Widescreen</PresentationFormat>
  <Paragraphs>80</Paragraphs>
  <Slides>17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14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17</vt:i4>
      </vt:variant>
    </vt:vector>
  </HeadingPairs>
  <TitlesOfParts>
    <vt:vector size="32" baseType="lpstr">
      <vt:lpstr>Arial</vt:lpstr>
      <vt:lpstr>Arial Black</vt:lpstr>
      <vt:lpstr>Arial Rounded MT Bold</vt:lpstr>
      <vt:lpstr>Arial Unicode MS</vt:lpstr>
      <vt:lpstr>Calibri</vt:lpstr>
      <vt:lpstr>Calisto MT</vt:lpstr>
      <vt:lpstr>Castellar</vt:lpstr>
      <vt:lpstr>Eras Bold ITC</vt:lpstr>
      <vt:lpstr>Georgia</vt:lpstr>
      <vt:lpstr>Nunito Sans</vt:lpstr>
      <vt:lpstr>Open Sans</vt:lpstr>
      <vt:lpstr>Roboto</vt:lpstr>
      <vt:lpstr>Trebuchet MS</vt:lpstr>
      <vt:lpstr>Wingdings</vt:lpstr>
      <vt:lpstr>Integração</vt:lpstr>
      <vt:lpstr>  </vt:lpstr>
      <vt:lpstr>Apresentação do PowerPoint</vt:lpstr>
      <vt:lpstr>Apresentação do PowerPoint</vt:lpstr>
      <vt:lpstr>TEXTO</vt:lpstr>
      <vt:lpstr>INTRODUÇÃO </vt:lpstr>
      <vt:lpstr>1 – O MISTÉRIO DE NOSSA EXISTÊNCIA</vt:lpstr>
      <vt:lpstr>1 - O MISTÉRIO DE NOSSA EXISTÊNCIA</vt:lpstr>
      <vt:lpstr>Apresentação do PowerPoint</vt:lpstr>
      <vt:lpstr>2 – UMA VIDA COM PROPÓSITO</vt:lpstr>
      <vt:lpstr>2 – UMA VIDA COM PROPÓSITO</vt:lpstr>
      <vt:lpstr>3. A SÍNTESE DA VIDA EM ECLESIASTES</vt:lpstr>
      <vt:lpstr>3. A SÍNTESE DA VIDA EM ECLESIASTES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Lição 1 - Panorama do Livro de Eclesiastes</dc:title>
  <dc:creator>Julio César Pereira</dc:creator>
  <cp:lastModifiedBy>Julio César Pereira</cp:lastModifiedBy>
  <cp:revision>88</cp:revision>
  <dcterms:created xsi:type="dcterms:W3CDTF">2021-10-01T12:08:12Z</dcterms:created>
  <dcterms:modified xsi:type="dcterms:W3CDTF">2021-12-25T14:55:36Z</dcterms:modified>
</cp:coreProperties>
</file>