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rimo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oper Hewitt" panose="020B0604020202020204" charset="0"/>
      <p:regular r:id="rId23"/>
    </p:embeddedFont>
    <p:embeddedFont>
      <p:font typeface="Cooper Hewitt Heavy" panose="020B0604020202020204" charset="0"/>
      <p:regular r:id="rId24"/>
    </p:embeddedFont>
    <p:embeddedFont>
      <p:font typeface="Open Sans Extra Bold" panose="020B0604020202020204" charset="0"/>
      <p:regular r:id="rId25"/>
    </p:embeddedFont>
    <p:embeddedFont>
      <p:font typeface="Roboto" pitchFamily="2" charset="0"/>
      <p:regular r:id="rId26"/>
      <p:bold r:id="rId27"/>
    </p:embeddedFont>
    <p:embeddedFont>
      <p:font typeface="Roboto Bold" panose="02000000000000000000" pitchFamily="2" charset="0"/>
      <p:regular r:id="rId28"/>
      <p:bold r:id="rId29"/>
    </p:embeddedFont>
    <p:embeddedFont>
      <p:font typeface="Roboto Condensed Bold" panose="02000000000000000000" pitchFamily="2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7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ns2Ql31HJM?feature=oembed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4251" y="461908"/>
            <a:ext cx="8691656" cy="9363183"/>
            <a:chOff x="0" y="0"/>
            <a:chExt cx="11588875" cy="12484244"/>
          </a:xfrm>
        </p:grpSpPr>
        <p:sp>
          <p:nvSpPr>
            <p:cNvPr id="3" name="AutoShape 3"/>
            <p:cNvSpPr/>
            <p:nvPr/>
          </p:nvSpPr>
          <p:spPr>
            <a:xfrm>
              <a:off x="422264" y="0"/>
              <a:ext cx="10775351" cy="1181501"/>
            </a:xfrm>
            <a:prstGeom prst="rect">
              <a:avLst/>
            </a:prstGeom>
            <a:solidFill>
              <a:srgbClr val="43C3D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96754" y="223219"/>
              <a:ext cx="9395367" cy="691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320">
                  <a:solidFill>
                    <a:srgbClr val="F2FAFF"/>
                  </a:solidFill>
                  <a:latin typeface="Roboto"/>
                </a:rPr>
                <a:t>REVISTA CONECTAR +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013450"/>
              <a:ext cx="11588875" cy="9377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25"/>
                </a:lnSpc>
              </a:pPr>
              <a:r>
                <a:rPr lang="en-US" sz="10925" spc="218">
                  <a:solidFill>
                    <a:srgbClr val="244357"/>
                  </a:solidFill>
                  <a:latin typeface="Roboto Condensed Bold"/>
                </a:rPr>
                <a:t>LIÇÃO 09: UM OBREIRO APROVADO POR DEUS</a:t>
              </a:r>
            </a:p>
            <a:p>
              <a:pPr algn="ctr">
                <a:lnSpc>
                  <a:spcPts val="10925"/>
                </a:lnSpc>
              </a:pPr>
              <a:endParaRPr lang="en-US" sz="10925" spc="218">
                <a:solidFill>
                  <a:srgbClr val="244357"/>
                </a:solidFill>
                <a:latin typeface="Roboto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17406" y="11875927"/>
              <a:ext cx="10585067" cy="609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800" spc="139">
                  <a:solidFill>
                    <a:srgbClr val="244357"/>
                  </a:solidFill>
                  <a:latin typeface="Roboto"/>
                </a:rPr>
                <a:t>FEVEREIRO - 2022</a:t>
              </a: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97805" y="460788"/>
            <a:ext cx="6243616" cy="936542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7844614" cy="1003759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8700" y="1319165"/>
            <a:ext cx="6642473" cy="313026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671173" y="7724775"/>
            <a:ext cx="7721441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FFFFF"/>
                </a:solidFill>
                <a:latin typeface="Open Sans Extra Bold"/>
              </a:rPr>
              <a:t>Boa Semente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43C3DD"/>
          </a:solidFill>
        </p:spPr>
      </p:sp>
      <p:sp>
        <p:nvSpPr>
          <p:cNvPr id="3" name="TextBox 3"/>
          <p:cNvSpPr txBox="1"/>
          <p:nvPr/>
        </p:nvSpPr>
        <p:spPr>
          <a:xfrm>
            <a:off x="6429002" y="1317565"/>
            <a:ext cx="10830298" cy="7073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2Timóteo 2.15-21</a:t>
            </a:r>
          </a:p>
          <a:p>
            <a:pPr algn="l">
              <a:lnSpc>
                <a:spcPts val="2946"/>
              </a:lnSpc>
            </a:pPr>
            <a:r>
              <a:rPr lang="en-US" sz="2104" spc="20">
                <a:solidFill>
                  <a:srgbClr val="F2FAFF"/>
                </a:solidFill>
                <a:latin typeface="Arimo"/>
              </a:rPr>
              <a:t>15 Procura apresentar-te a Deus aprovado, como </a:t>
            </a:r>
            <a:r>
              <a:rPr lang="en-US" sz="2104" spc="42">
                <a:solidFill>
                  <a:srgbClr val="F2FAFF"/>
                </a:solidFill>
                <a:latin typeface="Roboto"/>
              </a:rPr>
              <a:t>obreiro que não tem de que se envergonhar, que maneja bem a palavra da verdade.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16 Mas evita os falatórios profanos, porque produzirão maior impiedade.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17 E a palavra desses roerá como gangrena; entre os quais são Himeneu e Fileto;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18 Os quais se desviaram da verdade, dizendo que a ressurreição era já feita, e perverteram a fé de alguns.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19 Todavia o fundamento de Deus fica firme, tendo este selo: O Senhor conhece os que são seus, e qualquer que profere o nome de Cristo aparte-se da iniqüidade.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20 Ora, numa grande casa não somente há vasos de ouro e de prata, mas também de pau e de barro; uns para honra, outros, porém, para desonra.</a:t>
            </a:r>
          </a:p>
          <a:p>
            <a:pPr algn="l">
              <a:lnSpc>
                <a:spcPts val="2946"/>
              </a:lnSpc>
            </a:pPr>
            <a:endParaRPr lang="en-US" sz="2104" spc="42">
              <a:solidFill>
                <a:srgbClr val="F2FAFF"/>
              </a:solidFill>
              <a:latin typeface="Roboto"/>
            </a:endParaRPr>
          </a:p>
          <a:p>
            <a:pPr algn="l">
              <a:lnSpc>
                <a:spcPts val="2946"/>
              </a:lnSpc>
            </a:pPr>
            <a:r>
              <a:rPr lang="en-US" sz="2104" spc="42">
                <a:solidFill>
                  <a:srgbClr val="F2FAFF"/>
                </a:solidFill>
                <a:latin typeface="Roboto"/>
              </a:rPr>
              <a:t>21 De sorte que, se alguém se purificar destas coisas, será vaso para honra, santificado e idôneo para uso do Senhor, e preparado para toda a boa obra.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801874" y="1768917"/>
            <a:ext cx="6641549" cy="2116993"/>
            <a:chOff x="0" y="0"/>
            <a:chExt cx="8855399" cy="2822657"/>
          </a:xfrm>
        </p:grpSpPr>
        <p:sp>
          <p:nvSpPr>
            <p:cNvPr id="5" name="TextBox 5"/>
            <p:cNvSpPr txBox="1"/>
            <p:nvPr/>
          </p:nvSpPr>
          <p:spPr>
            <a:xfrm>
              <a:off x="0" y="47625"/>
              <a:ext cx="8855399" cy="1256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0"/>
                </a:lnSpc>
              </a:pPr>
              <a:r>
                <a:rPr lang="en-US" sz="6400" spc="128">
                  <a:solidFill>
                    <a:srgbClr val="F2FAFF"/>
                  </a:solidFill>
                  <a:latin typeface="Roboto Condensed Bold"/>
                </a:rPr>
                <a:t>VISÃO GERAL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84053"/>
              <a:ext cx="8483578" cy="709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5"/>
                </a:lnSpc>
              </a:pPr>
              <a:r>
                <a:rPr lang="en-US" sz="3250" spc="65">
                  <a:solidFill>
                    <a:srgbClr val="F2FAFF"/>
                  </a:solidFill>
                  <a:latin typeface="Roboto Condensed Bold"/>
                </a:rPr>
                <a:t>APRESENTAÇÃO DE HOJE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2709611"/>
              <a:ext cx="1651000" cy="113046"/>
            </a:xfrm>
            <a:prstGeom prst="rect">
              <a:avLst/>
            </a:prstGeom>
            <a:solidFill>
              <a:srgbClr val="244357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01874" y="3885910"/>
            <a:ext cx="4074027" cy="514884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81000" y="9779635"/>
            <a:ext cx="84077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>
                <a:solidFill>
                  <a:srgbClr val="244357"/>
                </a:solidFill>
                <a:latin typeface="Roboto"/>
              </a:rPr>
              <a:t>CANAL BOA SMENTE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749792"/>
            <a:ext cx="18020866" cy="869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 Bold"/>
              </a:rPr>
              <a:t>VERSÍCULO DO DIA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 1TIMÓTEO 3.10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E TAMBÉM ESTES SEJAM PRIMEIRO PROVADOS, DEPOIS SIRVAM SE FOREM IRREPREENSÍVEIS.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025" spc="60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025" spc="60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 Bold"/>
              </a:rPr>
              <a:t>OBJETIVOS DA LIÇÃO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- RECONHECER A RELAÇÃO ENTRE O OBREIRO PROVADO E APROVADO;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-  PERCEBER QUE TODOS SOMOS TENTADOS;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- ENTENDER QUE NOSSA RAIZ DEVE ESTAR EM CRISTO.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025" spc="60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025" spc="60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 Bold"/>
              </a:rPr>
              <a:t>VERDADE APLICADA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O OBREIRO APROVADO É IRREPREENSÍVEL AOS OLHOS DE DEUS, DA COMUNIDADE CRISTÃ E DA SOCIEDADE.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025" spc="60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ea typeface="Roboto"/>
              </a:rPr>
              <a:t>🙏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 Bold"/>
              </a:rPr>
              <a:t>MOMENTO DE ORAÇÃO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3025" spc="60" dirty="0">
                <a:solidFill>
                  <a:srgbClr val="000000"/>
                </a:solidFill>
                <a:latin typeface="Roboto"/>
              </a:rPr>
              <a:t>CLAMEMOS PARA QUE OS OBREIROS SEJAM PRIMEIRO APROVADOS POR DEUS E POSTERIORMENTE RECONHECIDOS PELOS HOMENS.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244357"/>
          </a:solidFill>
        </p:spPr>
      </p:sp>
      <p:grpSp>
        <p:nvGrpSpPr>
          <p:cNvPr id="3" name="Group 3"/>
          <p:cNvGrpSpPr/>
          <p:nvPr/>
        </p:nvGrpSpPr>
        <p:grpSpPr>
          <a:xfrm>
            <a:off x="1801874" y="1768917"/>
            <a:ext cx="8500657" cy="6302908"/>
            <a:chOff x="0" y="0"/>
            <a:chExt cx="11334209" cy="8403877"/>
          </a:xfrm>
        </p:grpSpPr>
        <p:sp>
          <p:nvSpPr>
            <p:cNvPr id="4" name="TextBox 4"/>
            <p:cNvSpPr txBox="1"/>
            <p:nvPr/>
          </p:nvSpPr>
          <p:spPr>
            <a:xfrm>
              <a:off x="0" y="47625"/>
              <a:ext cx="11334209" cy="1227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957"/>
                </a:lnSpc>
              </a:pPr>
              <a:r>
                <a:rPr lang="en-US" sz="6325" spc="126">
                  <a:solidFill>
                    <a:srgbClr val="F2FAFF"/>
                  </a:solidFill>
                  <a:latin typeface="Roboto Condensed Bold"/>
                </a:rPr>
                <a:t>DICA AO PROFESSOR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472847"/>
              <a:ext cx="11251582" cy="2837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5"/>
                </a:lnSpc>
              </a:pPr>
              <a:r>
                <a:rPr lang="en-US" sz="3250" spc="65" dirty="0">
                  <a:solidFill>
                    <a:srgbClr val="F2FAFF"/>
                  </a:solidFill>
                  <a:latin typeface="Roboto Condensed Bold"/>
                </a:rPr>
                <a:t>O CONTEÚDO PRECISA DE APLICABILIDADE PARA A SITUAÇÃO DA VIDA DE SEUS ALUNOS E ISSO É IMPORTANTE. PROCURE SER CRIATIVO NA EXPOSIÇÃO DA AULA. </a:t>
              </a:r>
            </a:p>
          </p:txBody>
        </p:sp>
        <p:sp>
          <p:nvSpPr>
            <p:cNvPr id="6" name="AutoShape 6"/>
            <p:cNvSpPr/>
            <p:nvPr/>
          </p:nvSpPr>
          <p:spPr>
            <a:xfrm>
              <a:off x="0" y="4826029"/>
              <a:ext cx="1651000" cy="113046"/>
            </a:xfrm>
            <a:prstGeom prst="rect">
              <a:avLst/>
            </a:prstGeom>
            <a:solidFill>
              <a:srgbClr val="43C3D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403551"/>
              <a:ext cx="11254475" cy="27599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4"/>
                </a:lnSpc>
              </a:pPr>
              <a:r>
                <a:rPr lang="en-US" sz="2974" spc="59">
                  <a:solidFill>
                    <a:srgbClr val="F2FAFF"/>
                  </a:solidFill>
                  <a:latin typeface="Roboto"/>
                </a:rPr>
                <a:t>Uma informação importante para preparação do seu plano de aula é a informação de que no capítulo 2, dos versículos 1 a 18,</a:t>
              </a:r>
            </a:p>
            <a:p>
              <a:pPr algn="l">
                <a:lnSpc>
                  <a:spcPts val="4164"/>
                </a:lnSpc>
              </a:pPr>
              <a:r>
                <a:rPr lang="en-US" sz="2974" spc="59">
                  <a:solidFill>
                    <a:srgbClr val="F2FAFF"/>
                  </a:solidFill>
                  <a:latin typeface="Roboto"/>
                </a:rPr>
                <a:t>(2 Timóteo 2.1-18).</a:t>
              </a: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6689" r="36456"/>
          <a:stretch>
            <a:fillRect/>
          </a:stretch>
        </p:blipFill>
        <p:spPr>
          <a:xfrm>
            <a:off x="10652277" y="1028700"/>
            <a:ext cx="7022660" cy="82296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71755" y="9761663"/>
            <a:ext cx="8407701" cy="262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 dirty="0">
                <a:solidFill>
                  <a:srgbClr val="244357"/>
                </a:solidFill>
                <a:latin typeface="Roboto"/>
              </a:rPr>
              <a:t>CANAL BOA SEMENTE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43C3DD"/>
          </a:solidFill>
        </p:spPr>
      </p:sp>
      <p:grpSp>
        <p:nvGrpSpPr>
          <p:cNvPr id="3" name="Group 3"/>
          <p:cNvGrpSpPr/>
          <p:nvPr/>
        </p:nvGrpSpPr>
        <p:grpSpPr>
          <a:xfrm>
            <a:off x="1512679" y="1146278"/>
            <a:ext cx="9221003" cy="8799435"/>
            <a:chOff x="0" y="0"/>
            <a:chExt cx="12294671" cy="11732580"/>
          </a:xfrm>
        </p:grpSpPr>
        <p:sp>
          <p:nvSpPr>
            <p:cNvPr id="4" name="TextBox 4"/>
            <p:cNvSpPr txBox="1"/>
            <p:nvPr/>
          </p:nvSpPr>
          <p:spPr>
            <a:xfrm>
              <a:off x="0" y="47625"/>
              <a:ext cx="12294671" cy="260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47"/>
                </a:lnSpc>
              </a:pPr>
              <a:r>
                <a:rPr lang="en-US" sz="6860" spc="137">
                  <a:solidFill>
                    <a:srgbClr val="F2FAFF"/>
                  </a:solidFill>
                  <a:latin typeface="Roboto Condensed Bold"/>
                </a:rPr>
                <a:t>O APÓSTOLO PAULO FAZ DOIS CONTRASTES: 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69102"/>
              <a:ext cx="12205042" cy="6931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83"/>
                </a:lnSpc>
              </a:pPr>
              <a:r>
                <a:rPr lang="en-US" sz="3525" spc="70" dirty="0">
                  <a:solidFill>
                    <a:srgbClr val="F2FAFF"/>
                  </a:solidFill>
                  <a:latin typeface="Roboto Condensed Bold"/>
                </a:rPr>
                <a:t>OBREIRO APROVADO X FALSOS MESTRES; VASO DE HONRA X VASO DE DESONRA. </a:t>
              </a:r>
            </a:p>
            <a:p>
              <a:pPr algn="l">
                <a:lnSpc>
                  <a:spcPts val="4583"/>
                </a:lnSpc>
              </a:pPr>
              <a:r>
                <a:rPr lang="en-US" sz="3525" spc="70" dirty="0">
                  <a:solidFill>
                    <a:srgbClr val="F2FAFF"/>
                  </a:solidFill>
                  <a:latin typeface="Roboto Condensed Bold"/>
                </a:rPr>
                <a:t>ESTES DOIS ENCONTROS DE PERSONALIDADE, NA IGREJA LOCAL, PERMEARIAM O RELACIONAMENTO DOS CRENTES, DE MODO QUE O OBJETIVO DO APÓSTOLO É ORIENTÁ-LOS EM COMO SE PORTAREM DIANTE DE TAL REALIDADE</a:t>
              </a:r>
            </a:p>
            <a:p>
              <a:pPr algn="l">
                <a:lnSpc>
                  <a:spcPts val="4583"/>
                </a:lnSpc>
              </a:pPr>
              <a:endParaRPr lang="en-US" sz="3525" spc="70" dirty="0">
                <a:solidFill>
                  <a:srgbClr val="F2FAFF"/>
                </a:solidFill>
                <a:latin typeface="Roboto Condensed Bold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>
              <a:off x="0" y="10359733"/>
              <a:ext cx="1790906" cy="122626"/>
            </a:xfrm>
            <a:prstGeom prst="rect">
              <a:avLst/>
            </a:prstGeom>
            <a:solidFill>
              <a:srgbClr val="24435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11001369"/>
              <a:ext cx="12208180" cy="470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43C3DD"/>
          </a:solidFill>
        </p:spPr>
      </p:sp>
      <p:grpSp>
        <p:nvGrpSpPr>
          <p:cNvPr id="3" name="Group 3"/>
          <p:cNvGrpSpPr/>
          <p:nvPr/>
        </p:nvGrpSpPr>
        <p:grpSpPr>
          <a:xfrm>
            <a:off x="1801874" y="1768917"/>
            <a:ext cx="6641549" cy="1299396"/>
            <a:chOff x="0" y="0"/>
            <a:chExt cx="8855399" cy="1732529"/>
          </a:xfrm>
        </p:grpSpPr>
        <p:sp>
          <p:nvSpPr>
            <p:cNvPr id="4" name="TextBox 4"/>
            <p:cNvSpPr txBox="1"/>
            <p:nvPr/>
          </p:nvSpPr>
          <p:spPr>
            <a:xfrm>
              <a:off x="0" y="47625"/>
              <a:ext cx="8855399" cy="1241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0"/>
                </a:lnSpc>
              </a:pPr>
              <a:r>
                <a:rPr lang="en-US" sz="6400" spc="127">
                  <a:solidFill>
                    <a:srgbClr val="F2FAFF"/>
                  </a:solidFill>
                  <a:latin typeface="Roboto Condensed Bold"/>
                </a:rPr>
                <a:t>DINÂMICA</a:t>
              </a:r>
            </a:p>
          </p:txBody>
        </p:sp>
        <p:sp>
          <p:nvSpPr>
            <p:cNvPr id="5" name="AutoShape 5"/>
            <p:cNvSpPr/>
            <p:nvPr/>
          </p:nvSpPr>
          <p:spPr>
            <a:xfrm>
              <a:off x="0" y="1619482"/>
              <a:ext cx="1651000" cy="113046"/>
            </a:xfrm>
            <a:prstGeom prst="rect">
              <a:avLst/>
            </a:prstGeom>
            <a:solidFill>
              <a:srgbClr val="24435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315075" y="2314575"/>
            <a:ext cx="5657850" cy="5657850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77777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595155" y="9779635"/>
            <a:ext cx="84077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>
                <a:solidFill>
                  <a:srgbClr val="244357"/>
                </a:solidFill>
                <a:latin typeface="Roboto"/>
              </a:rPr>
              <a:t>CANAL BOA SEMENTE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83764" y="2418615"/>
            <a:ext cx="8175536" cy="6193393"/>
            <a:chOff x="0" y="0"/>
            <a:chExt cx="10900714" cy="8257857"/>
          </a:xfrm>
        </p:grpSpPr>
        <p:sp>
          <p:nvSpPr>
            <p:cNvPr id="11" name="TextBox 11"/>
            <p:cNvSpPr txBox="1"/>
            <p:nvPr/>
          </p:nvSpPr>
          <p:spPr>
            <a:xfrm>
              <a:off x="6179027" y="-104775"/>
              <a:ext cx="3391391" cy="528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 spc="168">
                  <a:solidFill>
                    <a:srgbClr val="000000"/>
                  </a:solidFill>
                  <a:latin typeface="Cooper Hewitt"/>
                </a:rPr>
                <a:t>DICA DE DINÂMICA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71780"/>
              <a:ext cx="10899014" cy="52100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612"/>
                </a:lnSpc>
              </a:pPr>
              <a:r>
                <a:rPr lang="en-US" sz="8900" dirty="0">
                  <a:solidFill>
                    <a:srgbClr val="000000"/>
                  </a:solidFill>
                  <a:latin typeface="Cooper Hewitt Heavy"/>
                </a:rPr>
                <a:t>DINÂMICA MOLDADOS POR DEUS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00" y="6753119"/>
              <a:ext cx="10899014" cy="1504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</a:pPr>
              <a:r>
                <a:rPr lang="en-US" sz="1599" spc="31">
                  <a:solidFill>
                    <a:srgbClr val="000000"/>
                  </a:solidFill>
                  <a:latin typeface="Cooper Hewitt"/>
                </a:rPr>
                <a:t>OBJETIVO</a:t>
              </a:r>
            </a:p>
            <a:p>
              <a:pPr>
                <a:lnSpc>
                  <a:spcPts val="2239"/>
                </a:lnSpc>
              </a:pPr>
              <a:endParaRPr lang="en-US" sz="1599" spc="31">
                <a:solidFill>
                  <a:srgbClr val="000000"/>
                </a:solidFill>
                <a:latin typeface="Cooper Hewitt"/>
              </a:endParaRPr>
            </a:p>
            <a:p>
              <a:pPr>
                <a:lnSpc>
                  <a:spcPts val="2239"/>
                </a:lnSpc>
              </a:pPr>
              <a:r>
                <a:rPr lang="en-US" sz="1599" spc="31">
                  <a:solidFill>
                    <a:srgbClr val="000000"/>
                  </a:solidFill>
                  <a:latin typeface="Cooper Hewitt"/>
                </a:rPr>
                <a:t>Conscientizar os alunos das características do obreiro aprovado E QUE SOMOS</a:t>
              </a:r>
            </a:p>
            <a:p>
              <a:pPr>
                <a:lnSpc>
                  <a:spcPts val="2239"/>
                </a:lnSpc>
              </a:pPr>
              <a:r>
                <a:rPr lang="en-US" sz="1599" spc="31">
                  <a:solidFill>
                    <a:srgbClr val="000000"/>
                  </a:solidFill>
                  <a:latin typeface="Cooper Hewitt"/>
                </a:rPr>
                <a:t>MOLDADOS POR DEUS.</a:t>
              </a:r>
            </a:p>
          </p:txBody>
        </p:sp>
      </p:grpSp>
      <p:pic>
        <p:nvPicPr>
          <p:cNvPr id="14" name="Mídia Online 13" title="Dinâmica para Igrejas - grupos pequenos">
            <a:hlinkClick r:id="" action="ppaction://media"/>
            <a:extLst>
              <a:ext uri="{FF2B5EF4-FFF2-40B4-BE49-F238E27FC236}">
                <a16:creationId xmlns:a16="http://schemas.microsoft.com/office/drawing/2014/main" id="{43A9E7E9-A2FE-40F3-B476-FA20A1F1C5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95155" y="3657850"/>
            <a:ext cx="7349823" cy="41526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996721" y="1028700"/>
            <a:ext cx="9262579" cy="8229600"/>
          </a:xfrm>
          <a:prstGeom prst="rect">
            <a:avLst/>
          </a:prstGeom>
          <a:solidFill>
            <a:srgbClr val="43C3DD"/>
          </a:solidFill>
        </p:spPr>
      </p:sp>
      <p:sp>
        <p:nvSpPr>
          <p:cNvPr id="3" name="TextBox 3"/>
          <p:cNvSpPr txBox="1"/>
          <p:nvPr/>
        </p:nvSpPr>
        <p:spPr>
          <a:xfrm>
            <a:off x="2465717" y="9725720"/>
            <a:ext cx="84077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>
                <a:solidFill>
                  <a:srgbClr val="244357"/>
                </a:solidFill>
                <a:latin typeface="Roboto"/>
              </a:rPr>
              <a:t>CANAL BOA SEMENTE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7502236" cy="8229600"/>
          </a:xfrm>
          <a:prstGeom prst="rect">
            <a:avLst/>
          </a:prstGeom>
          <a:solidFill>
            <a:srgbClr val="244357"/>
          </a:solidFill>
        </p:spPr>
      </p:sp>
      <p:grpSp>
        <p:nvGrpSpPr>
          <p:cNvPr id="5" name="Group 5"/>
          <p:cNvGrpSpPr/>
          <p:nvPr/>
        </p:nvGrpSpPr>
        <p:grpSpPr>
          <a:xfrm>
            <a:off x="1606281" y="1768917"/>
            <a:ext cx="6323710" cy="3071046"/>
            <a:chOff x="0" y="0"/>
            <a:chExt cx="8431613" cy="4094729"/>
          </a:xfrm>
        </p:grpSpPr>
        <p:sp>
          <p:nvSpPr>
            <p:cNvPr id="6" name="TextBox 6"/>
            <p:cNvSpPr txBox="1"/>
            <p:nvPr/>
          </p:nvSpPr>
          <p:spPr>
            <a:xfrm>
              <a:off x="0" y="47625"/>
              <a:ext cx="8431613" cy="36040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0"/>
                </a:lnSpc>
              </a:pPr>
              <a:r>
                <a:rPr lang="en-US" sz="6400" spc="127" dirty="0">
                  <a:solidFill>
                    <a:srgbClr val="F2FAFF"/>
                  </a:solidFill>
                  <a:latin typeface="Roboto Condensed Bold"/>
                </a:rPr>
                <a:t>1</a:t>
              </a:r>
              <a:r>
                <a:rPr lang="en-US" sz="6400" spc="128" dirty="0">
                  <a:solidFill>
                    <a:srgbClr val="F2FAFF"/>
                  </a:solidFill>
                  <a:latin typeface="Roboto Condensed Bold"/>
                </a:rPr>
                <a:t> - UM OBREIRO PROVADO E APROVADO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3981682"/>
              <a:ext cx="1651000" cy="113046"/>
            </a:xfrm>
            <a:prstGeom prst="rect">
              <a:avLst/>
            </a:prstGeom>
            <a:solidFill>
              <a:srgbClr val="43C3DD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8530936" y="3968030"/>
            <a:ext cx="8740358" cy="309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930" spc="58">
                <a:solidFill>
                  <a:srgbClr val="000000"/>
                </a:solidFill>
                <a:latin typeface="Roboto"/>
              </a:rPr>
              <a:t>SABEMOS QUE UMA DAS MAIS SUBLIMES MISSÕES NA TERRA É SER UM VOCACIONADO POR DEUS; PORÉM ISSO EXIGE O MAIS ALTO GRAU DE COMPROMETIMENTO MORAL E ESPIRITUAL. AS ESCRITURAS DIZEM QUE PRECISAMOS NOS APRESENTAR A DEUS COMO OBREIRO APROVADO. 2TIMÓTEO 2.15.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091686" y="6272389"/>
            <a:ext cx="5717800" cy="34378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901" b="1901"/>
          <a:stretch>
            <a:fillRect/>
          </a:stretch>
        </p:blipFill>
        <p:spPr>
          <a:xfrm>
            <a:off x="3204256" y="6947429"/>
            <a:ext cx="5014737" cy="317782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4256" y="1019175"/>
            <a:ext cx="1187948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spc="84">
                <a:solidFill>
                  <a:srgbClr val="43C3DD"/>
                </a:solidFill>
                <a:latin typeface="Roboto"/>
              </a:rPr>
              <a:t>1 - UM OBREIRO PROVADO E APROVADO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88061" y="2162590"/>
            <a:ext cx="8879923" cy="5305306"/>
            <a:chOff x="0" y="0"/>
            <a:chExt cx="11839897" cy="7073742"/>
          </a:xfrm>
        </p:grpSpPr>
        <p:sp>
          <p:nvSpPr>
            <p:cNvPr id="6" name="TextBox 6"/>
            <p:cNvSpPr txBox="1"/>
            <p:nvPr/>
          </p:nvSpPr>
          <p:spPr>
            <a:xfrm>
              <a:off x="0" y="1508111"/>
              <a:ext cx="11799566" cy="4722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1"/>
                </a:lnSpc>
              </a:pP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caráter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é 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impressão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digital da alma, por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isso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cristão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precisa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ter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caráter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forjado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à luz da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Palavra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e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em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Cristo.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Qualquer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deficiência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no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caráter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obreiro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, por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exemplo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,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pode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depor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contra 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obra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e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Reino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de Deus, por causa do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escândalo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e da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perda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de almas para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reino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das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trevas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. Jesus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adverte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sobre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escândalo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(Mt 18.7)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4328" y="-9525"/>
              <a:ext cx="11815569" cy="10500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0"/>
                </a:lnSpc>
              </a:pPr>
              <a:r>
                <a:rPr lang="en-US" sz="5192" spc="103">
                  <a:solidFill>
                    <a:srgbClr val="43C3DD"/>
                  </a:solidFill>
                  <a:latin typeface="Roboto"/>
                </a:rPr>
                <a:t>1.1. PROVADO NO CARÁTER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12469" y="2162590"/>
            <a:ext cx="7554420" cy="4539927"/>
            <a:chOff x="0" y="0"/>
            <a:chExt cx="10072561" cy="6053235"/>
          </a:xfrm>
        </p:grpSpPr>
        <p:sp>
          <p:nvSpPr>
            <p:cNvPr id="9" name="TextBox 9"/>
            <p:cNvSpPr txBox="1"/>
            <p:nvPr/>
          </p:nvSpPr>
          <p:spPr>
            <a:xfrm>
              <a:off x="0" y="2079395"/>
              <a:ext cx="10038249" cy="32874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56"/>
                </a:lnSpc>
              </a:pP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Nas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qualidades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de um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obreiro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, Paulo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sua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missiva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,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deixou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bem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claro que, se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alguém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não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governa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a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sua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casa, é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impossível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ser um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líder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eclesiástico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(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1Tm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3.4).</a:t>
              </a:r>
            </a:p>
            <a:p>
              <a:pPr algn="ctr">
                <a:lnSpc>
                  <a:spcPts val="3256"/>
                </a:lnSpc>
              </a:pP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outra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passagem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bíblica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veremos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que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quem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não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cuida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dos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seus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negou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a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fé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e é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pior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que 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infiel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(1 Tm 5.8).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697" y="0"/>
              <a:ext cx="10051864" cy="1693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</a:pPr>
              <a:r>
                <a:rPr lang="en-US" sz="4226" spc="84">
                  <a:solidFill>
                    <a:srgbClr val="43C3DD"/>
                  </a:solidFill>
                  <a:latin typeface="Roboto"/>
                </a:rPr>
                <a:t>1.2. PROVADO NO CONTEXTO FAMILIAR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996721" y="1028700"/>
            <a:ext cx="9262579" cy="8229600"/>
          </a:xfrm>
          <a:prstGeom prst="rect">
            <a:avLst/>
          </a:prstGeom>
          <a:solidFill>
            <a:srgbClr val="43C3DD"/>
          </a:solidFill>
        </p:spPr>
      </p:sp>
      <p:sp>
        <p:nvSpPr>
          <p:cNvPr id="3" name="TextBox 3"/>
          <p:cNvSpPr txBox="1"/>
          <p:nvPr/>
        </p:nvSpPr>
        <p:spPr>
          <a:xfrm>
            <a:off x="1606281" y="9797607"/>
            <a:ext cx="84077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>
                <a:solidFill>
                  <a:srgbClr val="244357"/>
                </a:solidFill>
                <a:latin typeface="Roboto"/>
              </a:rPr>
              <a:t>CANAL BOA SEMENTE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7502236" cy="8229600"/>
          </a:xfrm>
          <a:prstGeom prst="rect">
            <a:avLst/>
          </a:prstGeom>
          <a:solidFill>
            <a:srgbClr val="244357"/>
          </a:solidFill>
        </p:spPr>
      </p:sp>
      <p:grpSp>
        <p:nvGrpSpPr>
          <p:cNvPr id="5" name="Group 5"/>
          <p:cNvGrpSpPr/>
          <p:nvPr/>
        </p:nvGrpSpPr>
        <p:grpSpPr>
          <a:xfrm>
            <a:off x="1606281" y="1768917"/>
            <a:ext cx="6323710" cy="3956871"/>
            <a:chOff x="0" y="0"/>
            <a:chExt cx="8431613" cy="5275829"/>
          </a:xfrm>
        </p:grpSpPr>
        <p:sp>
          <p:nvSpPr>
            <p:cNvPr id="6" name="TextBox 6"/>
            <p:cNvSpPr txBox="1"/>
            <p:nvPr/>
          </p:nvSpPr>
          <p:spPr>
            <a:xfrm>
              <a:off x="0" y="47625"/>
              <a:ext cx="8431613" cy="4785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39"/>
                </a:lnSpc>
              </a:pPr>
              <a:r>
                <a:rPr lang="en-US" sz="6399" spc="127" dirty="0">
                  <a:solidFill>
                    <a:srgbClr val="F2FAFF"/>
                  </a:solidFill>
                  <a:latin typeface="Roboto Condensed Bold"/>
                </a:rPr>
                <a:t>2. T</a:t>
              </a:r>
              <a:r>
                <a:rPr lang="en-US" sz="6399" spc="128" dirty="0">
                  <a:solidFill>
                    <a:srgbClr val="F2FAFF"/>
                  </a:solidFill>
                  <a:latin typeface="Roboto Condensed Bold"/>
                </a:rPr>
                <a:t>ENTADOS, MAS APROVADOS</a:t>
              </a:r>
            </a:p>
            <a:p>
              <a:pPr algn="l">
                <a:lnSpc>
                  <a:spcPts val="7039"/>
                </a:lnSpc>
              </a:pPr>
              <a:endParaRPr lang="en-US" sz="6399" spc="128" dirty="0">
                <a:solidFill>
                  <a:srgbClr val="F2FAFF"/>
                </a:solidFill>
                <a:latin typeface="Roboto Condensed Bold"/>
              </a:endParaRPr>
            </a:p>
            <a:p>
              <a:pPr algn="l">
                <a:lnSpc>
                  <a:spcPts val="7040"/>
                </a:lnSpc>
              </a:pPr>
              <a:endParaRPr lang="en-US" sz="6399" spc="128" dirty="0">
                <a:solidFill>
                  <a:srgbClr val="F2FAFF"/>
                </a:solidFill>
                <a:latin typeface="Roboto Condensed Bold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5162782"/>
              <a:ext cx="1651000" cy="113046"/>
            </a:xfrm>
            <a:prstGeom prst="rect">
              <a:avLst/>
            </a:prstGeom>
            <a:solidFill>
              <a:srgbClr val="43C3DD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8530936" y="3968030"/>
            <a:ext cx="8740358" cy="309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930" spc="58" dirty="0">
                <a:solidFill>
                  <a:srgbClr val="000000"/>
                </a:solidFill>
                <a:latin typeface="Roboto"/>
              </a:rPr>
              <a:t>É NORMAL SER TENTADO, POIS VIVEMOS NUM MUNDO DOMINADO POR SATANÁS E SEUS DEMÔNIOS. A TENTAÇÃO É O MEIO PELO QUAL O CARÁTER E A ESTRUTURA DO OBREIRO SÃO COLOCADOS À PROVA. SALOMÃO ACONSELHA QUE, DIANTE DA TENTAÇÃO, NÃO PODEMOS CEDER (PV 1.10)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55791" y="6288879"/>
            <a:ext cx="3476716" cy="370355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19426" y="6558073"/>
            <a:ext cx="4768618" cy="316517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4256" y="1019175"/>
            <a:ext cx="1187948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spc="84">
                <a:solidFill>
                  <a:srgbClr val="43C3DD"/>
                </a:solidFill>
                <a:latin typeface="Roboto"/>
              </a:rPr>
              <a:t>2. TENTADOS, MAS APROVADOS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88061" y="2162590"/>
            <a:ext cx="8879923" cy="4797131"/>
            <a:chOff x="0" y="0"/>
            <a:chExt cx="11839897" cy="6396175"/>
          </a:xfrm>
        </p:grpSpPr>
        <p:sp>
          <p:nvSpPr>
            <p:cNvPr id="6" name="TextBox 6"/>
            <p:cNvSpPr txBox="1"/>
            <p:nvPr/>
          </p:nvSpPr>
          <p:spPr>
            <a:xfrm>
              <a:off x="0" y="1508111"/>
              <a:ext cx="11799566" cy="4044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1"/>
                </a:lnSpc>
              </a:pP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narrativa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dos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Evangelhos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afirma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que Jesus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foi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conduzido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pelo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Espírito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ao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deserto para ser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tentado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pelo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diabo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(Mt 4.1). Este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texto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é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impactante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, pois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mostra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que o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diabo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tentará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os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que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procuram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viver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em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santidade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,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submissão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e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dependência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de Deus. Jesus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combateu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através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 da </a:t>
              </a:r>
              <a:r>
                <a:rPr lang="en-US" sz="2858" spc="57" dirty="0" err="1">
                  <a:solidFill>
                    <a:srgbClr val="244357"/>
                  </a:solidFill>
                  <a:latin typeface="Roboto"/>
                </a:rPr>
                <a:t>Palavra</a:t>
              </a:r>
              <a:r>
                <a:rPr lang="en-US" sz="2858" spc="57" dirty="0">
                  <a:solidFill>
                    <a:srgbClr val="244357"/>
                  </a:solidFill>
                  <a:latin typeface="Roboto"/>
                </a:rPr>
                <a:t>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4328" y="-9525"/>
              <a:ext cx="11815569" cy="10500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0"/>
                </a:lnSpc>
              </a:pPr>
              <a:r>
                <a:rPr lang="en-US" sz="5192" spc="103">
                  <a:solidFill>
                    <a:srgbClr val="43C3DD"/>
                  </a:solidFill>
                  <a:latin typeface="Roboto"/>
                </a:rPr>
                <a:t>2.1. JESUS E A TENTAÇÃO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12469" y="2162590"/>
            <a:ext cx="7554420" cy="4126290"/>
            <a:chOff x="0" y="0"/>
            <a:chExt cx="10072561" cy="5501719"/>
          </a:xfrm>
        </p:grpSpPr>
        <p:sp>
          <p:nvSpPr>
            <p:cNvPr id="9" name="TextBox 9"/>
            <p:cNvSpPr txBox="1"/>
            <p:nvPr/>
          </p:nvSpPr>
          <p:spPr>
            <a:xfrm>
              <a:off x="0" y="2079395"/>
              <a:ext cx="10038249" cy="2735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56"/>
                </a:lnSpc>
              </a:pP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Assim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como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nossos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dias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,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época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primitiva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havia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pessoas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que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faziam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negócio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com 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Evangelho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,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objetivando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lucro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e a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vantagem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pessoal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.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Não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é à toa que Paulo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adverte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o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obreiro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para que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não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seja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cobiçoso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de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torpe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ganância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(</a:t>
              </a:r>
              <a:r>
                <a:rPr lang="en-US" sz="2326" spc="46" dirty="0" err="1">
                  <a:solidFill>
                    <a:srgbClr val="244357"/>
                  </a:solidFill>
                  <a:latin typeface="Roboto"/>
                </a:rPr>
                <a:t>1'Tm</a:t>
              </a:r>
              <a:r>
                <a:rPr lang="en-US" sz="2326" spc="46" dirty="0">
                  <a:solidFill>
                    <a:srgbClr val="244357"/>
                  </a:solidFill>
                  <a:latin typeface="Roboto"/>
                </a:rPr>
                <a:t> 3.3).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697" y="0"/>
              <a:ext cx="10051864" cy="1693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</a:pPr>
              <a:r>
                <a:rPr lang="en-US" sz="4226" spc="84">
                  <a:solidFill>
                    <a:srgbClr val="43C3DD"/>
                  </a:solidFill>
                  <a:latin typeface="Roboto"/>
                </a:rPr>
                <a:t>2.2. PROVADOS DIANTE DO MATERIALISMO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996721" y="1028700"/>
            <a:ext cx="9262579" cy="8229600"/>
          </a:xfrm>
          <a:prstGeom prst="rect">
            <a:avLst/>
          </a:prstGeom>
          <a:solidFill>
            <a:srgbClr val="43C3DD"/>
          </a:solidFill>
        </p:spPr>
      </p:sp>
      <p:sp>
        <p:nvSpPr>
          <p:cNvPr id="3" name="TextBox 3"/>
          <p:cNvSpPr txBox="1"/>
          <p:nvPr/>
        </p:nvSpPr>
        <p:spPr>
          <a:xfrm>
            <a:off x="2250057" y="9761663"/>
            <a:ext cx="84077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31">
                <a:solidFill>
                  <a:srgbClr val="244357"/>
                </a:solidFill>
                <a:latin typeface="Roboto"/>
              </a:rPr>
              <a:t>CANAL BOA SEMENTE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1028700"/>
            <a:ext cx="7502236" cy="8229600"/>
          </a:xfrm>
          <a:prstGeom prst="rect">
            <a:avLst/>
          </a:prstGeom>
          <a:solidFill>
            <a:srgbClr val="244357"/>
          </a:solidFill>
        </p:spPr>
      </p:sp>
      <p:grpSp>
        <p:nvGrpSpPr>
          <p:cNvPr id="5" name="Group 5"/>
          <p:cNvGrpSpPr/>
          <p:nvPr/>
        </p:nvGrpSpPr>
        <p:grpSpPr>
          <a:xfrm>
            <a:off x="1606281" y="1768917"/>
            <a:ext cx="6323710" cy="4842696"/>
            <a:chOff x="0" y="0"/>
            <a:chExt cx="8431613" cy="6456929"/>
          </a:xfrm>
        </p:grpSpPr>
        <p:sp>
          <p:nvSpPr>
            <p:cNvPr id="6" name="TextBox 6"/>
            <p:cNvSpPr txBox="1"/>
            <p:nvPr/>
          </p:nvSpPr>
          <p:spPr>
            <a:xfrm>
              <a:off x="0" y="47625"/>
              <a:ext cx="8431613" cy="5966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39"/>
                </a:lnSpc>
              </a:pPr>
              <a:r>
                <a:rPr lang="en-US" sz="6399" spc="127" dirty="0">
                  <a:solidFill>
                    <a:srgbClr val="F2FAFF"/>
                  </a:solidFill>
                  <a:latin typeface="Roboto Condensed Bold"/>
                </a:rPr>
                <a:t>3 - S</a:t>
              </a:r>
              <a:r>
                <a:rPr lang="en-US" sz="6399" spc="128" dirty="0">
                  <a:solidFill>
                    <a:srgbClr val="F2FAFF"/>
                  </a:solidFill>
                  <a:latin typeface="Roboto Condensed Bold"/>
                </a:rPr>
                <a:t>ENDO UM HOMEM SEGUNDO O CORAÇAO DE DEUS</a:t>
              </a:r>
            </a:p>
            <a:p>
              <a:pPr algn="l">
                <a:lnSpc>
                  <a:spcPts val="7040"/>
                </a:lnSpc>
              </a:pPr>
              <a:endParaRPr lang="en-US" sz="6399" spc="128" dirty="0">
                <a:solidFill>
                  <a:srgbClr val="F2FAFF"/>
                </a:solidFill>
                <a:latin typeface="Roboto Condensed Bold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6343882"/>
              <a:ext cx="1651000" cy="113046"/>
            </a:xfrm>
            <a:prstGeom prst="rect">
              <a:avLst/>
            </a:prstGeom>
            <a:solidFill>
              <a:srgbClr val="43C3DD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8530936" y="3968030"/>
            <a:ext cx="8740358" cy="265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930" spc="58" dirty="0">
                <a:solidFill>
                  <a:srgbClr val="000000"/>
                </a:solidFill>
                <a:latin typeface="Roboto"/>
              </a:rPr>
              <a:t>UMA DAS EXPRESSÕES MAIS FORTE DA BÍBLIA É QUANDO DEUS DIZ QUE DARIA PASTORES SEGUNDO O SEU CORAÇÃO (JR 3.15-17); EM OUTRA PASSAGEM, ELE DISSE A SAMUEL QUE JÁ HAVIA ESCOLHIDO UM HOMEM SEGUNDO O SEU CORAÇÃO PARA SER REI (AT 13.22).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111531" y="5486959"/>
            <a:ext cx="6147769" cy="40959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204256" y="700087"/>
            <a:ext cx="11879488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spc="84">
                <a:solidFill>
                  <a:srgbClr val="43C3DD"/>
                </a:solidFill>
                <a:latin typeface="Roboto"/>
              </a:rPr>
              <a:t>3 - SENDO UM HOMEM SEGUNDO O CORAÇAO DE DEUS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88061" y="2162590"/>
            <a:ext cx="8879923" cy="5577543"/>
            <a:chOff x="0" y="0"/>
            <a:chExt cx="11839897" cy="7436724"/>
          </a:xfrm>
        </p:grpSpPr>
        <p:sp>
          <p:nvSpPr>
            <p:cNvPr id="5" name="TextBox 5"/>
            <p:cNvSpPr txBox="1"/>
            <p:nvPr/>
          </p:nvSpPr>
          <p:spPr>
            <a:xfrm>
              <a:off x="0" y="2548660"/>
              <a:ext cx="11799566" cy="4044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1"/>
                </a:lnSpc>
              </a:pPr>
              <a:r>
                <a:rPr lang="en-US" sz="2858" spc="57">
                  <a:solidFill>
                    <a:srgbClr val="244357"/>
                  </a:solidFill>
                  <a:latin typeface="Roboto"/>
                </a:rPr>
                <a:t>Vivemos numa sociedade onde muitas vozes têm ecoado em nosso coração, porém o que determinará o sucesso do ministério que Deus nos confiou é o tato do nosso coração estar na mesma frequência que o coração do Pai. Deus ainda revela e vocaciona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4328" y="-9525"/>
              <a:ext cx="11815569" cy="2090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0"/>
                </a:lnSpc>
              </a:pPr>
              <a:r>
                <a:rPr lang="en-US" sz="5192" spc="103" dirty="0">
                  <a:solidFill>
                    <a:srgbClr val="43C3DD"/>
                  </a:solidFill>
                  <a:latin typeface="Roboto"/>
                </a:rPr>
                <a:t>3.1. UM HOMEM QUE ESCUTA A VOZ DE DEUS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18303" y="2409534"/>
            <a:ext cx="7554420" cy="3077424"/>
            <a:chOff x="0" y="0"/>
            <a:chExt cx="10072561" cy="4103233"/>
          </a:xfrm>
        </p:grpSpPr>
        <p:sp>
          <p:nvSpPr>
            <p:cNvPr id="8" name="TextBox 8"/>
            <p:cNvSpPr txBox="1"/>
            <p:nvPr/>
          </p:nvSpPr>
          <p:spPr>
            <a:xfrm>
              <a:off x="0" y="1232424"/>
              <a:ext cx="10038249" cy="2184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56"/>
                </a:lnSpc>
              </a:pPr>
              <a:r>
                <a:rPr lang="en-US" sz="2326" spc="46">
                  <a:solidFill>
                    <a:srgbClr val="244357"/>
                  </a:solidFill>
                  <a:latin typeface="Roboto"/>
                </a:rPr>
                <a:t>A fonte da nossa força está em Deus. A teologia paulina se fundamenta em Cristo. Sua recomendação para Timóteo foi: "Fortifica-te na graça que há em Cristo Jesus" (2Tm 2.1).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0697" y="0"/>
              <a:ext cx="10051864" cy="8469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</a:pPr>
              <a:r>
                <a:rPr lang="en-US" sz="4226" spc="84">
                  <a:solidFill>
                    <a:srgbClr val="43C3DD"/>
                  </a:solidFill>
                  <a:latin typeface="Roboto"/>
                </a:rPr>
                <a:t>3.2. FORTIFICANDO EM DEUS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63" t="10725" r="3982" b="1089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43C3DD"/>
          </a:solidFill>
        </p:spPr>
      </p:sp>
      <p:grpSp>
        <p:nvGrpSpPr>
          <p:cNvPr id="4" name="Group 4"/>
          <p:cNvGrpSpPr/>
          <p:nvPr/>
        </p:nvGrpSpPr>
        <p:grpSpPr>
          <a:xfrm>
            <a:off x="3747222" y="3640508"/>
            <a:ext cx="10793556" cy="3005983"/>
            <a:chOff x="0" y="0"/>
            <a:chExt cx="14391408" cy="4007978"/>
          </a:xfrm>
        </p:grpSpPr>
        <p:sp>
          <p:nvSpPr>
            <p:cNvPr id="5" name="TextBox 5"/>
            <p:cNvSpPr txBox="1"/>
            <p:nvPr/>
          </p:nvSpPr>
          <p:spPr>
            <a:xfrm>
              <a:off x="0" y="167578"/>
              <a:ext cx="14391408" cy="1739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45"/>
                </a:lnSpc>
              </a:pPr>
              <a:r>
                <a:rPr lang="en-US" sz="8950" spc="178">
                  <a:solidFill>
                    <a:srgbClr val="F2FAFF"/>
                  </a:solidFill>
                  <a:latin typeface="Roboto Condensed Bold"/>
                </a:rPr>
                <a:t>CONCLUSÃO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92478" y="3449364"/>
              <a:ext cx="1360645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9"/>
                </a:lnSpc>
              </a:pPr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6370204" y="2570868"/>
              <a:ext cx="1651000" cy="113046"/>
            </a:xfrm>
            <a:prstGeom prst="rect">
              <a:avLst/>
            </a:prstGeom>
            <a:solidFill>
              <a:srgbClr val="244357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34013" y="3932767"/>
            <a:ext cx="5588862" cy="41148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153480"/>
            <a:ext cx="16242595" cy="4939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3"/>
              </a:lnSpc>
              <a:spcBef>
                <a:spcPct val="0"/>
              </a:spcBef>
            </a:pPr>
            <a:r>
              <a:rPr lang="en-US" sz="3644" spc="72" dirty="0">
                <a:solidFill>
                  <a:srgbClr val="000000"/>
                </a:solidFill>
                <a:latin typeface="Roboto"/>
              </a:rPr>
              <a:t>É NAS LUTAS E NAS PROVAÇÕES DA VIDA QUE SOMOS CREDENCIADOS POR DEUS PARA SER SEUS REPRESENTANTES NA TERRA.</a:t>
            </a:r>
          </a:p>
          <a:p>
            <a:pPr algn="ctr">
              <a:lnSpc>
                <a:spcPts val="4373"/>
              </a:lnSpc>
              <a:spcBef>
                <a:spcPct val="0"/>
              </a:spcBef>
            </a:pPr>
            <a:r>
              <a:rPr lang="en-US" sz="3644" spc="72" dirty="0">
                <a:solidFill>
                  <a:srgbClr val="000000"/>
                </a:solidFill>
                <a:latin typeface="Roboto"/>
              </a:rPr>
              <a:t>*  NA PRÁTICA DO EXERCÍCIO MINISTERIAL, ESTATÍSTICAS APONTAM QUE EXISTE MUITO STRESS E ESGOTAMENTO FÍSICO E MENTAL. SERÁ QUE ISTO ADVÉM DE NOSSAS AMBIÇÕES HUMANAS OU É FRUTO DA OBRA DE DEUS?</a:t>
            </a:r>
          </a:p>
          <a:p>
            <a:pPr algn="ctr">
              <a:lnSpc>
                <a:spcPts val="4373"/>
              </a:lnSpc>
              <a:spcBef>
                <a:spcPct val="0"/>
              </a:spcBef>
            </a:pPr>
            <a:r>
              <a:rPr lang="en-US" sz="3644" spc="72" dirty="0">
                <a:solidFill>
                  <a:srgbClr val="000000"/>
                </a:solidFill>
                <a:latin typeface="Roboto"/>
              </a:rPr>
              <a:t>*  O OBREIRO APROVADO POR DEUS VIVE UMA VIDA QUE O AGRADE, AGINDO COM FIDELIDADE AO CHAMADO DIVINO.</a:t>
            </a:r>
          </a:p>
          <a:p>
            <a:pPr algn="ctr">
              <a:lnSpc>
                <a:spcPts val="4373"/>
              </a:lnSpc>
              <a:spcBef>
                <a:spcPct val="0"/>
              </a:spcBef>
            </a:pPr>
            <a:r>
              <a:rPr lang="en-US" sz="3644" spc="72" dirty="0">
                <a:solidFill>
                  <a:srgbClr val="000000"/>
                </a:solidFill>
                <a:latin typeface="Roboto"/>
              </a:rPr>
              <a:t>FONTE: REVISTA BETEL CONECTAR.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1064</Words>
  <Application>Microsoft Office PowerPoint</Application>
  <PresentationFormat>Personalizar</PresentationFormat>
  <Paragraphs>84</Paragraphs>
  <Slides>16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Roboto Condensed Bold</vt:lpstr>
      <vt:lpstr>Cooper Hewitt</vt:lpstr>
      <vt:lpstr>Open Sans Extra Bold</vt:lpstr>
      <vt:lpstr>Roboto</vt:lpstr>
      <vt:lpstr>Arimo</vt:lpstr>
      <vt:lpstr>Roboto Bold</vt:lpstr>
      <vt:lpstr>Arial</vt:lpstr>
      <vt:lpstr>Calibri</vt:lpstr>
      <vt:lpstr>Cooper Hewitt Heavy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9 Jovens</dc:title>
  <dc:creator>Júlio César</dc:creator>
  <cp:lastModifiedBy>Julio César Pereira</cp:lastModifiedBy>
  <cp:revision>3</cp:revision>
  <dcterms:created xsi:type="dcterms:W3CDTF">2006-08-16T00:00:00Z</dcterms:created>
  <dcterms:modified xsi:type="dcterms:W3CDTF">2022-02-26T17:11:59Z</dcterms:modified>
  <dc:identifier>DAE5O2kWMc4</dc:identifier>
</cp:coreProperties>
</file>