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6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5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4E6E4ED-C118-4588-9DFE-4C5540555CC2}">
      <dgm:prSet custT="1"/>
      <dgm:spPr/>
      <dgm:t>
        <a:bodyPr/>
        <a:lstStyle/>
        <a:p>
          <a:pPr algn="l"/>
          <a:r>
            <a:rPr lang="pt-BR" sz="2000" b="0" i="0" baseline="0" dirty="0"/>
            <a:t>1. Vós, filhos, sede obedientes a vossos pais no Senhor, porque isto é justo;</a:t>
          </a:r>
        </a:p>
        <a:p>
          <a:pPr algn="l"/>
          <a:endParaRPr lang="pt-BR" sz="2000" b="0" i="0" baseline="0" dirty="0"/>
        </a:p>
      </dgm:t>
    </dgm:pt>
    <dgm:pt modelId="{4DCACE1D-C19B-482C-BCE1-C94D7C495501}" type="parTrans" cxnId="{E4C112E4-E46A-4F43-B923-1BAD6CCE638E}">
      <dgm:prSet/>
      <dgm:spPr/>
      <dgm:t>
        <a:bodyPr/>
        <a:lstStyle/>
        <a:p>
          <a:endParaRPr lang="en-US"/>
        </a:p>
      </dgm:t>
    </dgm:pt>
    <dgm:pt modelId="{FDC2C6EB-B2E8-4F42-9AD6-94A889DA46B8}" type="sibTrans" cxnId="{E4C112E4-E46A-4F43-B923-1BAD6CCE638E}">
      <dgm:prSet/>
      <dgm:spPr/>
      <dgm:t>
        <a:bodyPr/>
        <a:lstStyle/>
        <a:p>
          <a:endParaRPr lang="en-US"/>
        </a:p>
      </dgm:t>
    </dgm:pt>
    <dgm:pt modelId="{628B0A1C-459C-4AE4-BA51-CA08F61D03CB}">
      <dgm:prSet custT="1"/>
      <dgm:spPr/>
      <dgm:t>
        <a:bodyPr/>
        <a:lstStyle/>
        <a:p>
          <a:r>
            <a:rPr lang="pt-BR" sz="2000" b="0" i="0" baseline="0" dirty="0"/>
            <a:t>2. Honra a teu pai e a tua mãe, que é o primeiro mandamento com promessa;</a:t>
          </a:r>
        </a:p>
        <a:p>
          <a:endParaRPr lang="pt-BR" sz="2000" b="0" i="0" baseline="0" dirty="0"/>
        </a:p>
      </dgm:t>
    </dgm:pt>
    <dgm:pt modelId="{1BC79B51-F61D-4D85-A573-F555592A2830}" type="parTrans" cxnId="{D9527046-AFF5-4768-8793-4293B1B3B6BC}">
      <dgm:prSet/>
      <dgm:spPr/>
      <dgm:t>
        <a:bodyPr/>
        <a:lstStyle/>
        <a:p>
          <a:endParaRPr lang="pt-BR"/>
        </a:p>
      </dgm:t>
    </dgm:pt>
    <dgm:pt modelId="{5EE8CAD3-F2D3-4768-869A-5D7267C63BD6}" type="sibTrans" cxnId="{D9527046-AFF5-4768-8793-4293B1B3B6BC}">
      <dgm:prSet/>
      <dgm:spPr/>
      <dgm:t>
        <a:bodyPr/>
        <a:lstStyle/>
        <a:p>
          <a:endParaRPr lang="pt-BR"/>
        </a:p>
      </dgm:t>
    </dgm:pt>
    <dgm:pt modelId="{B11F944A-4256-4AC3-918B-0F7AD8670BD5}">
      <dgm:prSet custT="1"/>
      <dgm:spPr/>
      <dgm:t>
        <a:bodyPr/>
        <a:lstStyle/>
        <a:p>
          <a:r>
            <a:rPr lang="pt-BR" sz="2000" b="0" i="0" baseline="0" dirty="0"/>
            <a:t>3. Para que te vá bem, e vivas muito tempo sobre a terra;</a:t>
          </a:r>
        </a:p>
        <a:p>
          <a:endParaRPr lang="pt-BR" sz="2000" b="0" i="0" baseline="0" dirty="0"/>
        </a:p>
      </dgm:t>
    </dgm:pt>
    <dgm:pt modelId="{1CFDF2B5-AC5C-4B64-A199-9126ACB02D1B}" type="parTrans" cxnId="{0740FF5C-A842-4CDC-BCE6-BFF77358A5E6}">
      <dgm:prSet/>
      <dgm:spPr/>
      <dgm:t>
        <a:bodyPr/>
        <a:lstStyle/>
        <a:p>
          <a:endParaRPr lang="pt-BR"/>
        </a:p>
      </dgm:t>
    </dgm:pt>
    <dgm:pt modelId="{219EF50E-28FB-4BEA-810E-F2A9D0968BD4}" type="sibTrans" cxnId="{0740FF5C-A842-4CDC-BCE6-BFF77358A5E6}">
      <dgm:prSet/>
      <dgm:spPr/>
      <dgm:t>
        <a:bodyPr/>
        <a:lstStyle/>
        <a:p>
          <a:endParaRPr lang="pt-BR"/>
        </a:p>
      </dgm:t>
    </dgm:pt>
    <dgm:pt modelId="{9BC8BE14-7019-44B0-8D89-5D6139D2DE2E}">
      <dgm:prSet custT="1"/>
      <dgm:spPr/>
      <dgm:t>
        <a:bodyPr/>
        <a:lstStyle/>
        <a:p>
          <a:r>
            <a:rPr lang="pt-BR" sz="2000" b="0" i="0" baseline="0" dirty="0"/>
            <a:t>4. E vós, pais, não provoqueis à ira a vossos filhos, mas criai-os na doutrina e admoestação do Senhor.</a:t>
          </a:r>
        </a:p>
        <a:p>
          <a:endParaRPr lang="pt-BR" sz="2000" b="0" i="0" baseline="0" dirty="0"/>
        </a:p>
      </dgm:t>
    </dgm:pt>
    <dgm:pt modelId="{85788771-EE23-478D-86C6-F0F247B7C54B}" type="parTrans" cxnId="{25A1E94C-D56E-4425-B1F1-C3D1CE57D2B1}">
      <dgm:prSet/>
      <dgm:spPr/>
      <dgm:t>
        <a:bodyPr/>
        <a:lstStyle/>
        <a:p>
          <a:endParaRPr lang="pt-BR"/>
        </a:p>
      </dgm:t>
    </dgm:pt>
    <dgm:pt modelId="{11419169-B8DA-42CC-8446-E136CB3DEB99}" type="sibTrans" cxnId="{25A1E94C-D56E-4425-B1F1-C3D1CE57D2B1}">
      <dgm:prSet/>
      <dgm:spPr/>
      <dgm:t>
        <a:bodyPr/>
        <a:lstStyle/>
        <a:p>
          <a:endParaRPr lang="pt-BR"/>
        </a:p>
      </dgm:t>
    </dgm:pt>
    <dgm:pt modelId="{29BA8EA7-D0E8-46C1-A03C-3D819E7FAC6E}">
      <dgm:prSet custT="1"/>
      <dgm:spPr/>
      <dgm:t>
        <a:bodyPr/>
        <a:lstStyle/>
        <a:p>
          <a:pPr algn="l"/>
          <a:r>
            <a:rPr lang="pt-BR" sz="2000" b="0" i="0" baseline="0" dirty="0"/>
            <a:t>Efésios 6:1-4</a:t>
          </a:r>
        </a:p>
      </dgm:t>
    </dgm:pt>
    <dgm:pt modelId="{E7F058DD-8A25-4B3F-B124-BABDD2217D77}" type="parTrans" cxnId="{10D8E2EC-0A56-4149-BFB2-065F9B343699}">
      <dgm:prSet/>
      <dgm:spPr/>
      <dgm:t>
        <a:bodyPr/>
        <a:lstStyle/>
        <a:p>
          <a:endParaRPr lang="pt-BR"/>
        </a:p>
      </dgm:t>
    </dgm:pt>
    <dgm:pt modelId="{D5E12C59-340E-4CB9-A56C-BC082F510DB5}" type="sibTrans" cxnId="{10D8E2EC-0A56-4149-BFB2-065F9B343699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</dgm:pt>
    <dgm:pt modelId="{540E3F16-6ADE-4144-97DE-114B92FF5223}" type="pres">
      <dgm:prSet presAssocID="{29BA8EA7-D0E8-46C1-A03C-3D819E7FAC6E}" presName="thickLine" presStyleLbl="alignNode1" presStyleIdx="0" presStyleCnt="5"/>
      <dgm:spPr/>
    </dgm:pt>
    <dgm:pt modelId="{438211BB-C2F6-4BC5-B6F7-3F90B51B7480}" type="pres">
      <dgm:prSet presAssocID="{29BA8EA7-D0E8-46C1-A03C-3D819E7FAC6E}" presName="horz1" presStyleCnt="0"/>
      <dgm:spPr/>
    </dgm:pt>
    <dgm:pt modelId="{0C5027B1-E0E3-4703-BC92-976B62636025}" type="pres">
      <dgm:prSet presAssocID="{29BA8EA7-D0E8-46C1-A03C-3D819E7FAC6E}" presName="tx1" presStyleLbl="revTx" presStyleIdx="0" presStyleCnt="5"/>
      <dgm:spPr/>
    </dgm:pt>
    <dgm:pt modelId="{09B729BB-1732-4027-9473-1B15963915A8}" type="pres">
      <dgm:prSet presAssocID="{29BA8EA7-D0E8-46C1-A03C-3D819E7FAC6E}" presName="vert1" presStyleCnt="0"/>
      <dgm:spPr/>
    </dgm:pt>
    <dgm:pt modelId="{12858030-6171-4477-ADDB-BDCE321871BB}" type="pres">
      <dgm:prSet presAssocID="{F4E6E4ED-C118-4588-9DFE-4C5540555CC2}" presName="thickLine" presStyleLbl="alignNode1" presStyleIdx="1" presStyleCnt="5"/>
      <dgm:spPr/>
    </dgm:pt>
    <dgm:pt modelId="{58B9707A-C463-43D0-BAF6-BCAD6F039D43}" type="pres">
      <dgm:prSet presAssocID="{F4E6E4ED-C118-4588-9DFE-4C5540555CC2}" presName="horz1" presStyleCnt="0"/>
      <dgm:spPr/>
    </dgm:pt>
    <dgm:pt modelId="{2A7D5ABF-1F76-45E2-9BAE-E760585A1974}" type="pres">
      <dgm:prSet presAssocID="{F4E6E4ED-C118-4588-9DFE-4C5540555CC2}" presName="tx1" presStyleLbl="revTx" presStyleIdx="1" presStyleCnt="5"/>
      <dgm:spPr/>
    </dgm:pt>
    <dgm:pt modelId="{F4B21BB8-99B4-4CBA-A36B-7BA8088A9591}" type="pres">
      <dgm:prSet presAssocID="{F4E6E4ED-C118-4588-9DFE-4C5540555CC2}" presName="vert1" presStyleCnt="0"/>
      <dgm:spPr/>
    </dgm:pt>
    <dgm:pt modelId="{04FA8381-0550-4FD2-AA1C-AD7E94EB10DF}" type="pres">
      <dgm:prSet presAssocID="{628B0A1C-459C-4AE4-BA51-CA08F61D03CB}" presName="thickLine" presStyleLbl="alignNode1" presStyleIdx="2" presStyleCnt="5"/>
      <dgm:spPr/>
    </dgm:pt>
    <dgm:pt modelId="{EAF11799-8115-4643-9A6D-D21BBFF31186}" type="pres">
      <dgm:prSet presAssocID="{628B0A1C-459C-4AE4-BA51-CA08F61D03CB}" presName="horz1" presStyleCnt="0"/>
      <dgm:spPr/>
    </dgm:pt>
    <dgm:pt modelId="{CF703F7A-420C-4997-9464-875092A12FC5}" type="pres">
      <dgm:prSet presAssocID="{628B0A1C-459C-4AE4-BA51-CA08F61D03CB}" presName="tx1" presStyleLbl="revTx" presStyleIdx="2" presStyleCnt="5"/>
      <dgm:spPr/>
    </dgm:pt>
    <dgm:pt modelId="{EB91AD8D-7953-4EFF-9657-BD6DA8504676}" type="pres">
      <dgm:prSet presAssocID="{628B0A1C-459C-4AE4-BA51-CA08F61D03CB}" presName="vert1" presStyleCnt="0"/>
      <dgm:spPr/>
    </dgm:pt>
    <dgm:pt modelId="{23DDF0F9-BF7F-4410-99F6-0A03C8B9E963}" type="pres">
      <dgm:prSet presAssocID="{B11F944A-4256-4AC3-918B-0F7AD8670BD5}" presName="thickLine" presStyleLbl="alignNode1" presStyleIdx="3" presStyleCnt="5"/>
      <dgm:spPr/>
    </dgm:pt>
    <dgm:pt modelId="{641F8D9D-5C92-4B20-8D6B-F6AF4B2579A5}" type="pres">
      <dgm:prSet presAssocID="{B11F944A-4256-4AC3-918B-0F7AD8670BD5}" presName="horz1" presStyleCnt="0"/>
      <dgm:spPr/>
    </dgm:pt>
    <dgm:pt modelId="{EC1E9877-A84B-4C87-9930-8E4AEC2B29DE}" type="pres">
      <dgm:prSet presAssocID="{B11F944A-4256-4AC3-918B-0F7AD8670BD5}" presName="tx1" presStyleLbl="revTx" presStyleIdx="3" presStyleCnt="5"/>
      <dgm:spPr/>
    </dgm:pt>
    <dgm:pt modelId="{4E61EBAE-4EBB-4B66-A3BA-963690B5D61E}" type="pres">
      <dgm:prSet presAssocID="{B11F944A-4256-4AC3-918B-0F7AD8670BD5}" presName="vert1" presStyleCnt="0"/>
      <dgm:spPr/>
    </dgm:pt>
    <dgm:pt modelId="{FC9351AB-7EA6-4288-B8B0-C17F12EAFDB9}" type="pres">
      <dgm:prSet presAssocID="{9BC8BE14-7019-44B0-8D89-5D6139D2DE2E}" presName="thickLine" presStyleLbl="alignNode1" presStyleIdx="4" presStyleCnt="5"/>
      <dgm:spPr/>
    </dgm:pt>
    <dgm:pt modelId="{60250D6D-A9C3-43D4-80AD-1560CA171DCD}" type="pres">
      <dgm:prSet presAssocID="{9BC8BE14-7019-44B0-8D89-5D6139D2DE2E}" presName="horz1" presStyleCnt="0"/>
      <dgm:spPr/>
    </dgm:pt>
    <dgm:pt modelId="{3C7275BA-8AC3-41DB-A6A5-860E78F300C4}" type="pres">
      <dgm:prSet presAssocID="{9BC8BE14-7019-44B0-8D89-5D6139D2DE2E}" presName="tx1" presStyleLbl="revTx" presStyleIdx="4" presStyleCnt="5"/>
      <dgm:spPr/>
    </dgm:pt>
    <dgm:pt modelId="{373E714B-03A8-41F4-ABA9-E98DD99CB0C9}" type="pres">
      <dgm:prSet presAssocID="{9BC8BE14-7019-44B0-8D89-5D6139D2DE2E}" presName="vert1" presStyleCnt="0"/>
      <dgm:spPr/>
    </dgm:pt>
  </dgm:ptLst>
  <dgm:cxnLst>
    <dgm:cxn modelId="{0EC5DA15-BE52-411D-B04A-80ED4230A1E5}" type="presOf" srcId="{29BA8EA7-D0E8-46C1-A03C-3D819E7FAC6E}" destId="{0C5027B1-E0E3-4703-BC92-976B62636025}" srcOrd="0" destOrd="0" presId="urn:microsoft.com/office/officeart/2008/layout/LinedList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85DA1F28-2DB9-41D1-BD55-392593C2814B}" type="presOf" srcId="{628B0A1C-459C-4AE4-BA51-CA08F61D03CB}" destId="{CF703F7A-420C-4997-9464-875092A12FC5}" srcOrd="0" destOrd="0" presId="urn:microsoft.com/office/officeart/2008/layout/LinedList"/>
    <dgm:cxn modelId="{9FA83D40-CBAE-43FC-84BB-BF15FE65F1B1}" type="presOf" srcId="{B11F944A-4256-4AC3-918B-0F7AD8670BD5}" destId="{EC1E9877-A84B-4C87-9930-8E4AEC2B29DE}" srcOrd="0" destOrd="0" presId="urn:microsoft.com/office/officeart/2008/layout/LinedList"/>
    <dgm:cxn modelId="{0740FF5C-A842-4CDC-BCE6-BFF77358A5E6}" srcId="{C743F0BE-0C7B-457F-BA40-0D586212DE21}" destId="{B11F944A-4256-4AC3-918B-0F7AD8670BD5}" srcOrd="3" destOrd="0" parTransId="{1CFDF2B5-AC5C-4B64-A199-9126ACB02D1B}" sibTransId="{219EF50E-28FB-4BEA-810E-F2A9D0968BD4}"/>
    <dgm:cxn modelId="{D9527046-AFF5-4768-8793-4293B1B3B6BC}" srcId="{C743F0BE-0C7B-457F-BA40-0D586212DE21}" destId="{628B0A1C-459C-4AE4-BA51-CA08F61D03CB}" srcOrd="2" destOrd="0" parTransId="{1BC79B51-F61D-4D85-A573-F555592A2830}" sibTransId="{5EE8CAD3-F2D3-4768-869A-5D7267C63BD6}"/>
    <dgm:cxn modelId="{AA59C647-6702-4375-8839-37814E2FC35E}" type="presOf" srcId="{9BC8BE14-7019-44B0-8D89-5D6139D2DE2E}" destId="{3C7275BA-8AC3-41DB-A6A5-860E78F300C4}" srcOrd="0" destOrd="0" presId="urn:microsoft.com/office/officeart/2008/layout/LinedList"/>
    <dgm:cxn modelId="{2E77756A-F786-40FB-BC3D-2E0D22411BB5}" type="presOf" srcId="{F4E6E4ED-C118-4588-9DFE-4C5540555CC2}" destId="{2A7D5ABF-1F76-45E2-9BAE-E760585A1974}" srcOrd="0" destOrd="0" presId="urn:microsoft.com/office/officeart/2008/layout/LinedList"/>
    <dgm:cxn modelId="{25A1E94C-D56E-4425-B1F1-C3D1CE57D2B1}" srcId="{C743F0BE-0C7B-457F-BA40-0D586212DE21}" destId="{9BC8BE14-7019-44B0-8D89-5D6139D2DE2E}" srcOrd="4" destOrd="0" parTransId="{85788771-EE23-478D-86C6-F0F247B7C54B}" sibTransId="{11419169-B8DA-42CC-8446-E136CB3DEB99}"/>
    <dgm:cxn modelId="{E4C112E4-E46A-4F43-B923-1BAD6CCE638E}" srcId="{C743F0BE-0C7B-457F-BA40-0D586212DE21}" destId="{F4E6E4ED-C118-4588-9DFE-4C5540555CC2}" srcOrd="1" destOrd="0" parTransId="{4DCACE1D-C19B-482C-BCE1-C94D7C495501}" sibTransId="{FDC2C6EB-B2E8-4F42-9AD6-94A889DA46B8}"/>
    <dgm:cxn modelId="{10D8E2EC-0A56-4149-BFB2-065F9B343699}" srcId="{C743F0BE-0C7B-457F-BA40-0D586212DE21}" destId="{29BA8EA7-D0E8-46C1-A03C-3D819E7FAC6E}" srcOrd="0" destOrd="0" parTransId="{E7F058DD-8A25-4B3F-B124-BABDD2217D77}" sibTransId="{D5E12C59-340E-4CB9-A56C-BC082F510DB5}"/>
    <dgm:cxn modelId="{4F4518EE-679F-4740-8094-326AE46FC8E7}" type="presParOf" srcId="{2CB6222E-48F1-490C-ADBA-B25F5090B21F}" destId="{540E3F16-6ADE-4144-97DE-114B92FF5223}" srcOrd="0" destOrd="0" presId="urn:microsoft.com/office/officeart/2008/layout/LinedList"/>
    <dgm:cxn modelId="{4A40A536-3184-4568-AE49-6B6CF021F16C}" type="presParOf" srcId="{2CB6222E-48F1-490C-ADBA-B25F5090B21F}" destId="{438211BB-C2F6-4BC5-B6F7-3F90B51B7480}" srcOrd="1" destOrd="0" presId="urn:microsoft.com/office/officeart/2008/layout/LinedList"/>
    <dgm:cxn modelId="{3FE9765B-E66E-4061-834A-86937302D128}" type="presParOf" srcId="{438211BB-C2F6-4BC5-B6F7-3F90B51B7480}" destId="{0C5027B1-E0E3-4703-BC92-976B62636025}" srcOrd="0" destOrd="0" presId="urn:microsoft.com/office/officeart/2008/layout/LinedList"/>
    <dgm:cxn modelId="{D5AA19F8-5F45-41C7-AA1E-ACD81F7CEE6B}" type="presParOf" srcId="{438211BB-C2F6-4BC5-B6F7-3F90B51B7480}" destId="{09B729BB-1732-4027-9473-1B15963915A8}" srcOrd="1" destOrd="0" presId="urn:microsoft.com/office/officeart/2008/layout/LinedList"/>
    <dgm:cxn modelId="{E7D483A4-3AC4-44BD-B876-0DF6636BC46B}" type="presParOf" srcId="{2CB6222E-48F1-490C-ADBA-B25F5090B21F}" destId="{12858030-6171-4477-ADDB-BDCE321871BB}" srcOrd="2" destOrd="0" presId="urn:microsoft.com/office/officeart/2008/layout/LinedList"/>
    <dgm:cxn modelId="{F600AE55-5CDD-4865-ADE0-5A9A4E0B54E5}" type="presParOf" srcId="{2CB6222E-48F1-490C-ADBA-B25F5090B21F}" destId="{58B9707A-C463-43D0-BAF6-BCAD6F039D43}" srcOrd="3" destOrd="0" presId="urn:microsoft.com/office/officeart/2008/layout/LinedList"/>
    <dgm:cxn modelId="{4D8D592C-6D91-4B21-8CBC-15D9DA0C51A0}" type="presParOf" srcId="{58B9707A-C463-43D0-BAF6-BCAD6F039D43}" destId="{2A7D5ABF-1F76-45E2-9BAE-E760585A1974}" srcOrd="0" destOrd="0" presId="urn:microsoft.com/office/officeart/2008/layout/LinedList"/>
    <dgm:cxn modelId="{63072037-6258-496A-88A2-FBCA3A6BA369}" type="presParOf" srcId="{58B9707A-C463-43D0-BAF6-BCAD6F039D43}" destId="{F4B21BB8-99B4-4CBA-A36B-7BA8088A9591}" srcOrd="1" destOrd="0" presId="urn:microsoft.com/office/officeart/2008/layout/LinedList"/>
    <dgm:cxn modelId="{0A6BC22A-1A30-481D-9275-BDBE6DAB6BE9}" type="presParOf" srcId="{2CB6222E-48F1-490C-ADBA-B25F5090B21F}" destId="{04FA8381-0550-4FD2-AA1C-AD7E94EB10DF}" srcOrd="4" destOrd="0" presId="urn:microsoft.com/office/officeart/2008/layout/LinedList"/>
    <dgm:cxn modelId="{C9174D0C-3FED-4489-A7CE-B361FF9EEECA}" type="presParOf" srcId="{2CB6222E-48F1-490C-ADBA-B25F5090B21F}" destId="{EAF11799-8115-4643-9A6D-D21BBFF31186}" srcOrd="5" destOrd="0" presId="urn:microsoft.com/office/officeart/2008/layout/LinedList"/>
    <dgm:cxn modelId="{BB2C58AD-B179-4E4B-91B7-8C15B877E309}" type="presParOf" srcId="{EAF11799-8115-4643-9A6D-D21BBFF31186}" destId="{CF703F7A-420C-4997-9464-875092A12FC5}" srcOrd="0" destOrd="0" presId="urn:microsoft.com/office/officeart/2008/layout/LinedList"/>
    <dgm:cxn modelId="{3D3A14DA-E43F-4D69-A679-01CD923728A8}" type="presParOf" srcId="{EAF11799-8115-4643-9A6D-D21BBFF31186}" destId="{EB91AD8D-7953-4EFF-9657-BD6DA8504676}" srcOrd="1" destOrd="0" presId="urn:microsoft.com/office/officeart/2008/layout/LinedList"/>
    <dgm:cxn modelId="{9DBBF591-AD74-4EE1-ACFA-9EFE10CB4063}" type="presParOf" srcId="{2CB6222E-48F1-490C-ADBA-B25F5090B21F}" destId="{23DDF0F9-BF7F-4410-99F6-0A03C8B9E963}" srcOrd="6" destOrd="0" presId="urn:microsoft.com/office/officeart/2008/layout/LinedList"/>
    <dgm:cxn modelId="{276424A1-66B2-48EB-A20F-C4399FCE3E76}" type="presParOf" srcId="{2CB6222E-48F1-490C-ADBA-B25F5090B21F}" destId="{641F8D9D-5C92-4B20-8D6B-F6AF4B2579A5}" srcOrd="7" destOrd="0" presId="urn:microsoft.com/office/officeart/2008/layout/LinedList"/>
    <dgm:cxn modelId="{BD3D6257-FA7A-4760-A984-809C9F1BC14D}" type="presParOf" srcId="{641F8D9D-5C92-4B20-8D6B-F6AF4B2579A5}" destId="{EC1E9877-A84B-4C87-9930-8E4AEC2B29DE}" srcOrd="0" destOrd="0" presId="urn:microsoft.com/office/officeart/2008/layout/LinedList"/>
    <dgm:cxn modelId="{A255A309-7794-4508-B678-083AB75696B5}" type="presParOf" srcId="{641F8D9D-5C92-4B20-8D6B-F6AF4B2579A5}" destId="{4E61EBAE-4EBB-4B66-A3BA-963690B5D61E}" srcOrd="1" destOrd="0" presId="urn:microsoft.com/office/officeart/2008/layout/LinedList"/>
    <dgm:cxn modelId="{A3E607BA-DC11-4E55-B59F-7962F117F3AD}" type="presParOf" srcId="{2CB6222E-48F1-490C-ADBA-B25F5090B21F}" destId="{FC9351AB-7EA6-4288-B8B0-C17F12EAFDB9}" srcOrd="8" destOrd="0" presId="urn:microsoft.com/office/officeart/2008/layout/LinedList"/>
    <dgm:cxn modelId="{976EE27D-0937-419B-BE81-CFE39DB801AF}" type="presParOf" srcId="{2CB6222E-48F1-490C-ADBA-B25F5090B21F}" destId="{60250D6D-A9C3-43D4-80AD-1560CA171DCD}" srcOrd="9" destOrd="0" presId="urn:microsoft.com/office/officeart/2008/layout/LinedList"/>
    <dgm:cxn modelId="{E61AF1F9-9337-4EFE-AF1B-AFDCB8C055F8}" type="presParOf" srcId="{60250D6D-A9C3-43D4-80AD-1560CA171DCD}" destId="{3C7275BA-8AC3-41DB-A6A5-860E78F300C4}" srcOrd="0" destOrd="0" presId="urn:microsoft.com/office/officeart/2008/layout/LinedList"/>
    <dgm:cxn modelId="{8E09EB7A-364E-49F9-A82E-7BBC9E408C23}" type="presParOf" srcId="{60250D6D-A9C3-43D4-80AD-1560CA171DCD}" destId="{373E714B-03A8-41F4-ABA9-E98DD99CB0C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0E3F16-6ADE-4144-97DE-114B92FF5223}">
      <dsp:nvSpPr>
        <dsp:cNvPr id="0" name=""/>
        <dsp:cNvSpPr/>
      </dsp:nvSpPr>
      <dsp:spPr>
        <a:xfrm>
          <a:off x="0" y="438"/>
          <a:ext cx="627558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C5027B1-E0E3-4703-BC92-976B62636025}">
      <dsp:nvSpPr>
        <dsp:cNvPr id="0" name=""/>
        <dsp:cNvSpPr/>
      </dsp:nvSpPr>
      <dsp:spPr>
        <a:xfrm>
          <a:off x="0" y="438"/>
          <a:ext cx="6275585" cy="718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i="0" kern="1200" baseline="0" dirty="0"/>
            <a:t>Efésios 6:1-4</a:t>
          </a:r>
        </a:p>
      </dsp:txBody>
      <dsp:txXfrm>
        <a:off x="0" y="438"/>
        <a:ext cx="6275585" cy="718987"/>
      </dsp:txXfrm>
    </dsp:sp>
    <dsp:sp modelId="{12858030-6171-4477-ADDB-BDCE321871BB}">
      <dsp:nvSpPr>
        <dsp:cNvPr id="0" name=""/>
        <dsp:cNvSpPr/>
      </dsp:nvSpPr>
      <dsp:spPr>
        <a:xfrm>
          <a:off x="0" y="719426"/>
          <a:ext cx="627558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A7D5ABF-1F76-45E2-9BAE-E760585A1974}">
      <dsp:nvSpPr>
        <dsp:cNvPr id="0" name=""/>
        <dsp:cNvSpPr/>
      </dsp:nvSpPr>
      <dsp:spPr>
        <a:xfrm>
          <a:off x="0" y="719426"/>
          <a:ext cx="6275585" cy="718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i="0" kern="1200" baseline="0" dirty="0"/>
            <a:t>1. Vós, filhos, sede obedientes a vossos pais no Senhor, porque isto é justo;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b="0" i="0" kern="1200" baseline="0" dirty="0"/>
        </a:p>
      </dsp:txBody>
      <dsp:txXfrm>
        <a:off x="0" y="719426"/>
        <a:ext cx="6275585" cy="718987"/>
      </dsp:txXfrm>
    </dsp:sp>
    <dsp:sp modelId="{04FA8381-0550-4FD2-AA1C-AD7E94EB10DF}">
      <dsp:nvSpPr>
        <dsp:cNvPr id="0" name=""/>
        <dsp:cNvSpPr/>
      </dsp:nvSpPr>
      <dsp:spPr>
        <a:xfrm>
          <a:off x="0" y="1438414"/>
          <a:ext cx="627558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F703F7A-420C-4997-9464-875092A12FC5}">
      <dsp:nvSpPr>
        <dsp:cNvPr id="0" name=""/>
        <dsp:cNvSpPr/>
      </dsp:nvSpPr>
      <dsp:spPr>
        <a:xfrm>
          <a:off x="0" y="1438414"/>
          <a:ext cx="6275585" cy="718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i="0" kern="1200" baseline="0" dirty="0"/>
            <a:t>2. Honra a teu pai e a tua mãe, que é o primeiro mandamento com promessa;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b="0" i="0" kern="1200" baseline="0" dirty="0"/>
        </a:p>
      </dsp:txBody>
      <dsp:txXfrm>
        <a:off x="0" y="1438414"/>
        <a:ext cx="6275585" cy="718987"/>
      </dsp:txXfrm>
    </dsp:sp>
    <dsp:sp modelId="{23DDF0F9-BF7F-4410-99F6-0A03C8B9E963}">
      <dsp:nvSpPr>
        <dsp:cNvPr id="0" name=""/>
        <dsp:cNvSpPr/>
      </dsp:nvSpPr>
      <dsp:spPr>
        <a:xfrm>
          <a:off x="0" y="2157402"/>
          <a:ext cx="627558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C1E9877-A84B-4C87-9930-8E4AEC2B29DE}">
      <dsp:nvSpPr>
        <dsp:cNvPr id="0" name=""/>
        <dsp:cNvSpPr/>
      </dsp:nvSpPr>
      <dsp:spPr>
        <a:xfrm>
          <a:off x="0" y="2157402"/>
          <a:ext cx="6275585" cy="718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i="0" kern="1200" baseline="0" dirty="0"/>
            <a:t>3. Para que te vá bem, e vivas muito tempo sobre a terra;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b="0" i="0" kern="1200" baseline="0" dirty="0"/>
        </a:p>
      </dsp:txBody>
      <dsp:txXfrm>
        <a:off x="0" y="2157402"/>
        <a:ext cx="6275585" cy="718987"/>
      </dsp:txXfrm>
    </dsp:sp>
    <dsp:sp modelId="{FC9351AB-7EA6-4288-B8B0-C17F12EAFDB9}">
      <dsp:nvSpPr>
        <dsp:cNvPr id="0" name=""/>
        <dsp:cNvSpPr/>
      </dsp:nvSpPr>
      <dsp:spPr>
        <a:xfrm>
          <a:off x="0" y="2876390"/>
          <a:ext cx="627558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C7275BA-8AC3-41DB-A6A5-860E78F300C4}">
      <dsp:nvSpPr>
        <dsp:cNvPr id="0" name=""/>
        <dsp:cNvSpPr/>
      </dsp:nvSpPr>
      <dsp:spPr>
        <a:xfrm>
          <a:off x="0" y="2876390"/>
          <a:ext cx="6275585" cy="718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i="0" kern="1200" baseline="0" dirty="0"/>
            <a:t>4. E vós, pais, não provoqueis à ira a vossos filhos, mas criai-os na doutrina e admoestação do Senhor.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b="0" i="0" kern="1200" baseline="0" dirty="0"/>
        </a:p>
      </dsp:txBody>
      <dsp:txXfrm>
        <a:off x="0" y="2876390"/>
        <a:ext cx="6275585" cy="7189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02/03/2022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02/03/2022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02/03/2022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02/03/2022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02/03/2022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jp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3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11" Type="http://schemas.openxmlformats.org/officeDocument/2006/relationships/image" Target="../media/image32.JPG"/><Relationship Id="rId5" Type="http://schemas.openxmlformats.org/officeDocument/2006/relationships/image" Target="../media/image27.jpeg"/><Relationship Id="rId10" Type="http://schemas.openxmlformats.org/officeDocument/2006/relationships/image" Target="../media/image31.png"/><Relationship Id="rId4" Type="http://schemas.openxmlformats.org/officeDocument/2006/relationships/image" Target="../media/image26.gif"/><Relationship Id="rId9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hyperlink" Target="https://www.instagram.com/mefassessoria_contabeis/?utm_medium=copy_link" TargetMode="External"/><Relationship Id="rId7" Type="http://schemas.openxmlformats.org/officeDocument/2006/relationships/image" Target="../media/image3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5.wdp"/><Relationship Id="rId11" Type="http://schemas.openxmlformats.org/officeDocument/2006/relationships/image" Target="../media/image38.png"/><Relationship Id="rId5" Type="http://schemas.openxmlformats.org/officeDocument/2006/relationships/image" Target="../media/image35.png"/><Relationship Id="rId10" Type="http://schemas.microsoft.com/office/2007/relationships/hdphoto" Target="../media/hdphoto7.wdp"/><Relationship Id="rId4" Type="http://schemas.openxmlformats.org/officeDocument/2006/relationships/hyperlink" Target="https://www.facebook.com/mefassessoriacontabeis" TargetMode="External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1.bp.blogspot.com/-UUbsWnMs9oY/Xegc9nlEnWI/AAAAAAAAWMM/xJF0aVvy-80Hf8PgtEXScMbA2qmkUbNAwCLcBGAsYHQ/s1600/prega%25C3%25A7%25C3%25A3o%2Bsobre%2Bfam%25C3%25ADlia%2Bestudos%2Bb%25C3%25ADblicos.webp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177" y="580768"/>
            <a:ext cx="7280373" cy="615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844350" y="5044432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normalizeH="0" baseline="0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boto" pitchFamily="2" charset="0"/>
              </a:rPr>
              <a:t>Revista Betel Jovens Conectar+ 1 trimestre 2022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pt-BR" altLang="pt-BR" sz="2000" b="1" i="0" u="none" strike="noStrike" normalizeH="0" baseline="0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normalizeH="0" baseline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normalizeH="0" baseline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9106" y="1085488"/>
            <a:ext cx="7155163" cy="4004722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9774195" y="5745892"/>
            <a:ext cx="180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</a:p>
        </p:txBody>
      </p:sp>
      <p:sp>
        <p:nvSpPr>
          <p:cNvPr id="7" name="Retângulo 6"/>
          <p:cNvSpPr/>
          <p:nvPr/>
        </p:nvSpPr>
        <p:spPr>
          <a:xfrm>
            <a:off x="5384363" y="1958693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Open Sans" panose="020B0606030504020204" pitchFamily="34" charset="0"/>
              </a:rPr>
              <a:t>Lição 10</a:t>
            </a:r>
          </a:p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Open Sans" panose="020B0606030504020204" pitchFamily="34" charset="0"/>
              </a:rPr>
              <a:t>FRUTIFICANDO EM FAMÍLIA</a:t>
            </a:r>
            <a:endParaRPr lang="pt-BR" sz="1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 descr="https://www.editorabetel.com.br/uploads/imagens/61b26add740a5_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8" y="431292"/>
            <a:ext cx="4460789" cy="642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657">
            <a:off x="590107" y="595886"/>
            <a:ext cx="526634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502747" y="2109872"/>
            <a:ext cx="3450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pt-BR" b="1" i="0" dirty="0">
                <a:effectLst/>
                <a:latin typeface="Nunito Sans"/>
              </a:rPr>
              <a:t>Texto de Referência: </a:t>
            </a:r>
            <a:r>
              <a:rPr lang="pt-BR" b="1" dirty="0" err="1">
                <a:latin typeface="Nunito Sans"/>
              </a:rPr>
              <a:t>Ef</a:t>
            </a:r>
            <a:r>
              <a:rPr lang="pt-BR" b="1" dirty="0">
                <a:latin typeface="Nunito Sans"/>
              </a:rPr>
              <a:t>. 6:1. 4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803830" y="3566415"/>
            <a:ext cx="2853770" cy="313454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000" b="1" dirty="0">
                <a:latin typeface="Arial Black" pitchFamily="34" charset="0"/>
              </a:rPr>
              <a:t>"Mas se alguém não tem cuidado dos seus, e principalmente dos da sua família, negou a fé e é pior do que o infiel". </a:t>
            </a:r>
          </a:p>
          <a:p>
            <a:pPr lvl="0" algn="ctr" defTabSz="457200">
              <a:defRPr/>
            </a:pPr>
            <a:r>
              <a:rPr lang="pt-BR" sz="2000" b="1" dirty="0">
                <a:latin typeface="Arial Black" pitchFamily="34" charset="0"/>
              </a:rPr>
              <a:t>1 </a:t>
            </a:r>
            <a:r>
              <a:rPr lang="pt-BR" sz="2000" b="1" dirty="0" err="1">
                <a:latin typeface="Arial Black" pitchFamily="34" charset="0"/>
              </a:rPr>
              <a:t>Tm</a:t>
            </a:r>
            <a:r>
              <a:rPr lang="pt-BR" sz="2000" b="1" dirty="0">
                <a:latin typeface="Arial Black" pitchFamily="34" charset="0"/>
              </a:rPr>
              <a:t> 5.8</a:t>
            </a:r>
          </a:p>
        </p:txBody>
      </p:sp>
      <p:sp>
        <p:nvSpPr>
          <p:cNvPr id="10" name="Retângulo de cantos arredondados 9"/>
          <p:cNvSpPr/>
          <p:nvPr/>
        </p:nvSpPr>
        <p:spPr>
          <a:xfrm>
            <a:off x="4034708" y="3562820"/>
            <a:ext cx="2266541" cy="313454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latin typeface="Arial Black" pitchFamily="34" charset="0"/>
                <a:cs typeface="Times New Roman" pitchFamily="18" charset="0"/>
              </a:rPr>
              <a:t>A família deve ser prioridade, na vida do cristão.</a:t>
            </a:r>
            <a:endParaRPr lang="pt-BR" sz="2400" b="1" dirty="0">
              <a:latin typeface="Arial Black" pitchFamily="34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472190" y="3751081"/>
            <a:ext cx="2710719" cy="29491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pt-BR" b="1" dirty="0">
                <a:latin typeface="Arial" pitchFamily="34" charset="0"/>
                <a:cs typeface="Arial" pitchFamily="34" charset="0"/>
              </a:rPr>
              <a:t>Mostrar que família é um ministério;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b="1" dirty="0">
                <a:latin typeface="Arial" pitchFamily="34" charset="0"/>
                <a:cs typeface="Arial" pitchFamily="34" charset="0"/>
              </a:rPr>
              <a:t>Entender que a família é um projeto de Deus;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b="1" dirty="0">
                <a:latin typeface="Arial" pitchFamily="34" charset="0"/>
                <a:cs typeface="Arial" pitchFamily="34" charset="0"/>
              </a:rPr>
              <a:t>Elucidar as bênçãos de Deus para a família.</a:t>
            </a:r>
          </a:p>
          <a:p>
            <a:pPr algn="just"/>
            <a:endParaRPr lang="pt-B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9418283" y="3562821"/>
            <a:ext cx="2143125" cy="31345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dirty="0">
                <a:solidFill>
                  <a:schemeClr val="tx1"/>
                </a:solidFill>
                <a:latin typeface="Arial Black" pitchFamily="34" charset="0"/>
              </a:rPr>
              <a:t>Clamemos para que Deus fortifique as famílias que têm sido alvo dos ataques satânicos.</a:t>
            </a:r>
            <a:r>
              <a:rPr lang="pt-BR" sz="2000" dirty="0">
                <a:solidFill>
                  <a:schemeClr val="tx1"/>
                </a:solidFill>
                <a:latin typeface="Calisto MT" panose="02040603050505030304"/>
              </a:rPr>
              <a:t>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184734" y="3152762"/>
            <a:ext cx="2091962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DO 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980" y="2561538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4161368" y="3165622"/>
            <a:ext cx="2139881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735104" y="3159257"/>
            <a:ext cx="2184893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996" y="2594966"/>
            <a:ext cx="575928" cy="575688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9284515" y="3147730"/>
            <a:ext cx="2410660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343" y="2561538"/>
            <a:ext cx="609116" cy="609116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48" y="2294538"/>
            <a:ext cx="860646" cy="860646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10227995" y="3566415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4385" y="705755"/>
            <a:ext cx="7759754" cy="1246905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t-BR" sz="4000" dirty="0">
                <a:solidFill>
                  <a:schemeClr val="bg1"/>
                </a:solidFill>
              </a:rPr>
              <a:t>     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10</a:t>
            </a:r>
          </a:p>
          <a:p>
            <a:pPr marL="0" indent="0" algn="ctr">
              <a:buNone/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FRUTIFICANDO EM FAMÍLIA</a:t>
            </a:r>
          </a:p>
          <a:p>
            <a:pPr marL="0" indent="0" algn="ctr">
              <a:buNone/>
            </a:pP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368" y="518058"/>
            <a:ext cx="6586491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81591869"/>
              </p:ext>
            </p:extLst>
          </p:nvPr>
        </p:nvGraphicFramePr>
        <p:xfrm>
          <a:off x="5276335" y="1964724"/>
          <a:ext cx="6275585" cy="3595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16" y="1320157"/>
            <a:ext cx="4415512" cy="4190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6957771" y="1782981"/>
            <a:ext cx="4008384" cy="43939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Deus celebrou o primeiro casamento no Éden e deu ao casal a ordem de se multiplicar e encher a terra. 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família é uma instituição divina e, ao mesmo tempo, a célula </a:t>
            </a:r>
            <a:r>
              <a:rPr lang="pt-BR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mater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da sociedade.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Existem promessas e bênçãos de Deus para a família.</a:t>
            </a:r>
            <a:endParaRPr lang="pt-B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5682430" y="3193601"/>
            <a:ext cx="1216152" cy="576072"/>
          </a:xfrm>
          <a:prstGeom prst="leftRight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Picture 2" descr="https://files.mormonsud.net/wp-content/uploads/2020/05/adao-e-eva-depois-do-jardim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78" y="1027866"/>
            <a:ext cx="5225231" cy="516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252519" y="1604843"/>
            <a:ext cx="562232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Arial Black" pitchFamily="34" charset="0"/>
              </a:rPr>
              <a:t>PONTO-CHAVE</a:t>
            </a:r>
          </a:p>
          <a:p>
            <a:endParaRPr lang="pt-BR" dirty="0"/>
          </a:p>
          <a:p>
            <a:pPr>
              <a:lnSpc>
                <a:spcPct val="150000"/>
              </a:lnSpc>
            </a:pPr>
            <a:r>
              <a:rPr lang="pt-BR" dirty="0"/>
              <a:t>	</a:t>
            </a:r>
            <a:r>
              <a:rPr lang="pt-BR" sz="2800" b="1" dirty="0"/>
              <a:t>‘’Em família, construímos laços de afeto, carinho e amor, bem como a construção de valores."</a:t>
            </a: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260389"/>
            <a:ext cx="5409084" cy="4646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D3E55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00" y="530062"/>
            <a:ext cx="6697362" cy="1325183"/>
          </a:xfrm>
        </p:spPr>
        <p:txBody>
          <a:bodyPr>
            <a:normAutofit fontScale="90000"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1 - FAMÍLIA COMO LUGAR DE AMPARO</a:t>
            </a:r>
            <a:endParaRPr lang="pt-BR" sz="4000" dirty="0">
              <a:solidFill>
                <a:srgbClr val="FFFFFF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49979" y="412923"/>
            <a:ext cx="3854653" cy="5622324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 lar precisa ser um lugar sagrado onde exista um ambiente que favoreça o crescimento, o amadurecimento e o conhecimento. 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É nosso papel fazer da nossa casa um lugar de amparo e acolhimento; lugar de perdão e vida.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97" y="2471351"/>
            <a:ext cx="6406886" cy="4141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295" y="1142634"/>
            <a:ext cx="5453449" cy="639762"/>
          </a:xfrm>
        </p:spPr>
        <p:txBody>
          <a:bodyPr>
            <a:normAutofit/>
          </a:bodyPr>
          <a:lstStyle/>
          <a:p>
            <a:pPr algn="just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1.1. Nutrindo a emoção dos filhos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16595" y="1015726"/>
            <a:ext cx="5696465" cy="639762"/>
          </a:xfrm>
        </p:spPr>
        <p:txBody>
          <a:bodyPr>
            <a:noAutofit/>
          </a:bodyPr>
          <a:lstStyle/>
          <a:p>
            <a:pPr algn="l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1.2 . Firmando os valores éticos</a:t>
            </a: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391295" y="282082"/>
            <a:ext cx="9656785" cy="854740"/>
          </a:xfrm>
        </p:spPr>
        <p:txBody>
          <a:bodyPr/>
          <a:lstStyle/>
          <a:p>
            <a:pPr marL="0" indent="0" algn="just">
              <a:buNone/>
            </a:pPr>
            <a:r>
              <a:rPr lang="pt-BR" sz="4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1 – </a:t>
            </a:r>
            <a:r>
              <a:rPr lang="pt-BR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FAMÍLIA COMO LUGAR DE AMPARO</a:t>
            </a:r>
            <a:endParaRPr lang="pt-BR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91295" y="1954966"/>
            <a:ext cx="5453449" cy="44268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O feto, durante nove meses, se desenvolve dentro de um útero, onde, por intermédio do cordão umbilical, recebe os nutrientes necessários para o seu desenvolvimento. </a:t>
            </a:r>
            <a:r>
              <a:rPr lang="pt-BR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É nossa função nutrir os nossos filhos, não somente dando presentes mas, principalmente, estando presente nas brincadeiras; oferecendo a eles tempo de qualidade. Deus criou a família para que juntos pudéssemos crescer em todos os aspectos..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6030095" y="1782396"/>
            <a:ext cx="5671753" cy="4651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Vemos que, no Pentateuco, a recomendação era instruir ensinamentos acerca do verdadeiro Deus; e isto deveria ser em todo o tempo: quando os membros que compõem a família estivessem assentados em casa, andando pelo caminho, deitando-se e levantando-se (</a:t>
            </a:r>
            <a:r>
              <a:rPr lang="pt-BR" sz="20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Dt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6.7). 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 intuito deste texto é que os valores e os preceitos fossem transmitidos aos filhos, especialmente os da religião judaica.</a:t>
            </a: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>
                <a:latin typeface="Arial Black" pitchFamily="34" charset="0"/>
              </a:rPr>
              <a:t>REFLETINDO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5869459" y="2018165"/>
            <a:ext cx="5584073" cy="2743200"/>
          </a:xfrm>
        </p:spPr>
        <p:txBody>
          <a:bodyPr>
            <a:normAutofit/>
          </a:bodyPr>
          <a:lstStyle/>
          <a:p>
            <a:pPr marL="4572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800" dirty="0">
                <a:latin typeface="Arial Black" pitchFamily="34" charset="0"/>
                <a:ea typeface="Calibri"/>
                <a:cs typeface="Times New Roman"/>
              </a:rPr>
              <a:t>"Membros são temporários, mas família é para a vida inteira" </a:t>
            </a: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800" dirty="0">
                <a:latin typeface="Arial Black" pitchFamily="34" charset="0"/>
                <a:ea typeface="Calibri"/>
                <a:cs typeface="Times New Roman"/>
              </a:rPr>
              <a:t>Dra. Maíra de Melo</a:t>
            </a:r>
          </a:p>
          <a:p>
            <a:pPr algn="just"/>
            <a:endParaRPr lang="pt-BR" sz="2800" dirty="0">
              <a:latin typeface="Arial Black" pitchFamily="34" charset="0"/>
            </a:endParaRPr>
          </a:p>
        </p:txBody>
      </p:sp>
      <p:pic>
        <p:nvPicPr>
          <p:cNvPr id="7170" name="Picture 2" descr="Saúde da Família em Tempos de Pandemia é tema de série de encontros do  Grupo Mulheres IE. Inscreva-se já! - Instituto de Engenhar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26" y="1266995"/>
            <a:ext cx="5615029" cy="413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809" y="628071"/>
            <a:ext cx="8683348" cy="8670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2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– UM MINISTÉRIO CHAMADO FAMÍLIA</a:t>
            </a:r>
            <a:endParaRPr lang="pt-B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43016" y="1712538"/>
            <a:ext cx="5750011" cy="39703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dirty="0"/>
              <a:t>A igreja e a sociedade são constituídos de família, e família de pessoas. Teremos uma igreja forte se as famílias forem fortes. </a:t>
            </a:r>
            <a:r>
              <a:rPr lang="pt-BR" sz="2400" dirty="0">
                <a:solidFill>
                  <a:srgbClr val="FFFF00"/>
                </a:solidFill>
              </a:rPr>
              <a:t>A família é um ministério e possui um líder espiritual que precisa pelo diálogo, carinho, atenção e culto doméstico exercer seu papel.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027" y="3224213"/>
            <a:ext cx="123567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702" y="1915298"/>
            <a:ext cx="4497858" cy="3767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6400800" y="955455"/>
            <a:ext cx="5535827" cy="639762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Exercitando o culto em família</a:t>
            </a:r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1" y="148281"/>
            <a:ext cx="10336407" cy="768242"/>
          </a:xfrm>
        </p:spPr>
        <p:txBody>
          <a:bodyPr/>
          <a:lstStyle/>
          <a:p>
            <a:pPr marL="0" indent="0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– UM MINISTÉRIO CHAMADO FAMÍLIA</a:t>
            </a:r>
            <a:endParaRPr lang="pt-BR" sz="3600" dirty="0"/>
          </a:p>
        </p:txBody>
      </p:sp>
      <p:sp>
        <p:nvSpPr>
          <p:cNvPr id="8" name="Retângulo 7"/>
          <p:cNvSpPr/>
          <p:nvPr/>
        </p:nvSpPr>
        <p:spPr>
          <a:xfrm>
            <a:off x="280086" y="1595217"/>
            <a:ext cx="5787082" cy="47089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Arial" pitchFamily="34" charset="0"/>
                <a:cs typeface="Arial" pitchFamily="34" charset="0"/>
              </a:rPr>
              <a:t>A família é um lugar onde desenvolvemos relacionamentos saudáveis, porém é inevitável que aconteça um desentendimento e pessoas se firam emocionalmente. </a:t>
            </a:r>
          </a:p>
          <a:p>
            <a:pPr algn="just"/>
            <a:endParaRPr lang="pt-BR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Escritura diz que, quando depender de nós, devemos ter paz com todos (</a:t>
            </a:r>
            <a:r>
              <a:rPr lang="pt-BR" sz="20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Rm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12.18). Jesus falou sobre a necessidade de perdoar uns aos outros; a maravilhosa oração do "Pai Nosso" pontua o perdão (</a:t>
            </a:r>
            <a:r>
              <a:rPr lang="pt-BR" sz="20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Mt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6.12).</a:t>
            </a:r>
          </a:p>
          <a:p>
            <a:pPr algn="just"/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</a:t>
            </a:r>
          </a:p>
          <a:p>
            <a:pPr algn="just"/>
            <a:r>
              <a:rPr lang="pt-BR" sz="2000" b="1" dirty="0">
                <a:latin typeface="Arial" pitchFamily="34" charset="0"/>
                <a:cs typeface="Arial" pitchFamily="34" charset="0"/>
              </a:rPr>
              <a:t>Uma família deve saber exercitar a arte do perdão e buscar viver em comunhão. As feridas precisam ser saradas para que haja relacionamentos saudáveis. </a:t>
            </a:r>
            <a:endParaRPr lang="pt-BR" sz="2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03093" y="1634000"/>
            <a:ext cx="5733534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chemeClr val="bg1"/>
                </a:solidFill>
              </a:rPr>
              <a:t>O denominado culto doméstico é imprescindível para que uma família cresça e se desenvolva no temor do Senhor. Infelizmente, a vida pós-moderna consome o nosso tempo de forma que nos esquecemos, muitas vezes, de viver momentos em família. </a:t>
            </a:r>
            <a:r>
              <a:rPr lang="pt-BR" sz="2400" b="1" dirty="0">
                <a:solidFill>
                  <a:srgbClr val="FFFF00"/>
                </a:solidFill>
              </a:rPr>
              <a:t>Precisamos urgentemente ter tempo em família com qualidade pois, só assim, valores se firmarão e os filhos terão conhecimento acerca de Deus e de Seus feitos.</a:t>
            </a:r>
            <a:endParaRPr lang="pt-BR" sz="2400" dirty="0">
              <a:solidFill>
                <a:srgbClr val="FFFF00"/>
              </a:solidFill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80086" y="794817"/>
            <a:ext cx="5119816" cy="639762"/>
          </a:xfrm>
        </p:spPr>
        <p:txBody>
          <a:bodyPr/>
          <a:lstStyle/>
          <a:p>
            <a:pPr algn="just"/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 Um lugar de perdão</a:t>
            </a: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838" y="677497"/>
            <a:ext cx="10688594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3. EDUCANDO PARA A VIDA</a:t>
            </a:r>
            <a:endParaRPr lang="pt-BR" sz="3600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7815" y="2048433"/>
            <a:ext cx="6149547" cy="347472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dirty="0">
                <a:solidFill>
                  <a:srgbClr val="222222"/>
                </a:solidFill>
                <a:latin typeface="Eras Bold ITC" pitchFamily="34" charset="0"/>
              </a:rPr>
              <a:t>	</a:t>
            </a:r>
            <a:r>
              <a:rPr lang="pt-BR" dirty="0">
                <a:solidFill>
                  <a:schemeClr val="tx1"/>
                </a:solidFill>
                <a:latin typeface="Eras Bold ITC" pitchFamily="34" charset="0"/>
              </a:rPr>
              <a:t>Deus, quando estabeleceu a família, objetivava que valores e preceitos fossem conservados e transferidos de geração a geração. O salmista compara os filhos com flecha (</a:t>
            </a:r>
            <a:r>
              <a:rPr lang="pt-BR" dirty="0" err="1">
                <a:solidFill>
                  <a:schemeClr val="tx1"/>
                </a:solidFill>
                <a:latin typeface="Eras Bold ITC" pitchFamily="34" charset="0"/>
              </a:rPr>
              <a:t>Sl</a:t>
            </a:r>
            <a:r>
              <a:rPr lang="pt-BR" dirty="0">
                <a:solidFill>
                  <a:schemeClr val="tx1"/>
                </a:solidFill>
                <a:latin typeface="Eras Bold ITC" pitchFamily="34" charset="0"/>
              </a:rPr>
              <a:t> 127.4). A flecha é lançada à distância em um alvo. Precisamos ensinar os filhos sobre a vontade de Deus que é boa, agradável e perfeita (</a:t>
            </a:r>
            <a:r>
              <a:rPr lang="pt-BR" dirty="0" err="1">
                <a:solidFill>
                  <a:schemeClr val="tx1"/>
                </a:solidFill>
                <a:latin typeface="Eras Bold ITC" pitchFamily="34" charset="0"/>
              </a:rPr>
              <a:t>Rm</a:t>
            </a:r>
            <a:r>
              <a:rPr lang="pt-BR" dirty="0">
                <a:solidFill>
                  <a:schemeClr val="tx1"/>
                </a:solidFill>
                <a:latin typeface="Eras Bold ITC" pitchFamily="34" charset="0"/>
              </a:rPr>
              <a:t> 12.2).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427" y="1484313"/>
            <a:ext cx="5136078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85" y="343865"/>
            <a:ext cx="11189022" cy="5705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3. EDUCANDO PARA A VIDA</a:t>
            </a:r>
            <a:endParaRPr lang="pt-BR" sz="2400" dirty="0"/>
          </a:p>
        </p:txBody>
      </p:sp>
      <p:sp>
        <p:nvSpPr>
          <p:cNvPr id="3" name="Retângulo 2"/>
          <p:cNvSpPr/>
          <p:nvPr/>
        </p:nvSpPr>
        <p:spPr>
          <a:xfrm>
            <a:off x="222420" y="1632365"/>
            <a:ext cx="5609968" cy="48936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Paulo, quando escreve a segunda missiva a Timóteo elogia a sua fé não fingida, que primeiramente habitou em sua avó </a:t>
            </a:r>
            <a:r>
              <a:rPr lang="pt-BR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Loide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 depois em sua mãe Eunice (2 </a:t>
            </a:r>
            <a:r>
              <a:rPr lang="pt-BR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Tm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1.5). Um dos maiores legados que podemos deixar para os </a:t>
            </a:r>
            <a:r>
              <a:rPr lang="pt-BR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filhos é a fé viva e eficaz no verdadeiro Deus.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Mais do que excelentes profissionais, nossos filhos precisam ser pessoas que tenham compromisso com Deus e Sua obra.</a:t>
            </a:r>
            <a:endParaRPr lang="pt-B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095997" y="1656172"/>
            <a:ext cx="5679989" cy="47089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Quando entendemos que filhos são herança do Senhor (</a:t>
            </a:r>
            <a:r>
              <a:rPr lang="pt-BR" sz="2000" b="1" dirty="0" err="1">
                <a:latin typeface="Arial" pitchFamily="34" charset="0"/>
                <a:cs typeface="Arial" pitchFamily="34" charset="0"/>
              </a:rPr>
              <a:t>Sl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 127.3), investimos mais tempo com eles, para que sejam vasos de honra para toda a boa obra. </a:t>
            </a:r>
          </a:p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É dever dos pais direcionar os filhos para que, independente, de onde Deus os colocar, possam fazer a diferença. José e Daniel fizeram a diferença na política e em ambientes pagãos; Timóteo, na obra de Deus.</a:t>
            </a:r>
            <a:endParaRPr lang="pt-BR" sz="3200" dirty="0">
              <a:solidFill>
                <a:srgbClr val="FFFF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5" y="1163862"/>
            <a:ext cx="2701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Georgia" pitchFamily="18" charset="0"/>
              </a:rPr>
              <a:t>3.1. Conservando a fé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6441987" y="1166189"/>
            <a:ext cx="42594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3.2. Sendo um vaso para honra</a:t>
            </a: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69" y="6326881"/>
            <a:ext cx="6193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10. 1° Tri, 2022. </a:t>
            </a:r>
          </a:p>
        </p:txBody>
      </p:sp>
      <p:sp>
        <p:nvSpPr>
          <p:cNvPr id="2" name="Retângulo 1"/>
          <p:cNvSpPr/>
          <p:nvPr/>
        </p:nvSpPr>
        <p:spPr>
          <a:xfrm>
            <a:off x="294078" y="1809087"/>
            <a:ext cx="6454346" cy="3244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A família foi instituída por Deus para propagação não somente da espécie, mas também a transmissão das Verdades Divinas e de Seus valores.</a:t>
            </a:r>
            <a:endParaRPr lang="pt-BR" b="1" dirty="0"/>
          </a:p>
        </p:txBody>
      </p:sp>
      <p:sp>
        <p:nvSpPr>
          <p:cNvPr id="8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9" y="902043"/>
            <a:ext cx="4929183" cy="5240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1767369"/>
            <a:ext cx="4456669" cy="44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4º </a:t>
            </a:r>
            <a:r>
              <a:rPr lang="en-US" b="1" dirty="0" err="1"/>
              <a:t>Trimestre</a:t>
            </a:r>
            <a:r>
              <a:rPr lang="en-US" b="1" dirty="0"/>
              <a:t> 2021</a:t>
            </a:r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https://www.youtube.com/c/BoaSemente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>
                <a:hlinkClick r:id="rId4"/>
              </a:rPr>
              <a:t>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3" y="1649851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1818" r="27286" b="50000"/>
          <a:stretch/>
        </p:blipFill>
        <p:spPr>
          <a:xfrm>
            <a:off x="-101949" y="4979772"/>
            <a:ext cx="1612560" cy="187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89717" y="267438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>
                <a:latin typeface="Arial Rounded MT Bold" pitchFamily="34" charset="0"/>
              </a:rPr>
              <a:t> 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hlinkClick r:id="rId3"/>
              </a:rPr>
              <a:t>https://www.instagram.com/mefassessoria_contabeis/?utm_medium=copy_link</a:t>
            </a:r>
            <a:endParaRPr lang="pt-BR" sz="1600" b="1" dirty="0">
              <a:solidFill>
                <a:schemeClr val="bg1"/>
              </a:solidFill>
            </a:endParaRPr>
          </a:p>
          <a:p>
            <a:endParaRPr lang="pt-BR" sz="1600" b="1" dirty="0">
              <a:solidFill>
                <a:schemeClr val="bg1"/>
              </a:solidFill>
            </a:endParaRPr>
          </a:p>
          <a:p>
            <a:r>
              <a:rPr lang="pt-BR" sz="1600" b="1" dirty="0">
                <a:solidFill>
                  <a:schemeClr val="bg1"/>
                </a:solidFill>
                <a:hlinkClick r:id="rId4"/>
              </a:rPr>
              <a:t>https://www.facebook.com/mefassessoriacontabeis</a:t>
            </a:r>
            <a:endParaRPr lang="pt-BR" sz="1600" b="1" dirty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             (</a:t>
            </a:r>
            <a:r>
              <a:rPr lang="pt-BR" b="1" dirty="0"/>
              <a:t>62) 991502978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42" y="5538946"/>
            <a:ext cx="1124409" cy="135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3123</TotalTime>
  <Words>1194</Words>
  <Application>Microsoft Office PowerPoint</Application>
  <PresentationFormat>Widescreen</PresentationFormat>
  <Paragraphs>86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32" baseType="lpstr">
      <vt:lpstr>Arial</vt:lpstr>
      <vt:lpstr>Arial Black</vt:lpstr>
      <vt:lpstr>Arial Rounded MT Bold</vt:lpstr>
      <vt:lpstr>Arial Unicode MS</vt:lpstr>
      <vt:lpstr>Calibri</vt:lpstr>
      <vt:lpstr>Calisto MT</vt:lpstr>
      <vt:lpstr>Castellar</vt:lpstr>
      <vt:lpstr>Eras Bold ITC</vt:lpstr>
      <vt:lpstr>Georgia</vt:lpstr>
      <vt:lpstr>Nunito Sans</vt:lpstr>
      <vt:lpstr>Open Sans</vt:lpstr>
      <vt:lpstr>Roboto</vt:lpstr>
      <vt:lpstr>Trebuchet MS</vt:lpstr>
      <vt:lpstr>Wingdings</vt:lpstr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1 - FAMÍLIA COMO LUGAR DE AMPARO</vt:lpstr>
      <vt:lpstr>1 – FAMÍLIA COMO LUGAR DE AMPARO</vt:lpstr>
      <vt:lpstr>Apresentação do PowerPoint</vt:lpstr>
      <vt:lpstr>2 – UM MINISTÉRIO CHAMADO FAMÍLIA</vt:lpstr>
      <vt:lpstr>2 – UM MINISTÉRIO CHAMADO FAMÍLIA</vt:lpstr>
      <vt:lpstr>3. EDUCANDO PARA A VIDA</vt:lpstr>
      <vt:lpstr>3. EDUCANDO PARA A VIDA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Julio César Pereira</cp:lastModifiedBy>
  <cp:revision>99</cp:revision>
  <dcterms:created xsi:type="dcterms:W3CDTF">2021-10-01T12:08:12Z</dcterms:created>
  <dcterms:modified xsi:type="dcterms:W3CDTF">2022-03-02T13:40:58Z</dcterms:modified>
</cp:coreProperties>
</file>