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93" r:id="rId7"/>
    <p:sldId id="387" r:id="rId8"/>
    <p:sldId id="388" r:id="rId9"/>
    <p:sldId id="401" r:id="rId10"/>
    <p:sldId id="389" r:id="rId11"/>
    <p:sldId id="400" r:id="rId12"/>
    <p:sldId id="391" r:id="rId13"/>
    <p:sldId id="392" r:id="rId14"/>
    <p:sldId id="382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65" autoAdjust="0"/>
    <p:restoredTop sz="94660"/>
  </p:normalViewPr>
  <p:slideViewPr>
    <p:cSldViewPr snapToGrid="0">
      <p:cViewPr>
        <p:scale>
          <a:sx n="77" d="100"/>
          <a:sy n="77" d="100"/>
        </p:scale>
        <p:origin x="-204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3AAF776-5B2C-403E-9B7D-8BF15278E6FC}">
      <dgm:prSet custT="1"/>
      <dgm:spPr/>
      <dgm:t>
        <a:bodyPr/>
        <a:lstStyle/>
        <a:p>
          <a:r>
            <a:rPr lang="pt-BR" sz="1600" b="1" dirty="0" smtClean="0"/>
            <a:t>Mateus </a:t>
          </a:r>
          <a:r>
            <a:rPr lang="pt-BR" sz="1600" b="1" dirty="0" smtClean="0"/>
            <a:t>5:13-16</a:t>
          </a:r>
          <a:endParaRPr lang="pt-BR" sz="1600" b="1" dirty="0"/>
        </a:p>
      </dgm:t>
    </dgm:pt>
    <dgm:pt modelId="{7C004B6A-0FC7-43FB-8957-9038BE7ABA8C}" type="parTrans" cxnId="{C772F7BA-4B49-4C16-AD26-7034BA94E7D8}">
      <dgm:prSet/>
      <dgm:spPr/>
      <dgm:t>
        <a:bodyPr/>
        <a:lstStyle/>
        <a:p>
          <a:endParaRPr lang="pt-BR"/>
        </a:p>
      </dgm:t>
    </dgm:pt>
    <dgm:pt modelId="{8C7E6C3B-03A5-43E1-8E27-7196EFD87DD0}" type="sibTrans" cxnId="{C772F7BA-4B49-4C16-AD26-7034BA94E7D8}">
      <dgm:prSet/>
      <dgm:spPr/>
      <dgm:t>
        <a:bodyPr/>
        <a:lstStyle/>
        <a:p>
          <a:endParaRPr lang="pt-BR"/>
        </a:p>
      </dgm:t>
    </dgm:pt>
    <dgm:pt modelId="{FFE77EF8-1F21-4E4A-B63F-C90099C28689}">
      <dgm:prSet custT="1"/>
      <dgm:spPr/>
      <dgm:t>
        <a:bodyPr/>
        <a:lstStyle/>
        <a:p>
          <a:r>
            <a:rPr lang="pt-BR" sz="1600" b="1" dirty="0" smtClean="0"/>
            <a:t>13. Vós sois o sal da terra; e se o sal for insípido, com que se há de salgar? Para nada mais presta senão para se lançar fora, e ser pisado pelos homens.</a:t>
          </a:r>
          <a:endParaRPr lang="pt-BR" sz="1600" b="1" dirty="0"/>
        </a:p>
      </dgm:t>
    </dgm:pt>
    <dgm:pt modelId="{0E1EA243-2BA9-4E69-B245-6BDD1C02645F}" type="parTrans" cxnId="{3DAD1FBA-FDD6-4C9C-84B1-F05E2D3101DC}">
      <dgm:prSet/>
      <dgm:spPr/>
      <dgm:t>
        <a:bodyPr/>
        <a:lstStyle/>
        <a:p>
          <a:endParaRPr lang="pt-BR"/>
        </a:p>
      </dgm:t>
    </dgm:pt>
    <dgm:pt modelId="{EB8E8761-ACA0-483E-BCB4-A41856624A80}" type="sibTrans" cxnId="{3DAD1FBA-FDD6-4C9C-84B1-F05E2D3101DC}">
      <dgm:prSet/>
      <dgm:spPr/>
      <dgm:t>
        <a:bodyPr/>
        <a:lstStyle/>
        <a:p>
          <a:endParaRPr lang="pt-BR"/>
        </a:p>
      </dgm:t>
    </dgm:pt>
    <dgm:pt modelId="{E25EFC6E-13F3-422C-AA22-7D18C81960B2}">
      <dgm:prSet custT="1"/>
      <dgm:spPr/>
      <dgm:t>
        <a:bodyPr/>
        <a:lstStyle/>
        <a:p>
          <a:r>
            <a:rPr lang="pt-BR" sz="1600" b="1" dirty="0"/>
            <a:t>14 . Vós sois a luz do mundo; não se pode esconder uma cidade edificada sobre um monte;</a:t>
          </a:r>
          <a:endParaRPr lang="pt-BR" sz="1600" b="1" dirty="0"/>
        </a:p>
      </dgm:t>
    </dgm:pt>
    <dgm:pt modelId="{F79D0F97-E012-4F2D-AE33-7955BBE301EB}" type="parTrans" cxnId="{C9358642-6F03-4B80-B006-66C86A82A1F8}">
      <dgm:prSet/>
      <dgm:spPr/>
      <dgm:t>
        <a:bodyPr/>
        <a:lstStyle/>
        <a:p>
          <a:endParaRPr lang="pt-BR"/>
        </a:p>
      </dgm:t>
    </dgm:pt>
    <dgm:pt modelId="{AE28FAE7-2511-4AC1-AD26-28420749FDB9}" type="sibTrans" cxnId="{C9358642-6F03-4B80-B006-66C86A82A1F8}">
      <dgm:prSet/>
      <dgm:spPr/>
      <dgm:t>
        <a:bodyPr/>
        <a:lstStyle/>
        <a:p>
          <a:endParaRPr lang="pt-BR"/>
        </a:p>
      </dgm:t>
    </dgm:pt>
    <dgm:pt modelId="{82269FDD-45A2-4C55-9BF8-D98631A788D6}">
      <dgm:prSet custT="1"/>
      <dgm:spPr/>
      <dgm:t>
        <a:bodyPr/>
        <a:lstStyle/>
        <a:p>
          <a:r>
            <a:rPr lang="pt-BR" sz="1600" b="1" dirty="0"/>
            <a:t>15 . Nem se acende a candeia e se coloca debaixo do alqueire, mas no velador, e dá luz a todos que estão na casa.</a:t>
          </a:r>
          <a:endParaRPr lang="pt-BR" sz="1600" b="1" dirty="0"/>
        </a:p>
      </dgm:t>
    </dgm:pt>
    <dgm:pt modelId="{E67502AA-A70E-4B29-96E9-6801740D8626}" type="parTrans" cxnId="{70E205E1-AC97-4BF5-A02D-7241185635E9}">
      <dgm:prSet/>
      <dgm:spPr/>
      <dgm:t>
        <a:bodyPr/>
        <a:lstStyle/>
        <a:p>
          <a:endParaRPr lang="pt-BR"/>
        </a:p>
      </dgm:t>
    </dgm:pt>
    <dgm:pt modelId="{3E250DDC-1D31-4E03-8CAD-F087F9819B13}" type="sibTrans" cxnId="{70E205E1-AC97-4BF5-A02D-7241185635E9}">
      <dgm:prSet/>
      <dgm:spPr/>
      <dgm:t>
        <a:bodyPr/>
        <a:lstStyle/>
        <a:p>
          <a:endParaRPr lang="pt-BR"/>
        </a:p>
      </dgm:t>
    </dgm:pt>
    <dgm:pt modelId="{2287E12D-A540-4970-80AF-BA1CF7E5EA8A}">
      <dgm:prSet custT="1"/>
      <dgm:spPr/>
      <dgm:t>
        <a:bodyPr/>
        <a:lstStyle/>
        <a:p>
          <a:r>
            <a:rPr lang="pt-BR" sz="1600" b="1" dirty="0"/>
            <a:t>16 . Assim resplandeça a vossa luz diante dos homens, para que vejam as vossas boas obras e glorifiquem a vosso Pai, que está nos céus.</a:t>
          </a:r>
          <a:endParaRPr lang="pt-BR" sz="1600" b="1" dirty="0"/>
        </a:p>
      </dgm:t>
    </dgm:pt>
    <dgm:pt modelId="{E643D090-F336-4F2A-9BF3-52C560F28661}" type="parTrans" cxnId="{644988F2-AF54-4D08-946E-064CD0AD28B3}">
      <dgm:prSet/>
      <dgm:spPr/>
      <dgm:t>
        <a:bodyPr/>
        <a:lstStyle/>
        <a:p>
          <a:endParaRPr lang="pt-BR"/>
        </a:p>
      </dgm:t>
    </dgm:pt>
    <dgm:pt modelId="{06A9DCFC-4A40-4D16-91C5-340509520478}" type="sibTrans" cxnId="{644988F2-AF54-4D08-946E-064CD0AD28B3}">
      <dgm:prSet/>
      <dgm:spPr/>
      <dgm:t>
        <a:bodyPr/>
        <a:lstStyle/>
        <a:p>
          <a:endParaRPr lang="pt-BR"/>
        </a:p>
      </dgm:t>
    </dgm:pt>
    <dgm:pt modelId="{9A8D39EB-DD9C-40FF-AA5A-EA53827A0319}">
      <dgm:prSet custT="1"/>
      <dgm:spPr/>
      <dgm:t>
        <a:bodyPr/>
        <a:lstStyle/>
        <a:p>
          <a:endParaRPr lang="pt-BR" sz="1600" b="1" dirty="0"/>
        </a:p>
      </dgm:t>
    </dgm:pt>
    <dgm:pt modelId="{36A781A9-C717-44EA-8BBF-97E737218415}" type="parTrans" cxnId="{7A9BD5BB-2815-430E-9BB9-CBC76DEFD7B1}">
      <dgm:prSet/>
      <dgm:spPr/>
      <dgm:t>
        <a:bodyPr/>
        <a:lstStyle/>
        <a:p>
          <a:endParaRPr lang="pt-BR"/>
        </a:p>
      </dgm:t>
    </dgm:pt>
    <dgm:pt modelId="{C02130D4-B2AC-44F0-B777-C069CB3697ED}" type="sibTrans" cxnId="{7A9BD5BB-2815-430E-9BB9-CBC76DEFD7B1}">
      <dgm:prSet/>
      <dgm:spPr/>
      <dgm:t>
        <a:bodyPr/>
        <a:lstStyle/>
        <a:p>
          <a:endParaRPr lang="pt-BR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CB392A76-871C-454E-AC9F-B05E895F7FFF}" type="pres">
      <dgm:prSet presAssocID="{93AAF776-5B2C-403E-9B7D-8BF15278E6FC}" presName="thickLine" presStyleLbl="alignNode1" presStyleIdx="0" presStyleCnt="6"/>
      <dgm:spPr/>
    </dgm:pt>
    <dgm:pt modelId="{FE96C01D-5F76-40C2-8C64-63085D5856C4}" type="pres">
      <dgm:prSet presAssocID="{93AAF776-5B2C-403E-9B7D-8BF15278E6FC}" presName="horz1" presStyleCnt="0"/>
      <dgm:spPr/>
    </dgm:pt>
    <dgm:pt modelId="{5861B58F-459E-47D5-BD18-D262D6E1927F}" type="pres">
      <dgm:prSet presAssocID="{93AAF776-5B2C-403E-9B7D-8BF15278E6FC}" presName="tx1" presStyleLbl="revTx" presStyleIdx="0" presStyleCnt="6" custScaleY="45034"/>
      <dgm:spPr/>
      <dgm:t>
        <a:bodyPr/>
        <a:lstStyle/>
        <a:p>
          <a:endParaRPr lang="pt-BR"/>
        </a:p>
      </dgm:t>
    </dgm:pt>
    <dgm:pt modelId="{4460D54A-9C6A-469D-A4C3-F9B24B9C65E6}" type="pres">
      <dgm:prSet presAssocID="{93AAF776-5B2C-403E-9B7D-8BF15278E6FC}" presName="vert1" presStyleCnt="0"/>
      <dgm:spPr/>
    </dgm:pt>
    <dgm:pt modelId="{E09A271B-BD3B-4B84-BE09-9CF1A7EB2D08}" type="pres">
      <dgm:prSet presAssocID="{FFE77EF8-1F21-4E4A-B63F-C90099C28689}" presName="thickLine" presStyleLbl="alignNode1" presStyleIdx="1" presStyleCnt="6"/>
      <dgm:spPr/>
    </dgm:pt>
    <dgm:pt modelId="{6D43A7B0-01D5-458B-A0F8-30003B38B144}" type="pres">
      <dgm:prSet presAssocID="{FFE77EF8-1F21-4E4A-B63F-C90099C28689}" presName="horz1" presStyleCnt="0"/>
      <dgm:spPr/>
    </dgm:pt>
    <dgm:pt modelId="{29C63481-9057-4659-9CC7-7C39601784EE}" type="pres">
      <dgm:prSet presAssocID="{FFE77EF8-1F21-4E4A-B63F-C90099C28689}" presName="tx1" presStyleLbl="revTx" presStyleIdx="1" presStyleCnt="6"/>
      <dgm:spPr/>
      <dgm:t>
        <a:bodyPr/>
        <a:lstStyle/>
        <a:p>
          <a:endParaRPr lang="pt-BR"/>
        </a:p>
      </dgm:t>
    </dgm:pt>
    <dgm:pt modelId="{B6D99F63-DF81-4771-85E2-6512BB419394}" type="pres">
      <dgm:prSet presAssocID="{FFE77EF8-1F21-4E4A-B63F-C90099C28689}" presName="vert1" presStyleCnt="0"/>
      <dgm:spPr/>
    </dgm:pt>
    <dgm:pt modelId="{D0D1CE04-7679-4B81-90C5-E4787AA43120}" type="pres">
      <dgm:prSet presAssocID="{E25EFC6E-13F3-422C-AA22-7D18C81960B2}" presName="thickLine" presStyleLbl="alignNode1" presStyleIdx="2" presStyleCnt="6"/>
      <dgm:spPr/>
    </dgm:pt>
    <dgm:pt modelId="{8B77769C-C01B-41D0-9760-8A6DE7AC323B}" type="pres">
      <dgm:prSet presAssocID="{E25EFC6E-13F3-422C-AA22-7D18C81960B2}" presName="horz1" presStyleCnt="0"/>
      <dgm:spPr/>
    </dgm:pt>
    <dgm:pt modelId="{D700190B-7672-4B3A-920F-4BADA4BF8EBF}" type="pres">
      <dgm:prSet presAssocID="{E25EFC6E-13F3-422C-AA22-7D18C81960B2}" presName="tx1" presStyleLbl="revTx" presStyleIdx="2" presStyleCnt="6"/>
      <dgm:spPr/>
    </dgm:pt>
    <dgm:pt modelId="{9616E4AE-208B-4A80-90FC-07DD33519B63}" type="pres">
      <dgm:prSet presAssocID="{E25EFC6E-13F3-422C-AA22-7D18C81960B2}" presName="vert1" presStyleCnt="0"/>
      <dgm:spPr/>
    </dgm:pt>
    <dgm:pt modelId="{FCEE64FF-0C25-4453-A617-86E023C81CEA}" type="pres">
      <dgm:prSet presAssocID="{82269FDD-45A2-4C55-9BF8-D98631A788D6}" presName="thickLine" presStyleLbl="alignNode1" presStyleIdx="3" presStyleCnt="6"/>
      <dgm:spPr/>
    </dgm:pt>
    <dgm:pt modelId="{7B63A9DB-DC3F-445F-9616-37BA7F3827BC}" type="pres">
      <dgm:prSet presAssocID="{82269FDD-45A2-4C55-9BF8-D98631A788D6}" presName="horz1" presStyleCnt="0"/>
      <dgm:spPr/>
    </dgm:pt>
    <dgm:pt modelId="{038E3482-8BAA-4788-9C76-9262C49D56FE}" type="pres">
      <dgm:prSet presAssocID="{82269FDD-45A2-4C55-9BF8-D98631A788D6}" presName="tx1" presStyleLbl="revTx" presStyleIdx="3" presStyleCnt="6"/>
      <dgm:spPr/>
    </dgm:pt>
    <dgm:pt modelId="{A756F7D6-A10F-4481-A9D5-7D9BB1982506}" type="pres">
      <dgm:prSet presAssocID="{82269FDD-45A2-4C55-9BF8-D98631A788D6}" presName="vert1" presStyleCnt="0"/>
      <dgm:spPr/>
    </dgm:pt>
    <dgm:pt modelId="{B7231908-B19D-4B8F-ABD2-09EB0E2C5C8B}" type="pres">
      <dgm:prSet presAssocID="{2287E12D-A540-4970-80AF-BA1CF7E5EA8A}" presName="thickLine" presStyleLbl="alignNode1" presStyleIdx="4" presStyleCnt="6"/>
      <dgm:spPr/>
    </dgm:pt>
    <dgm:pt modelId="{2E45F7A8-D942-41A3-B56C-7F5E309B15F9}" type="pres">
      <dgm:prSet presAssocID="{2287E12D-A540-4970-80AF-BA1CF7E5EA8A}" presName="horz1" presStyleCnt="0"/>
      <dgm:spPr/>
    </dgm:pt>
    <dgm:pt modelId="{0CD7EA0B-521B-437C-AC24-9379314620F3}" type="pres">
      <dgm:prSet presAssocID="{2287E12D-A540-4970-80AF-BA1CF7E5EA8A}" presName="tx1" presStyleLbl="revTx" presStyleIdx="4" presStyleCnt="6"/>
      <dgm:spPr/>
    </dgm:pt>
    <dgm:pt modelId="{6608F5AE-6979-4ABB-BE79-710DB7309C4E}" type="pres">
      <dgm:prSet presAssocID="{2287E12D-A540-4970-80AF-BA1CF7E5EA8A}" presName="vert1" presStyleCnt="0"/>
      <dgm:spPr/>
    </dgm:pt>
    <dgm:pt modelId="{8419C61C-19B9-4361-9A6F-6EC60724E2E9}" type="pres">
      <dgm:prSet presAssocID="{9A8D39EB-DD9C-40FF-AA5A-EA53827A0319}" presName="thickLine" presStyleLbl="alignNode1" presStyleIdx="5" presStyleCnt="6"/>
      <dgm:spPr/>
    </dgm:pt>
    <dgm:pt modelId="{48287938-B690-434B-B829-08AD85DC2AFF}" type="pres">
      <dgm:prSet presAssocID="{9A8D39EB-DD9C-40FF-AA5A-EA53827A0319}" presName="horz1" presStyleCnt="0"/>
      <dgm:spPr/>
    </dgm:pt>
    <dgm:pt modelId="{B268F82D-81CF-456D-A924-79B797F54D6D}" type="pres">
      <dgm:prSet presAssocID="{9A8D39EB-DD9C-40FF-AA5A-EA53827A0319}" presName="tx1" presStyleLbl="revTx" presStyleIdx="5" presStyleCnt="6"/>
      <dgm:spPr/>
    </dgm:pt>
    <dgm:pt modelId="{24717F07-AB7D-4409-A6E8-B1BCF91D4963}" type="pres">
      <dgm:prSet presAssocID="{9A8D39EB-DD9C-40FF-AA5A-EA53827A0319}" presName="vert1" presStyleCnt="0"/>
      <dgm:spPr/>
    </dgm:pt>
  </dgm:ptLst>
  <dgm:cxnLst>
    <dgm:cxn modelId="{36EF6136-7E17-483A-8CA3-D4908D9918F0}" type="presOf" srcId="{82269FDD-45A2-4C55-9BF8-D98631A788D6}" destId="{038E3482-8BAA-4788-9C76-9262C49D56FE}" srcOrd="0" destOrd="0" presId="urn:microsoft.com/office/officeart/2008/layout/LinedList"/>
    <dgm:cxn modelId="{1778B849-CE28-4004-A3D3-A9A8CF80BEE2}" type="presOf" srcId="{FFE77EF8-1F21-4E4A-B63F-C90099C28689}" destId="{29C63481-9057-4659-9CC7-7C39601784EE}" srcOrd="0" destOrd="0" presId="urn:microsoft.com/office/officeart/2008/layout/LinedList"/>
    <dgm:cxn modelId="{7A9BD5BB-2815-430E-9BB9-CBC76DEFD7B1}" srcId="{C743F0BE-0C7B-457F-BA40-0D586212DE21}" destId="{9A8D39EB-DD9C-40FF-AA5A-EA53827A0319}" srcOrd="5" destOrd="0" parTransId="{36A781A9-C717-44EA-8BBF-97E737218415}" sibTransId="{C02130D4-B2AC-44F0-B777-C069CB3697ED}"/>
    <dgm:cxn modelId="{BDAA36E0-1B6F-4E10-8301-ECE1BF3F7838}" type="presOf" srcId="{E25EFC6E-13F3-422C-AA22-7D18C81960B2}" destId="{D700190B-7672-4B3A-920F-4BADA4BF8EBF}" srcOrd="0" destOrd="0" presId="urn:microsoft.com/office/officeart/2008/layout/LinedList"/>
    <dgm:cxn modelId="{70E205E1-AC97-4BF5-A02D-7241185635E9}" srcId="{C743F0BE-0C7B-457F-BA40-0D586212DE21}" destId="{82269FDD-45A2-4C55-9BF8-D98631A788D6}" srcOrd="3" destOrd="0" parTransId="{E67502AA-A70E-4B29-96E9-6801740D8626}" sibTransId="{3E250DDC-1D31-4E03-8CAD-F087F9819B13}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9B7408EA-3949-4CCB-B40B-76587CD55BB4}" type="presOf" srcId="{9A8D39EB-DD9C-40FF-AA5A-EA53827A0319}" destId="{B268F82D-81CF-456D-A924-79B797F54D6D}" srcOrd="0" destOrd="0" presId="urn:microsoft.com/office/officeart/2008/layout/LinedList"/>
    <dgm:cxn modelId="{644988F2-AF54-4D08-946E-064CD0AD28B3}" srcId="{C743F0BE-0C7B-457F-BA40-0D586212DE21}" destId="{2287E12D-A540-4970-80AF-BA1CF7E5EA8A}" srcOrd="4" destOrd="0" parTransId="{E643D090-F336-4F2A-9BF3-52C560F28661}" sibTransId="{06A9DCFC-4A40-4D16-91C5-340509520478}"/>
    <dgm:cxn modelId="{3DAD1FBA-FDD6-4C9C-84B1-F05E2D3101DC}" srcId="{C743F0BE-0C7B-457F-BA40-0D586212DE21}" destId="{FFE77EF8-1F21-4E4A-B63F-C90099C28689}" srcOrd="1" destOrd="0" parTransId="{0E1EA243-2BA9-4E69-B245-6BDD1C02645F}" sibTransId="{EB8E8761-ACA0-483E-BCB4-A41856624A80}"/>
    <dgm:cxn modelId="{19CAD881-6C5B-4EDF-B54E-F81BBED46529}" type="presOf" srcId="{93AAF776-5B2C-403E-9B7D-8BF15278E6FC}" destId="{5861B58F-459E-47D5-BD18-D262D6E1927F}" srcOrd="0" destOrd="0" presId="urn:microsoft.com/office/officeart/2008/layout/LinedList"/>
    <dgm:cxn modelId="{C772F7BA-4B49-4C16-AD26-7034BA94E7D8}" srcId="{C743F0BE-0C7B-457F-BA40-0D586212DE21}" destId="{93AAF776-5B2C-403E-9B7D-8BF15278E6FC}" srcOrd="0" destOrd="0" parTransId="{7C004B6A-0FC7-43FB-8957-9038BE7ABA8C}" sibTransId="{8C7E6C3B-03A5-43E1-8E27-7196EFD87DD0}"/>
    <dgm:cxn modelId="{C9358642-6F03-4B80-B006-66C86A82A1F8}" srcId="{C743F0BE-0C7B-457F-BA40-0D586212DE21}" destId="{E25EFC6E-13F3-422C-AA22-7D18C81960B2}" srcOrd="2" destOrd="0" parTransId="{F79D0F97-E012-4F2D-AE33-7955BBE301EB}" sibTransId="{AE28FAE7-2511-4AC1-AD26-28420749FDB9}"/>
    <dgm:cxn modelId="{81C2F75B-9A36-4793-B0CC-0310EBA230C9}" type="presOf" srcId="{2287E12D-A540-4970-80AF-BA1CF7E5EA8A}" destId="{0CD7EA0B-521B-437C-AC24-9379314620F3}" srcOrd="0" destOrd="0" presId="urn:microsoft.com/office/officeart/2008/layout/LinedList"/>
    <dgm:cxn modelId="{DB302E15-8052-48C9-A554-104F9B23C17E}" type="presParOf" srcId="{2CB6222E-48F1-490C-ADBA-B25F5090B21F}" destId="{CB392A76-871C-454E-AC9F-B05E895F7FFF}" srcOrd="0" destOrd="0" presId="urn:microsoft.com/office/officeart/2008/layout/LinedList"/>
    <dgm:cxn modelId="{63681660-71C8-46EA-9569-709F7E8546FA}" type="presParOf" srcId="{2CB6222E-48F1-490C-ADBA-B25F5090B21F}" destId="{FE96C01D-5F76-40C2-8C64-63085D5856C4}" srcOrd="1" destOrd="0" presId="urn:microsoft.com/office/officeart/2008/layout/LinedList"/>
    <dgm:cxn modelId="{D6517A6F-BA87-4F7D-A828-10D0AA92697A}" type="presParOf" srcId="{FE96C01D-5F76-40C2-8C64-63085D5856C4}" destId="{5861B58F-459E-47D5-BD18-D262D6E1927F}" srcOrd="0" destOrd="0" presId="urn:microsoft.com/office/officeart/2008/layout/LinedList"/>
    <dgm:cxn modelId="{D0A3F51A-C0C9-477F-AE9A-CA1D731B1B3C}" type="presParOf" srcId="{FE96C01D-5F76-40C2-8C64-63085D5856C4}" destId="{4460D54A-9C6A-469D-A4C3-F9B24B9C65E6}" srcOrd="1" destOrd="0" presId="urn:microsoft.com/office/officeart/2008/layout/LinedList"/>
    <dgm:cxn modelId="{6F5929B4-5257-4F43-BC9B-92F30002427E}" type="presParOf" srcId="{2CB6222E-48F1-490C-ADBA-B25F5090B21F}" destId="{E09A271B-BD3B-4B84-BE09-9CF1A7EB2D08}" srcOrd="2" destOrd="0" presId="urn:microsoft.com/office/officeart/2008/layout/LinedList"/>
    <dgm:cxn modelId="{FDA06DFE-9A09-4E8D-9D0B-982264F0DEB6}" type="presParOf" srcId="{2CB6222E-48F1-490C-ADBA-B25F5090B21F}" destId="{6D43A7B0-01D5-458B-A0F8-30003B38B144}" srcOrd="3" destOrd="0" presId="urn:microsoft.com/office/officeart/2008/layout/LinedList"/>
    <dgm:cxn modelId="{E943D319-6966-4C78-BD2C-A237C67CF9E4}" type="presParOf" srcId="{6D43A7B0-01D5-458B-A0F8-30003B38B144}" destId="{29C63481-9057-4659-9CC7-7C39601784EE}" srcOrd="0" destOrd="0" presId="urn:microsoft.com/office/officeart/2008/layout/LinedList"/>
    <dgm:cxn modelId="{641E54AA-5100-4065-A388-C6FD60795EF3}" type="presParOf" srcId="{6D43A7B0-01D5-458B-A0F8-30003B38B144}" destId="{B6D99F63-DF81-4771-85E2-6512BB419394}" srcOrd="1" destOrd="0" presId="urn:microsoft.com/office/officeart/2008/layout/LinedList"/>
    <dgm:cxn modelId="{3ECFF886-2A19-4F6C-A997-CD1156596165}" type="presParOf" srcId="{2CB6222E-48F1-490C-ADBA-B25F5090B21F}" destId="{D0D1CE04-7679-4B81-90C5-E4787AA43120}" srcOrd="4" destOrd="0" presId="urn:microsoft.com/office/officeart/2008/layout/LinedList"/>
    <dgm:cxn modelId="{8C487DC9-5348-4595-91CC-68F9A3BD2A15}" type="presParOf" srcId="{2CB6222E-48F1-490C-ADBA-B25F5090B21F}" destId="{8B77769C-C01B-41D0-9760-8A6DE7AC323B}" srcOrd="5" destOrd="0" presId="urn:microsoft.com/office/officeart/2008/layout/LinedList"/>
    <dgm:cxn modelId="{38F72483-7032-4BFB-B538-61F0468BA51A}" type="presParOf" srcId="{8B77769C-C01B-41D0-9760-8A6DE7AC323B}" destId="{D700190B-7672-4B3A-920F-4BADA4BF8EBF}" srcOrd="0" destOrd="0" presId="urn:microsoft.com/office/officeart/2008/layout/LinedList"/>
    <dgm:cxn modelId="{10A3224E-5A52-4F8C-A5AA-F450EB6F08BF}" type="presParOf" srcId="{8B77769C-C01B-41D0-9760-8A6DE7AC323B}" destId="{9616E4AE-208B-4A80-90FC-07DD33519B63}" srcOrd="1" destOrd="0" presId="urn:microsoft.com/office/officeart/2008/layout/LinedList"/>
    <dgm:cxn modelId="{30AAFF17-123C-49AB-8B6F-192480EAD09D}" type="presParOf" srcId="{2CB6222E-48F1-490C-ADBA-B25F5090B21F}" destId="{FCEE64FF-0C25-4453-A617-86E023C81CEA}" srcOrd="6" destOrd="0" presId="urn:microsoft.com/office/officeart/2008/layout/LinedList"/>
    <dgm:cxn modelId="{9E3B1DDD-D6D0-405F-8465-057DD999EC4F}" type="presParOf" srcId="{2CB6222E-48F1-490C-ADBA-B25F5090B21F}" destId="{7B63A9DB-DC3F-445F-9616-37BA7F3827BC}" srcOrd="7" destOrd="0" presId="urn:microsoft.com/office/officeart/2008/layout/LinedList"/>
    <dgm:cxn modelId="{0D8ECAF2-77AF-4C4A-A018-026D68479563}" type="presParOf" srcId="{7B63A9DB-DC3F-445F-9616-37BA7F3827BC}" destId="{038E3482-8BAA-4788-9C76-9262C49D56FE}" srcOrd="0" destOrd="0" presId="urn:microsoft.com/office/officeart/2008/layout/LinedList"/>
    <dgm:cxn modelId="{6B9C9F78-7F46-4256-B4CD-D5663BE0A359}" type="presParOf" srcId="{7B63A9DB-DC3F-445F-9616-37BA7F3827BC}" destId="{A756F7D6-A10F-4481-A9D5-7D9BB1982506}" srcOrd="1" destOrd="0" presId="urn:microsoft.com/office/officeart/2008/layout/LinedList"/>
    <dgm:cxn modelId="{F6F7049C-CDC9-4B93-AE17-6FF3708C2984}" type="presParOf" srcId="{2CB6222E-48F1-490C-ADBA-B25F5090B21F}" destId="{B7231908-B19D-4B8F-ABD2-09EB0E2C5C8B}" srcOrd="8" destOrd="0" presId="urn:microsoft.com/office/officeart/2008/layout/LinedList"/>
    <dgm:cxn modelId="{4AC6223E-CFD7-48AD-AC94-66B7E94B5C69}" type="presParOf" srcId="{2CB6222E-48F1-490C-ADBA-B25F5090B21F}" destId="{2E45F7A8-D942-41A3-B56C-7F5E309B15F9}" srcOrd="9" destOrd="0" presId="urn:microsoft.com/office/officeart/2008/layout/LinedList"/>
    <dgm:cxn modelId="{DDB33B79-9236-46AD-8DF0-59AB9B745EC7}" type="presParOf" srcId="{2E45F7A8-D942-41A3-B56C-7F5E309B15F9}" destId="{0CD7EA0B-521B-437C-AC24-9379314620F3}" srcOrd="0" destOrd="0" presId="urn:microsoft.com/office/officeart/2008/layout/LinedList"/>
    <dgm:cxn modelId="{6894FA87-00DE-407A-B6EB-622B0E89D489}" type="presParOf" srcId="{2E45F7A8-D942-41A3-B56C-7F5E309B15F9}" destId="{6608F5AE-6979-4ABB-BE79-710DB7309C4E}" srcOrd="1" destOrd="0" presId="urn:microsoft.com/office/officeart/2008/layout/LinedList"/>
    <dgm:cxn modelId="{C1A7326B-0071-4DBC-BE9B-5DCCC7ADEF40}" type="presParOf" srcId="{2CB6222E-48F1-490C-ADBA-B25F5090B21F}" destId="{8419C61C-19B9-4361-9A6F-6EC60724E2E9}" srcOrd="10" destOrd="0" presId="urn:microsoft.com/office/officeart/2008/layout/LinedList"/>
    <dgm:cxn modelId="{D90B5731-C0A2-4857-9768-018FA9DC634A}" type="presParOf" srcId="{2CB6222E-48F1-490C-ADBA-B25F5090B21F}" destId="{48287938-B690-434B-B829-08AD85DC2AFF}" srcOrd="11" destOrd="0" presId="urn:microsoft.com/office/officeart/2008/layout/LinedList"/>
    <dgm:cxn modelId="{0524AF4B-D50E-48FE-AF0B-338AE628D26D}" type="presParOf" srcId="{48287938-B690-434B-B829-08AD85DC2AFF}" destId="{B268F82D-81CF-456D-A924-79B797F54D6D}" srcOrd="0" destOrd="0" presId="urn:microsoft.com/office/officeart/2008/layout/LinedList"/>
    <dgm:cxn modelId="{31753DE2-B07B-41AF-A49C-209B42637725}" type="presParOf" srcId="{48287938-B690-434B-B829-08AD85DC2AFF}" destId="{24717F07-AB7D-4409-A6E8-B1BCF91D496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392A76-871C-454E-AC9F-B05E895F7FFF}">
      <dsp:nvSpPr>
        <dsp:cNvPr id="0" name=""/>
        <dsp:cNvSpPr/>
      </dsp:nvSpPr>
      <dsp:spPr>
        <a:xfrm>
          <a:off x="0" y="1715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861B58F-459E-47D5-BD18-D262D6E1927F}">
      <dsp:nvSpPr>
        <dsp:cNvPr id="0" name=""/>
        <dsp:cNvSpPr/>
      </dsp:nvSpPr>
      <dsp:spPr>
        <a:xfrm>
          <a:off x="0" y="1715"/>
          <a:ext cx="6561436" cy="415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/>
            <a:t>Mateus </a:t>
          </a:r>
          <a:r>
            <a:rPr lang="pt-BR" sz="1600" b="1" kern="1200" dirty="0" smtClean="0"/>
            <a:t>5:13-16</a:t>
          </a:r>
          <a:endParaRPr lang="pt-BR" sz="1600" b="1" kern="1200" dirty="0"/>
        </a:p>
      </dsp:txBody>
      <dsp:txXfrm>
        <a:off x="0" y="1715"/>
        <a:ext cx="6561436" cy="415132"/>
      </dsp:txXfrm>
    </dsp:sp>
    <dsp:sp modelId="{E09A271B-BD3B-4B84-BE09-9CF1A7EB2D08}">
      <dsp:nvSpPr>
        <dsp:cNvPr id="0" name=""/>
        <dsp:cNvSpPr/>
      </dsp:nvSpPr>
      <dsp:spPr>
        <a:xfrm>
          <a:off x="0" y="416847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9C63481-9057-4659-9CC7-7C39601784EE}">
      <dsp:nvSpPr>
        <dsp:cNvPr id="0" name=""/>
        <dsp:cNvSpPr/>
      </dsp:nvSpPr>
      <dsp:spPr>
        <a:xfrm>
          <a:off x="0" y="416847"/>
          <a:ext cx="6561436" cy="921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/>
            <a:t>13. Vós sois o sal da terra; e se o sal for insípido, com que se há de salgar? Para nada mais presta senão para se lançar fora, e ser pisado pelos homens.</a:t>
          </a:r>
          <a:endParaRPr lang="pt-BR" sz="1600" b="1" kern="1200" dirty="0"/>
        </a:p>
      </dsp:txBody>
      <dsp:txXfrm>
        <a:off x="0" y="416847"/>
        <a:ext cx="6561436" cy="921819"/>
      </dsp:txXfrm>
    </dsp:sp>
    <dsp:sp modelId="{D0D1CE04-7679-4B81-90C5-E4787AA43120}">
      <dsp:nvSpPr>
        <dsp:cNvPr id="0" name=""/>
        <dsp:cNvSpPr/>
      </dsp:nvSpPr>
      <dsp:spPr>
        <a:xfrm>
          <a:off x="0" y="1338666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700190B-7672-4B3A-920F-4BADA4BF8EBF}">
      <dsp:nvSpPr>
        <dsp:cNvPr id="0" name=""/>
        <dsp:cNvSpPr/>
      </dsp:nvSpPr>
      <dsp:spPr>
        <a:xfrm>
          <a:off x="0" y="1338666"/>
          <a:ext cx="6561436" cy="921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/>
            <a:t>14 . Vós sois a luz do mundo; não se pode esconder uma cidade edificada sobre um monte;</a:t>
          </a:r>
          <a:endParaRPr lang="pt-BR" sz="1600" b="1" kern="1200" dirty="0"/>
        </a:p>
      </dsp:txBody>
      <dsp:txXfrm>
        <a:off x="0" y="1338666"/>
        <a:ext cx="6561436" cy="921819"/>
      </dsp:txXfrm>
    </dsp:sp>
    <dsp:sp modelId="{FCEE64FF-0C25-4453-A617-86E023C81CEA}">
      <dsp:nvSpPr>
        <dsp:cNvPr id="0" name=""/>
        <dsp:cNvSpPr/>
      </dsp:nvSpPr>
      <dsp:spPr>
        <a:xfrm>
          <a:off x="0" y="2260485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38E3482-8BAA-4788-9C76-9262C49D56FE}">
      <dsp:nvSpPr>
        <dsp:cNvPr id="0" name=""/>
        <dsp:cNvSpPr/>
      </dsp:nvSpPr>
      <dsp:spPr>
        <a:xfrm>
          <a:off x="0" y="2260485"/>
          <a:ext cx="6561436" cy="921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/>
            <a:t>15 . Nem se acende a candeia e se coloca debaixo do alqueire, mas no velador, e dá luz a todos que estão na casa.</a:t>
          </a:r>
          <a:endParaRPr lang="pt-BR" sz="1600" b="1" kern="1200" dirty="0"/>
        </a:p>
      </dsp:txBody>
      <dsp:txXfrm>
        <a:off x="0" y="2260485"/>
        <a:ext cx="6561436" cy="921819"/>
      </dsp:txXfrm>
    </dsp:sp>
    <dsp:sp modelId="{B7231908-B19D-4B8F-ABD2-09EB0E2C5C8B}">
      <dsp:nvSpPr>
        <dsp:cNvPr id="0" name=""/>
        <dsp:cNvSpPr/>
      </dsp:nvSpPr>
      <dsp:spPr>
        <a:xfrm>
          <a:off x="0" y="3182305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CD7EA0B-521B-437C-AC24-9379314620F3}">
      <dsp:nvSpPr>
        <dsp:cNvPr id="0" name=""/>
        <dsp:cNvSpPr/>
      </dsp:nvSpPr>
      <dsp:spPr>
        <a:xfrm>
          <a:off x="0" y="3182305"/>
          <a:ext cx="6561436" cy="921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/>
            <a:t>16 . Assim resplandeça a vossa luz diante dos homens, para que vejam as vossas boas obras e glorifiquem a vosso Pai, que está nos céus.</a:t>
          </a:r>
          <a:endParaRPr lang="pt-BR" sz="1600" b="1" kern="1200" dirty="0"/>
        </a:p>
      </dsp:txBody>
      <dsp:txXfrm>
        <a:off x="0" y="3182305"/>
        <a:ext cx="6561436" cy="921819"/>
      </dsp:txXfrm>
    </dsp:sp>
    <dsp:sp modelId="{8419C61C-19B9-4361-9A6F-6EC60724E2E9}">
      <dsp:nvSpPr>
        <dsp:cNvPr id="0" name=""/>
        <dsp:cNvSpPr/>
      </dsp:nvSpPr>
      <dsp:spPr>
        <a:xfrm>
          <a:off x="0" y="4104124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268F82D-81CF-456D-A924-79B797F54D6D}">
      <dsp:nvSpPr>
        <dsp:cNvPr id="0" name=""/>
        <dsp:cNvSpPr/>
      </dsp:nvSpPr>
      <dsp:spPr>
        <a:xfrm>
          <a:off x="0" y="4104124"/>
          <a:ext cx="6561436" cy="921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600" b="1" kern="1200" dirty="0"/>
        </a:p>
      </dsp:txBody>
      <dsp:txXfrm>
        <a:off x="0" y="4104124"/>
        <a:ext cx="6561436" cy="9218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16/05/2022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16/05/2022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16/05/2022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16/05/2022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16/05/2022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16/05/2022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16/05/2022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16/05/2022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16/05/2022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16/05/2022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16/05/2022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16/05/2022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BoaSemente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hyperlink" Target="https://juliocesarmedeiros.org/blog-2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3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11" Type="http://schemas.openxmlformats.org/officeDocument/2006/relationships/image" Target="../media/image32.JPG"/><Relationship Id="rId5" Type="http://schemas.openxmlformats.org/officeDocument/2006/relationships/image" Target="../media/image27.jpeg"/><Relationship Id="rId10" Type="http://schemas.openxmlformats.org/officeDocument/2006/relationships/image" Target="../media/image31.png"/><Relationship Id="rId4" Type="http://schemas.openxmlformats.org/officeDocument/2006/relationships/image" Target="../media/image26.gif"/><Relationship Id="rId9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hyperlink" Target="https://www.instagram.com/mefassessoria_contabeis/?utm_medium=copy_link" TargetMode="External"/><Relationship Id="rId7" Type="http://schemas.openxmlformats.org/officeDocument/2006/relationships/image" Target="../media/image36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image" Target="../media/image38.png"/><Relationship Id="rId5" Type="http://schemas.openxmlformats.org/officeDocument/2006/relationships/image" Target="../media/image35.png"/><Relationship Id="rId10" Type="http://schemas.microsoft.com/office/2007/relationships/hdphoto" Target="../media/hdphoto4.wdp"/><Relationship Id="rId4" Type="http://schemas.openxmlformats.org/officeDocument/2006/relationships/hyperlink" Target="https://www.facebook.com/mefassessoriacontabeis" TargetMode="External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ntregue nas mãos de Deus | Opinião | Edvaldo Oliveira | Pleno.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872" y="619512"/>
            <a:ext cx="6746786" cy="564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572089" y="5001297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fontScale="85000"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spc="150" normalizeH="0" baseline="0" dirty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Revista Betel Jovens Conectar+ </a:t>
            </a:r>
            <a:r>
              <a:rPr lang="pt-BR" altLang="pt-BR" sz="2000" b="1" spc="150" dirty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2</a:t>
            </a:r>
            <a:r>
              <a:rPr kumimoji="0" lang="pt-BR" altLang="pt-BR" sz="2000" b="1" i="0" u="none" strike="noStrike" spc="150" normalizeH="0" baseline="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 </a:t>
            </a:r>
            <a:r>
              <a:rPr kumimoji="0" lang="pt-BR" altLang="pt-BR" sz="2000" b="1" i="0" u="none" strike="noStrike" spc="150" normalizeH="0" baseline="0" dirty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trimestre </a:t>
            </a:r>
            <a:r>
              <a:rPr kumimoji="0" lang="pt-BR" altLang="pt-BR" sz="2000" b="1" i="0" u="none" strike="noStrike" spc="150" normalizeH="0" baseline="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2022</a:t>
            </a:r>
            <a:endParaRPr kumimoji="0" lang="pt-BR" altLang="pt-BR" sz="2000" b="1" i="0" u="none" strike="noStrike" spc="150" normalizeH="0" baseline="0" dirty="0">
              <a:ln w="11430"/>
              <a:solidFill>
                <a:srgbClr val="00206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Roboto" pitchFamily="2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spc="150" normalizeH="0" baseline="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kumimoji="0" lang="pt-BR" altLang="pt-BR" sz="2000" b="1" i="0" u="none" strike="noStrike" spc="150" normalizeH="0" baseline="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spc="150" normalizeH="0" baseline="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spc="150" normalizeH="0" baseline="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6933" y="1085488"/>
            <a:ext cx="6737336" cy="4004722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/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xmlns="" id="{DC0E1208-0B30-4396-AE7C-AEBFFAEE66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9873049" y="5750813"/>
            <a:ext cx="1804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  <a:endParaRPr lang="pt-BR" sz="1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287475" y="1396117"/>
            <a:ext cx="65255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TRANSFORMADOS PARA TRANSFORMAR</a:t>
            </a:r>
            <a:endParaRPr lang="pt-BR" sz="4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91" y="619512"/>
            <a:ext cx="4286250" cy="5842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xmlns="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0657">
            <a:off x="590107" y="595886"/>
            <a:ext cx="526634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:a16="http://schemas.microsoft.com/office/drawing/2014/main" xmlns="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:a16="http://schemas.microsoft.com/office/drawing/2014/main" xmlns="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:a16="http://schemas.microsoft.com/office/drawing/2014/main" xmlns="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:a16="http://schemas.microsoft.com/office/drawing/2014/main" xmlns="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xmlns="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311740" y="3169201"/>
            <a:ext cx="2592098" cy="346548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1600" b="1" dirty="0">
                <a:latin typeface="Arial Black" pitchFamily="34" charset="0"/>
              </a:rPr>
              <a:t>"E não vos conformeis com este mundo, mas transformai-vos pela renovação do vosso entendimento, para que experimenteis qual seja a boa, agradável e perfeita vontade de Deus". </a:t>
            </a:r>
            <a:r>
              <a:rPr lang="pt-BR" sz="1600" b="1" dirty="0" err="1">
                <a:latin typeface="Arial Black" pitchFamily="34" charset="0"/>
              </a:rPr>
              <a:t>Rm</a:t>
            </a:r>
            <a:r>
              <a:rPr lang="pt-BR" sz="1600" b="1" dirty="0">
                <a:latin typeface="Arial Black" pitchFamily="34" charset="0"/>
              </a:rPr>
              <a:t> 12.2</a:t>
            </a:r>
          </a:p>
          <a:p>
            <a:pPr lvl="0" algn="ctr" defTabSz="457200">
              <a:defRPr/>
            </a:pPr>
            <a:endParaRPr lang="pt-BR" b="1" dirty="0">
              <a:latin typeface="Arial Black" pitchFamily="34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245840" y="3169201"/>
            <a:ext cx="2520081" cy="331973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latin typeface="Arial Black" pitchFamily="34" charset="0"/>
                <a:cs typeface="Times New Roman" pitchFamily="18" charset="0"/>
              </a:rPr>
              <a:t>Por </a:t>
            </a:r>
            <a:r>
              <a:rPr lang="pt-BR" b="1" dirty="0">
                <a:latin typeface="Arial Black" pitchFamily="34" charset="0"/>
                <a:cs typeface="Times New Roman" pitchFamily="18" charset="0"/>
              </a:rPr>
              <a:t>intermédio do poder do Espírito Santo, o cristão pode influenciar e impactar o mundo com a mensagem do Evangelho.</a:t>
            </a:r>
            <a:endParaRPr lang="pt-BR" sz="1600" b="1" dirty="0">
              <a:latin typeface="Arial Black" pitchFamily="34" charset="0"/>
              <a:cs typeface="Times New Roman" pitchFamily="18" charset="0"/>
            </a:endParaRPr>
          </a:p>
          <a:p>
            <a:pPr algn="ctr"/>
            <a:endParaRPr lang="pt-BR" sz="1600" b="1" dirty="0"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32706" y="3169201"/>
            <a:ext cx="2760148" cy="336268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ü"/>
            </a:pPr>
            <a:endParaRPr lang="pt-BR" sz="16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Entender que, como sal da terra, precisamos influenciar esta sociedade;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Conscientizar os irmãos do nosso papel na grande comissão;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Identificar a ação do Espírito Santo na transformação do homem.</a:t>
            </a:r>
            <a:endParaRPr lang="pt-B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88239" y="2707535"/>
            <a:ext cx="2091962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</a:t>
            </a:r>
            <a:r>
              <a:rPr kumimoji="0" lang="pt-B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21" y="2098675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327245" y="2679579"/>
            <a:ext cx="2139881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98875" y="2707535"/>
            <a:ext cx="2184893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852" y="2084217"/>
            <a:ext cx="575928" cy="575688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963" y="1989824"/>
            <a:ext cx="860646" cy="613866"/>
          </a:xfrm>
          <a:prstGeom prst="rect">
            <a:avLst/>
          </a:prstGeom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xmlns="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6003" y="299129"/>
            <a:ext cx="7759754" cy="1246905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pt-BR" sz="4000" dirty="0" smtClean="0">
                <a:solidFill>
                  <a:schemeClr val="bg1"/>
                </a:solidFill>
              </a:rPr>
              <a:t>      </a:t>
            </a: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</a:t>
            </a: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TRANSFORMADOS PARA TRANSFORMAR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2" descr="Bíblia: o livro da classe trabalhadora - CartaCapit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4" t="50000"/>
          <a:stretch/>
        </p:blipFill>
        <p:spPr bwMode="auto">
          <a:xfrm>
            <a:off x="9055604" y="299129"/>
            <a:ext cx="2838509" cy="141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742" y="2169303"/>
            <a:ext cx="609116" cy="510276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9097632" y="2707535"/>
            <a:ext cx="2410660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9097632" y="3220026"/>
            <a:ext cx="2449707" cy="325988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000" b="1" dirty="0" smtClean="0">
                <a:latin typeface="Arial" pitchFamily="34" charset="0"/>
                <a:cs typeface="Arial" pitchFamily="34" charset="0"/>
              </a:rPr>
              <a:t>Oremos para que o poder transformador da Palavra expanda pelo mundo através da nossa vida.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10058652" y="3381749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8378453" y="1758582"/>
            <a:ext cx="3318024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1400" b="1" dirty="0">
                <a:latin typeface="Arial" pitchFamily="34" charset="0"/>
                <a:cs typeface="Arial" pitchFamily="34" charset="0"/>
              </a:rPr>
              <a:t>Texto de Referência: : Mateus </a:t>
            </a:r>
            <a:r>
              <a:rPr lang="pt-BR" sz="1400" dirty="0" smtClean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5.13-16</a:t>
            </a:r>
            <a:endParaRPr lang="pt-BR" sz="12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3" grpId="0" animBg="1"/>
      <p:bldP spid="17" grpId="0" animBg="1"/>
      <p:bldP spid="18" grpId="0" animBg="1"/>
      <p:bldP spid="16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914" y="147354"/>
            <a:ext cx="6586491" cy="96475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xmlns="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81450032"/>
              </p:ext>
            </p:extLst>
          </p:nvPr>
        </p:nvGraphicFramePr>
        <p:xfrm>
          <a:off x="5226910" y="1076578"/>
          <a:ext cx="6561436" cy="5027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81" y="1087395"/>
            <a:ext cx="4955060" cy="4312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:a16="http://schemas.microsoft.com/office/drawing/2014/main" xmlns="" id="{2B566528-1B12-4246-9431-5C2D7D0811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05" y="276217"/>
            <a:ext cx="3458976" cy="1135737"/>
          </a:xfr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n-US" sz="3600" kern="1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INTRODUÇÃO </a:t>
            </a:r>
            <a:endParaRPr lang="en-US" sz="3600" kern="12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1D34EDB1-5711-42DA-A5E2-973ADE0955FC}"/>
              </a:ext>
            </a:extLst>
          </p:cNvPr>
          <p:cNvSpPr txBox="1"/>
          <p:nvPr/>
        </p:nvSpPr>
        <p:spPr>
          <a:xfrm>
            <a:off x="327348" y="1607032"/>
            <a:ext cx="5529755" cy="382851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Pela atuação do 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Espírito Santo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passamos pelo processo transformativo da 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Palavra 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para exercer a missão de influenciadores do 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Reino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 mundo que anda em trevas.</a:t>
            </a:r>
            <a:endParaRPr lang="pt-B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xmlns="" id="{828A5161-06F1-46CF-8AD7-844680A59E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:a16="http://schemas.microsoft.com/office/drawing/2014/main" xmlns="" id="{D3F51FEB-38FB-4F6C-9F7B-2F2AFAB6546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xmlns="" id="{1E547BA6-BAE0-43BB-A7CA-60F69CE252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xmlns="" id="{5995D10D-E9C9-47DB-AE7E-801FEF38F5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xmlns="" id="{CC1A72C6-3DE4-4EC3-9AD5-9E0D40D8CE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:a16="http://schemas.microsoft.com/office/drawing/2014/main" xmlns="" id="{0B0DA1F1-C391-4EDF-9FE0-23E86E1377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6009502" y="3140964"/>
            <a:ext cx="799070" cy="576072"/>
          </a:xfrm>
          <a:prstGeom prst="leftRightArrow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622" y="1192041"/>
            <a:ext cx="4783022" cy="4658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425514" y="1802551"/>
            <a:ext cx="544933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atin typeface="Arial Black" pitchFamily="34" charset="0"/>
              </a:rPr>
              <a:t>PONTO-CHAVE</a:t>
            </a:r>
          </a:p>
          <a:p>
            <a:endParaRPr lang="pt-BR" dirty="0" smtClean="0"/>
          </a:p>
          <a:p>
            <a:pPr algn="ctr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dirty="0">
                <a:latin typeface="Arial Black" pitchFamily="34" charset="0"/>
              </a:rPr>
              <a:t>"A presença do Espírito Santo nos ajudará a influenciar o mundo".</a:t>
            </a:r>
            <a:endParaRPr lang="pt-BR" sz="3600" b="1" dirty="0">
              <a:latin typeface="Arial Black" pitchFamily="34" charset="0"/>
            </a:endParaRPr>
          </a:p>
        </p:txBody>
      </p:sp>
      <p:sp>
        <p:nvSpPr>
          <p:cNvPr id="2" name="AutoShape 2" descr="Artigo - Conceito de família está cada vez mais organizado e autêntico -  Por Rodrigo da Cunha Pereira - ANOREG/S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48" y="951469"/>
            <a:ext cx="5869931" cy="486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800" y="530062"/>
            <a:ext cx="7058752" cy="1150457"/>
          </a:xfrm>
        </p:spPr>
        <p:txBody>
          <a:bodyPr>
            <a:normAutofit fontScale="90000"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1 </a:t>
            </a:r>
            <a:r>
              <a:rPr lang="pt-BR" dirty="0" smtClean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– </a:t>
            </a:r>
            <a:r>
              <a:rPr lang="pt-BR" sz="3100" dirty="0" smtClean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AMOR: O DIVISOR DE ÁGUAS</a:t>
            </a:r>
            <a:endParaRPr lang="pt-BR" sz="2700" dirty="0">
              <a:solidFill>
                <a:srgbClr val="FFFFFF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15795" y="1643319"/>
            <a:ext cx="5724270" cy="436206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just">
              <a:buNone/>
            </a:pP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Transformação significa ser modificado. 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 arrependimento é um dos passos para uma nova vida com Cristo (2Co 5.17). O homem recebe um novo coração (</a:t>
            </a:r>
            <a:r>
              <a:rPr lang="pt-BR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Ez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36.26), o selo do Espírito Santo (</a:t>
            </a:r>
            <a:r>
              <a:rPr lang="pt-BR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Ef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1.1,14) e por Ele é moldado e aperfeiçoado, passando assim a fazer parte do corpo de Cristo (1Co 12.27).</a:t>
            </a:r>
            <a:endParaRPr lang="pt-B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07770" y="195588"/>
            <a:ext cx="10738025" cy="90628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475731" y="409371"/>
            <a:ext cx="10880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Arial Black" pitchFamily="34" charset="0"/>
              </a:rPr>
              <a:t>1 - </a:t>
            </a:r>
            <a:r>
              <a:rPr lang="pt-BR" sz="28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sz="2800" dirty="0" smtClean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pt-BR" sz="2800" dirty="0">
                <a:solidFill>
                  <a:schemeClr val="bg1"/>
                </a:solidFill>
                <a:latin typeface="Arial Black" pitchFamily="34" charset="0"/>
              </a:rPr>
              <a:t>MILAGRE DA TRANSFORMAÇÃO</a:t>
            </a:r>
            <a:endParaRPr lang="pt-BR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09" y="1409699"/>
            <a:ext cx="5400675" cy="454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152" y="1081582"/>
            <a:ext cx="5453449" cy="559077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>
                <a:solidFill>
                  <a:srgbClr val="222222"/>
                </a:solidFill>
                <a:latin typeface="Georgia" panose="02040502050405020303" pitchFamily="18" charset="0"/>
              </a:rPr>
              <a:t>1.1. </a:t>
            </a:r>
            <a:r>
              <a:rPr lang="pt-BR" dirty="0" smtClean="0">
                <a:solidFill>
                  <a:srgbClr val="222222"/>
                </a:solidFill>
                <a:latin typeface="Georgia" panose="02040502050405020303" pitchFamily="18" charset="0"/>
              </a:rPr>
              <a:t>Forjados </a:t>
            </a:r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pela Palavra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xmlns="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07417" y="1139396"/>
            <a:ext cx="4164233" cy="639762"/>
          </a:xfrm>
        </p:spPr>
        <p:txBody>
          <a:bodyPr>
            <a:noAutofit/>
          </a:bodyPr>
          <a:lstStyle/>
          <a:p>
            <a:pPr algn="l"/>
            <a:r>
              <a:rPr lang="pt-BR" dirty="0" smtClean="0">
                <a:solidFill>
                  <a:srgbClr val="222222"/>
                </a:solidFill>
                <a:latin typeface="Georgia" panose="02040502050405020303" pitchFamily="18" charset="0"/>
              </a:rPr>
              <a:t>1.2. </a:t>
            </a:r>
            <a:r>
              <a:rPr lang="pt-BR" dirty="0" smtClean="0">
                <a:solidFill>
                  <a:srgbClr val="222222"/>
                </a:solidFill>
                <a:latin typeface="Georgia" panose="02040502050405020303" pitchFamily="18" charset="0"/>
              </a:rPr>
              <a:t>Novo </a:t>
            </a:r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estilo de vida</a:t>
            </a:r>
            <a:endParaRPr lang="pt-BR" dirty="0" smtClean="0">
              <a:solidFill>
                <a:srgbClr val="222222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428365" y="234778"/>
            <a:ext cx="9656785" cy="6796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buNone/>
            </a:pPr>
            <a:r>
              <a:rPr lang="pt-BR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1 - </a:t>
            </a:r>
            <a:r>
              <a:rPr lang="pt-BR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 MILAGRE DA TRANSFORMAÇÃO</a:t>
            </a:r>
            <a:endParaRPr lang="pt-BR" sz="2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67725" y="1779158"/>
            <a:ext cx="5552305" cy="4524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Palavra de Deus cria fé, suscita vida, edifica o caráter e transforma a mente. 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Através da Palavra passamos a andar no Espírito, manifestando os valores do Reino em todas as esferas de nossa vida, vivendo na terra como cidadãos do Céu</a:t>
            </a:r>
            <a:endParaRPr lang="pt-BR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030091" y="1992324"/>
            <a:ext cx="5671753" cy="40979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 estilo de vida de uma pessoa é evidenciado por aspectos comportamentais em seu modo de viver.</a:t>
            </a: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nossa vida passa a ser apreciada pela transformação que tem um seguidor de Jesus e a vivemos de modo a transformar vidas pelo Evangelho da cruz (1 </a:t>
            </a:r>
            <a:r>
              <a:rPr lang="pt-BR" sz="2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</a:t>
            </a: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11.1; </a:t>
            </a:r>
            <a:r>
              <a:rPr lang="pt-BR" sz="2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Fp</a:t>
            </a: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3.17). </a:t>
            </a:r>
            <a:endParaRPr lang="pt-BR" sz="32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59827" y="842731"/>
            <a:ext cx="4462272" cy="639762"/>
          </a:xfrm>
        </p:spPr>
        <p:txBody>
          <a:bodyPr/>
          <a:lstStyle/>
          <a:p>
            <a:r>
              <a:rPr lang="pt-BR" sz="3200" dirty="0" smtClean="0">
                <a:latin typeface="Arial Black" pitchFamily="34" charset="0"/>
              </a:rPr>
              <a:t>REFLETINDO</a:t>
            </a:r>
            <a:endParaRPr lang="pt-BR" sz="3200" dirty="0">
              <a:latin typeface="Arial Black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6240162" y="2104662"/>
            <a:ext cx="5696464" cy="2743200"/>
          </a:xfrm>
        </p:spPr>
        <p:txBody>
          <a:bodyPr>
            <a:noAutofit/>
          </a:bodyPr>
          <a:lstStyle/>
          <a:p>
            <a:pPr marL="4572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"Não podemos conhecer a Deus em toda a Sua plenitude, se o mundo nos influencia mais do que as Escrituras" </a:t>
            </a:r>
            <a:endParaRPr lang="pt-BR" sz="2400" dirty="0" smtClean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Paul </a:t>
            </a:r>
            <a:r>
              <a:rPr lang="pt-BR" sz="2400" dirty="0" err="1">
                <a:latin typeface="Arial Black" pitchFamily="34" charset="0"/>
                <a:ea typeface="Calibri"/>
                <a:cs typeface="Times New Roman"/>
              </a:rPr>
              <a:t>Washer</a:t>
            </a: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45" y="1245801"/>
            <a:ext cx="5764126" cy="4314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70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285" y="270212"/>
            <a:ext cx="8683348" cy="8670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8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</a:t>
            </a:r>
            <a:r>
              <a:rPr lang="pt-BR" sz="2800" dirty="0" smtClean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- </a:t>
            </a:r>
            <a:r>
              <a:rPr lang="pt-BR" sz="2800" dirty="0" smtClean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INFLUENCIANDO </a:t>
            </a:r>
            <a:r>
              <a:rPr lang="pt-BR" sz="28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OU SENDO INFLUENCIADO?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394918" y="1503568"/>
            <a:ext cx="5601729" cy="445583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latin typeface="Arial" pitchFamily="34" charset="0"/>
                <a:cs typeface="Arial" pitchFamily="34" charset="0"/>
              </a:rPr>
              <a:t>Em um relacionamento entre duas pessoas ou na interação entre segmentos sociais é normal que um influencie ou seja influenciado pelo outro. No caso do cristão, ele não pode ser influenciado pelos padrões mundanos e sim impactar o mundo com sua vida transformada.</a:t>
            </a:r>
            <a:endParaRPr lang="pt-BR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521" y="3371918"/>
            <a:ext cx="914399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49" y="1503568"/>
            <a:ext cx="5016843" cy="4353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6709720" y="1044349"/>
            <a:ext cx="5226907" cy="639762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</a:t>
            </a:r>
            <a:r>
              <a:rPr lang="pt-BR" sz="2000" dirty="0" smtClean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. A </a:t>
            </a:r>
            <a:r>
              <a:rPr lang="pt-BR" sz="2000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influência da luz</a:t>
            </a:r>
            <a:endParaRPr lang="pt-BR" sz="2000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59961" y="148281"/>
            <a:ext cx="10336407" cy="768242"/>
          </a:xfrm>
        </p:spPr>
        <p:txBody>
          <a:bodyPr/>
          <a:lstStyle/>
          <a:p>
            <a:pPr marL="0" indent="0" algn="ctr">
              <a:buNone/>
            </a:pPr>
            <a:r>
              <a:rPr lang="pt-BR" sz="36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</a:t>
            </a:r>
            <a:r>
              <a:rPr lang="pt-BR" sz="3600" dirty="0" smtClean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– </a:t>
            </a:r>
            <a:r>
              <a:rPr lang="pt-BR" sz="28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INFLUENCIANDO OU SENDO INFLUENCIADO?</a:t>
            </a:r>
            <a:endParaRPr lang="pt-BR" sz="2800" dirty="0"/>
          </a:p>
        </p:txBody>
      </p:sp>
      <p:sp>
        <p:nvSpPr>
          <p:cNvPr id="8" name="Retângulo 7"/>
          <p:cNvSpPr/>
          <p:nvPr/>
        </p:nvSpPr>
        <p:spPr>
          <a:xfrm>
            <a:off x="280086" y="1761844"/>
            <a:ext cx="5787082" cy="47089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800" b="1" dirty="0">
                <a:latin typeface="Arial" pitchFamily="34" charset="0"/>
                <a:cs typeface="Arial" pitchFamily="34" charset="0"/>
              </a:rPr>
              <a:t>Jesus deixou claro que o sal só pode salgar ou preservar um alimento se ele não perder as características inerentes à sua natureza. </a:t>
            </a:r>
            <a:r>
              <a:rPr lang="pt-BR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Quando os cristãos </a:t>
            </a:r>
            <a:r>
              <a:rPr lang="pt-BR" sz="32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cumprem o seu papel de sal da terra, as pessoas passam a conhecer o poder transformador de Cristo Jesus</a:t>
            </a:r>
            <a:r>
              <a:rPr lang="pt-BR" sz="3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32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203093" y="1850792"/>
            <a:ext cx="5733534" cy="427809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No </a:t>
            </a:r>
            <a:r>
              <a:rPr lang="pt-BR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âmbito espiritual, o crente que é cheio do Espírito Santo e que dá bom testemunho irradia o brilho de Jesus nos lugares onde ele estiver. </a:t>
            </a:r>
            <a:r>
              <a:rPr lang="pt-BR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Salomão nos advertiu a não deixar faltar o óleo em nossa cabeça e que as vestes estejam alvas (</a:t>
            </a:r>
            <a:r>
              <a:rPr lang="pt-BR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Ec</a:t>
            </a:r>
            <a:r>
              <a:rPr lang="pt-BR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9.8).</a:t>
            </a:r>
            <a:endParaRPr lang="pt-BR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6518" y="1004882"/>
            <a:ext cx="6689125" cy="639762"/>
          </a:xfrm>
        </p:spPr>
        <p:txBody>
          <a:bodyPr/>
          <a:lstStyle/>
          <a:p>
            <a:pPr algn="just"/>
            <a:r>
              <a:rPr lang="pt-B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2.1 . Somos </a:t>
            </a:r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sal da terra</a:t>
            </a:r>
            <a:endParaRPr lang="pt-B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91" y="677497"/>
            <a:ext cx="11638049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6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3 - IDE E FAZEI DISCÍPULOS!</a:t>
            </a:r>
            <a:endParaRPr lang="pt-BR" sz="3600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xmlns="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4886" y="1763285"/>
            <a:ext cx="5309287" cy="4612801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sz="2400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Os discípulos de Jesus foram convocados para fazer missões em todo o mundo. Deus nos revestiu com o poder do Seu Espírito Santo para que possamos influenciar pessoas com a mensagem da </a:t>
            </a:r>
            <a:r>
              <a:rPr lang="pt-B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cruz.</a:t>
            </a:r>
            <a:endParaRPr lang="pt-BR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952" y="1754079"/>
            <a:ext cx="5759945" cy="4103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964" y="380935"/>
            <a:ext cx="11189022" cy="5705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4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3 - </a:t>
            </a:r>
            <a:r>
              <a:rPr lang="pt-BR" sz="24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IDE E FAZEI DISCÍPULOS!</a:t>
            </a:r>
            <a:endParaRPr lang="pt-BR" sz="2400" dirty="0"/>
          </a:p>
        </p:txBody>
      </p:sp>
      <p:sp>
        <p:nvSpPr>
          <p:cNvPr id="3" name="Retângulo 2"/>
          <p:cNvSpPr/>
          <p:nvPr/>
        </p:nvSpPr>
        <p:spPr>
          <a:xfrm>
            <a:off x="284935" y="1431502"/>
            <a:ext cx="5609968" cy="48936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Antes de ser elevado aos céus, Jesus disse aos seus discípulos que ficassem na cidade de Jerusalém até que do alto fossem revestidos de poder (</a:t>
            </a:r>
            <a:r>
              <a:rPr lang="pt-BR" sz="28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Lc</a:t>
            </a:r>
            <a:r>
              <a:rPr lang="pt-BR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24.49). 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Os que perseveraram em oração, conforme registrado no livro de Atos dos Apóstolos tiveram o privilégio de serem cheios do Espírito e se tornaram testemunhas em vários lugares do mundo daquela época. 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148077" y="1562189"/>
            <a:ext cx="5679989" cy="4455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Os discípulos de Jesus se tornaram verdadeiras testemunhas de Cristo em várias partes do mundo antigo. 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As perseguições, as barreiras geográficas, culturais e religiosas não têm como estancar a obra que Deus tem realizado por intermédio de sua igreja</a:t>
            </a:r>
            <a:r>
              <a:rPr lang="pt-B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87284" y="888601"/>
            <a:ext cx="5205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Georgia" pitchFamily="18" charset="0"/>
              </a:rPr>
              <a:t>3.1. </a:t>
            </a:r>
            <a:r>
              <a:rPr lang="pt-BR" b="1" dirty="0" smtClean="0">
                <a:latin typeface="Georgia" pitchFamily="18" charset="0"/>
              </a:rPr>
              <a:t>Recebendo </a:t>
            </a:r>
            <a:r>
              <a:rPr lang="pt-BR" b="1" dirty="0">
                <a:latin typeface="Georgia" pitchFamily="18" charset="0"/>
              </a:rPr>
              <a:t>a virtude do Espírito Santo</a:t>
            </a:r>
            <a:endParaRPr lang="pt-BR" b="1" dirty="0">
              <a:latin typeface="Georgia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120706" y="847868"/>
            <a:ext cx="57347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3.2. </a:t>
            </a:r>
            <a:r>
              <a:rPr lang="pt-BR" sz="2000" b="1" dirty="0" smtClean="0">
                <a:latin typeface="Georgia" pitchFamily="18" charset="0"/>
              </a:rPr>
              <a:t>Priorizando </a:t>
            </a:r>
            <a:r>
              <a:rPr lang="pt-BR" sz="2000" b="1" dirty="0">
                <a:latin typeface="Georgia" pitchFamily="18" charset="0"/>
              </a:rPr>
              <a:t>os valores do Reino</a:t>
            </a: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0F1A5B1-67D2-419E-9BDE-263D70FF04B2}"/>
              </a:ext>
            </a:extLst>
          </p:cNvPr>
          <p:cNvSpPr txBox="1"/>
          <p:nvPr/>
        </p:nvSpPr>
        <p:spPr>
          <a:xfrm>
            <a:off x="96369" y="6326881"/>
            <a:ext cx="6193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</a:t>
            </a:r>
            <a:r>
              <a:rPr lang="pt-BR" dirty="0" smtClean="0"/>
              <a:t>8. </a:t>
            </a:r>
            <a:r>
              <a:rPr lang="pt-BR" dirty="0" smtClean="0"/>
              <a:t>2° </a:t>
            </a:r>
            <a:r>
              <a:rPr lang="pt-BR" dirty="0"/>
              <a:t>Tri, </a:t>
            </a:r>
            <a:r>
              <a:rPr lang="pt-BR" dirty="0" smtClean="0"/>
              <a:t>2022. 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479429" y="1809087"/>
            <a:ext cx="5056398" cy="39703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Através do Espírito Santo somos transformados, evidenciando Cristo em nossa maneira de viver a fim de impactarmos vidas para o Reino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238" y="1178893"/>
            <a:ext cx="5370170" cy="46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451" y="1767369"/>
            <a:ext cx="4456669" cy="446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56518" y="1405234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</a:t>
            </a:r>
            <a:r>
              <a:rPr lang="en-US" b="1" dirty="0" smtClean="0"/>
              <a:t>2º </a:t>
            </a:r>
            <a:r>
              <a:rPr lang="en-US" b="1" dirty="0" err="1"/>
              <a:t>Trimestre</a:t>
            </a:r>
            <a:r>
              <a:rPr lang="en-US" b="1" dirty="0"/>
              <a:t> </a:t>
            </a:r>
            <a:r>
              <a:rPr lang="en-US" b="1" dirty="0" smtClean="0"/>
              <a:t>2022</a:t>
            </a:r>
            <a:endParaRPr lang="en-US" b="1" dirty="0"/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3"/>
              </a:rPr>
              <a:t>https://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3"/>
              </a:rPr>
              <a:t>www.youtube.com/c/BoaSemente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https://juliocesarmedeiros.org/blog-2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243" y="1649851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11818" r="27286" b="50000"/>
          <a:stretch/>
        </p:blipFill>
        <p:spPr>
          <a:xfrm>
            <a:off x="-101949" y="4979772"/>
            <a:ext cx="1612560" cy="1878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:a16="http://schemas.microsoft.com/office/drawing/2014/main" xmlns="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xmlns="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xmlns="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xmlns="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:a16="http://schemas.microsoft.com/office/drawing/2014/main" xmlns="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xmlns="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xmlns="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xmlns="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42068" y="464420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xmlns="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xmlns="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:a16="http://schemas.microsoft.com/office/drawing/2014/main" xmlns="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  <a:endParaRPr lang="pt-BR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tx1"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Castellar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 smtClean="0">
                <a:latin typeface="Arial Rounded MT Bold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IRPF (Imposto de renda pessoa física).</a:t>
            </a:r>
          </a:p>
          <a:p>
            <a:pPr>
              <a:lnSpc>
                <a:spcPct val="200000"/>
              </a:lnSpc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hlinkClick r:id="rId3"/>
              </a:rPr>
              <a:t>https://www.instagram.com/mefassessoria_contabeis/?</a:t>
            </a:r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utm_medium=copy_link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sz="1600" b="1" dirty="0" smtClean="0">
              <a:solidFill>
                <a:schemeClr val="bg1"/>
              </a:solidFill>
            </a:endParaRPr>
          </a:p>
          <a:p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https</a:t>
            </a:r>
            <a:r>
              <a:rPr lang="pt-BR" sz="1600" b="1" dirty="0">
                <a:solidFill>
                  <a:schemeClr val="bg1"/>
                </a:solidFill>
                <a:hlinkClick r:id="rId4"/>
              </a:rPr>
              <a:t>://</a:t>
            </a:r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www.facebook.com/mefassessoriacontabeis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             (</a:t>
            </a:r>
            <a:r>
              <a:rPr lang="pt-BR" b="1" dirty="0" smtClean="0"/>
              <a:t>62) 991502978</a:t>
            </a:r>
            <a:endParaRPr lang="pt-BR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42" y="5538946"/>
            <a:ext cx="1124409" cy="135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4454</TotalTime>
  <Words>762</Words>
  <Application>Microsoft Office PowerPoint</Application>
  <PresentationFormat>Personalizar</PresentationFormat>
  <Paragraphs>79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Integração</vt:lpstr>
      <vt:lpstr>  </vt:lpstr>
      <vt:lpstr>Apresentação do PowerPoint</vt:lpstr>
      <vt:lpstr>Apresentação do PowerPoint</vt:lpstr>
      <vt:lpstr>TEXTO</vt:lpstr>
      <vt:lpstr>INTRODUÇÃO </vt:lpstr>
      <vt:lpstr>Apresentação do PowerPoint</vt:lpstr>
      <vt:lpstr>1 – AMOR: O DIVISOR DE ÁGUAS</vt:lpstr>
      <vt:lpstr>1 - O MILAGRE DA TRANSFORMAÇÃO</vt:lpstr>
      <vt:lpstr>Apresentação do PowerPoint</vt:lpstr>
      <vt:lpstr>2 - INFLUENCIANDO OU SENDO INFLUENCIADO?</vt:lpstr>
      <vt:lpstr>2 – INFLUENCIANDO OU SENDO INFLUENCIADO?</vt:lpstr>
      <vt:lpstr>3 - IDE E FAZEI DISCÍPULOS!</vt:lpstr>
      <vt:lpstr>3 - IDE E FAZEI DISCÍPULOS!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FATIMA</cp:lastModifiedBy>
  <cp:revision>165</cp:revision>
  <dcterms:created xsi:type="dcterms:W3CDTF">2021-10-01T12:08:12Z</dcterms:created>
  <dcterms:modified xsi:type="dcterms:W3CDTF">2022-05-16T23:50:39Z</dcterms:modified>
</cp:coreProperties>
</file>