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398" r:id="rId3"/>
    <p:sldId id="385" r:id="rId4"/>
    <p:sldId id="386" r:id="rId5"/>
    <p:sldId id="258" r:id="rId6"/>
    <p:sldId id="393" r:id="rId7"/>
    <p:sldId id="387" r:id="rId8"/>
    <p:sldId id="388" r:id="rId9"/>
    <p:sldId id="401" r:id="rId10"/>
    <p:sldId id="389" r:id="rId11"/>
    <p:sldId id="400" r:id="rId12"/>
    <p:sldId id="391" r:id="rId13"/>
    <p:sldId id="392" r:id="rId14"/>
    <p:sldId id="382" r:id="rId15"/>
    <p:sldId id="396" r:id="rId16"/>
    <p:sldId id="399" r:id="rId17"/>
    <p:sldId id="397"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5" autoAdjust="0"/>
    <p:restoredTop sz="99822" autoAdjust="0"/>
  </p:normalViewPr>
  <p:slideViewPr>
    <p:cSldViewPr snapToGrid="0">
      <p:cViewPr>
        <p:scale>
          <a:sx n="77" d="100"/>
          <a:sy n="77" d="100"/>
        </p:scale>
        <p:origin x="-204" y="16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43F0BE-0C7B-457F-BA40-0D586212DE21}" type="doc">
      <dgm:prSet loTypeId="urn:microsoft.com/office/officeart/2008/layout/LinedList" loCatId="list" qsTypeId="urn:microsoft.com/office/officeart/2005/8/quickstyle/simple5" qsCatId="simple" csTypeId="urn:microsoft.com/office/officeart/2005/8/colors/accent3_2" csCatId="accent3" phldr="1"/>
      <dgm:spPr/>
      <dgm:t>
        <a:bodyPr/>
        <a:lstStyle/>
        <a:p>
          <a:endParaRPr lang="en-US"/>
        </a:p>
      </dgm:t>
    </dgm:pt>
    <dgm:pt modelId="{CDA9CFAE-6FAD-4A2F-9BC7-04416FE0AF62}">
      <dgm:prSet custT="1"/>
      <dgm:spPr/>
      <dgm:t>
        <a:bodyPr/>
        <a:lstStyle/>
        <a:p>
          <a:r>
            <a:rPr lang="pt-BR" sz="1200" b="1" dirty="0" smtClean="0">
              <a:latin typeface="Arial" pitchFamily="34" charset="0"/>
              <a:cs typeface="Arial" pitchFamily="34" charset="0"/>
            </a:rPr>
            <a:t>2 </a:t>
          </a:r>
          <a:r>
            <a:rPr lang="pt-BR" sz="1200" b="1" dirty="0" err="1" smtClean="0">
              <a:latin typeface="Arial" pitchFamily="34" charset="0"/>
              <a:cs typeface="Arial" pitchFamily="34" charset="0"/>
            </a:rPr>
            <a:t>Co</a:t>
          </a:r>
          <a:r>
            <a:rPr lang="pt-BR" sz="1200" b="1" dirty="0" smtClean="0">
              <a:latin typeface="Arial" pitchFamily="34" charset="0"/>
              <a:cs typeface="Arial" pitchFamily="34" charset="0"/>
            </a:rPr>
            <a:t> 3. 7-11</a:t>
          </a:r>
          <a:endParaRPr lang="pt-BR" sz="1200" b="1" dirty="0" smtClean="0">
            <a:latin typeface="Arial" pitchFamily="34" charset="0"/>
            <a:cs typeface="Arial" pitchFamily="34" charset="0"/>
          </a:endParaRPr>
        </a:p>
      </dgm:t>
    </dgm:pt>
    <dgm:pt modelId="{3CC57006-D1EA-4AC4-9B1D-F95E33F11F83}" type="parTrans" cxnId="{85EBC792-6267-492E-9BDF-D2E1E7D82179}">
      <dgm:prSet/>
      <dgm:spPr/>
      <dgm:t>
        <a:bodyPr/>
        <a:lstStyle/>
        <a:p>
          <a:endParaRPr lang="pt-BR"/>
        </a:p>
      </dgm:t>
    </dgm:pt>
    <dgm:pt modelId="{3B343CE2-12D1-4DD6-9041-CF8AD2E917A4}" type="sibTrans" cxnId="{85EBC792-6267-492E-9BDF-D2E1E7D82179}">
      <dgm:prSet/>
      <dgm:spPr/>
      <dgm:t>
        <a:bodyPr/>
        <a:lstStyle/>
        <a:p>
          <a:endParaRPr lang="pt-BR"/>
        </a:p>
      </dgm:t>
    </dgm:pt>
    <dgm:pt modelId="{FB40D7DF-B091-484A-A003-38B694615792}">
      <dgm:prSet custT="1"/>
      <dgm:spPr/>
      <dgm:t>
        <a:bodyPr/>
        <a:lstStyle/>
        <a:p>
          <a:r>
            <a:rPr lang="pt-BR" sz="1200" b="1" dirty="0" smtClean="0">
              <a:latin typeface="Arial" pitchFamily="34" charset="0"/>
              <a:cs typeface="Arial" pitchFamily="34" charset="0"/>
            </a:rPr>
            <a:t>7. E, se o ministério da morte, gravado com letras em pedras, veio em glória, de maneira que os filhos de Israel não podiam fitar os olhos na face de Moisés, por causa da glória do seu rosto, a qual era transitória</a:t>
          </a:r>
          <a:endParaRPr lang="pt-BR" sz="1200" b="1" dirty="0" smtClean="0">
            <a:latin typeface="Arial" pitchFamily="34" charset="0"/>
            <a:cs typeface="Arial" pitchFamily="34" charset="0"/>
          </a:endParaRPr>
        </a:p>
      </dgm:t>
    </dgm:pt>
    <dgm:pt modelId="{17BABB58-6A7C-4CB4-935F-1BA801F8DA45}" type="parTrans" cxnId="{E9AE6B70-1477-49BD-9ED8-0D6E8CC5666D}">
      <dgm:prSet/>
      <dgm:spPr/>
      <dgm:t>
        <a:bodyPr/>
        <a:lstStyle/>
        <a:p>
          <a:endParaRPr lang="pt-BR"/>
        </a:p>
      </dgm:t>
    </dgm:pt>
    <dgm:pt modelId="{F5076B1D-6FB4-47F3-ADAC-272B51F2EB27}" type="sibTrans" cxnId="{E9AE6B70-1477-49BD-9ED8-0D6E8CC5666D}">
      <dgm:prSet/>
      <dgm:spPr/>
      <dgm:t>
        <a:bodyPr/>
        <a:lstStyle/>
        <a:p>
          <a:endParaRPr lang="pt-BR"/>
        </a:p>
      </dgm:t>
    </dgm:pt>
    <dgm:pt modelId="{45C1D7C6-3FDF-45D8-8A24-94568C1C9D8E}">
      <dgm:prSet custT="1"/>
      <dgm:spPr/>
      <dgm:t>
        <a:bodyPr/>
        <a:lstStyle/>
        <a:p>
          <a:r>
            <a:rPr lang="pt-BR" sz="1200" b="1" dirty="0" smtClean="0">
              <a:latin typeface="Arial" pitchFamily="34" charset="0"/>
              <a:cs typeface="Arial" pitchFamily="34" charset="0"/>
            </a:rPr>
            <a:t>8.  Como não será de maior glória o ministério do Espírito?</a:t>
          </a:r>
          <a:endParaRPr lang="pt-BR" sz="1200" b="1" dirty="0" smtClean="0">
            <a:latin typeface="Arial" pitchFamily="34" charset="0"/>
            <a:cs typeface="Arial" pitchFamily="34" charset="0"/>
          </a:endParaRPr>
        </a:p>
      </dgm:t>
    </dgm:pt>
    <dgm:pt modelId="{167A20FA-EFD1-4F7D-A6E9-D2ECAB1F0570}" type="parTrans" cxnId="{A0CCEF21-7A7D-440C-B696-AAE2677734AF}">
      <dgm:prSet/>
      <dgm:spPr/>
      <dgm:t>
        <a:bodyPr/>
        <a:lstStyle/>
        <a:p>
          <a:endParaRPr lang="pt-BR"/>
        </a:p>
      </dgm:t>
    </dgm:pt>
    <dgm:pt modelId="{4AF88E87-46DF-4BD2-AB9A-17AF2105C5DF}" type="sibTrans" cxnId="{A0CCEF21-7A7D-440C-B696-AAE2677734AF}">
      <dgm:prSet/>
      <dgm:spPr/>
      <dgm:t>
        <a:bodyPr/>
        <a:lstStyle/>
        <a:p>
          <a:endParaRPr lang="pt-BR"/>
        </a:p>
      </dgm:t>
    </dgm:pt>
    <dgm:pt modelId="{8B457D7A-7D6B-40C4-95E5-BBCBF51BA8CF}">
      <dgm:prSet custT="1"/>
      <dgm:spPr/>
      <dgm:t>
        <a:bodyPr/>
        <a:lstStyle/>
        <a:p>
          <a:r>
            <a:rPr lang="pt-BR" sz="1200" b="1" dirty="0" smtClean="0">
              <a:latin typeface="Arial" pitchFamily="34" charset="0"/>
              <a:cs typeface="Arial" pitchFamily="34" charset="0"/>
            </a:rPr>
            <a:t>9.  Porque, se o ministério da condenação foi glorioso, muito mais excederá em glória o ministério da justiça.</a:t>
          </a:r>
          <a:endParaRPr lang="pt-BR" sz="1200" b="1" dirty="0" smtClean="0">
            <a:latin typeface="Arial" pitchFamily="34" charset="0"/>
            <a:cs typeface="Arial" pitchFamily="34" charset="0"/>
          </a:endParaRPr>
        </a:p>
      </dgm:t>
    </dgm:pt>
    <dgm:pt modelId="{7A3D4E51-1BC2-4BC0-9764-79FBF37AD897}" type="parTrans" cxnId="{C6664159-2F33-4B3C-940B-3BC49C25656F}">
      <dgm:prSet/>
      <dgm:spPr/>
      <dgm:t>
        <a:bodyPr/>
        <a:lstStyle/>
        <a:p>
          <a:endParaRPr lang="pt-BR"/>
        </a:p>
      </dgm:t>
    </dgm:pt>
    <dgm:pt modelId="{44853D6B-C8D9-41C2-B6A2-D4CF1A9A8B10}" type="sibTrans" cxnId="{C6664159-2F33-4B3C-940B-3BC49C25656F}">
      <dgm:prSet/>
      <dgm:spPr/>
      <dgm:t>
        <a:bodyPr/>
        <a:lstStyle/>
        <a:p>
          <a:endParaRPr lang="pt-BR"/>
        </a:p>
      </dgm:t>
    </dgm:pt>
    <dgm:pt modelId="{4CA1CCE5-2DA2-483B-9525-7EC6326C5B1A}">
      <dgm:prSet custT="1"/>
      <dgm:spPr/>
      <dgm:t>
        <a:bodyPr/>
        <a:lstStyle/>
        <a:p>
          <a:r>
            <a:rPr lang="pt-BR" sz="1200" b="1" dirty="0" smtClean="0">
              <a:latin typeface="Arial" pitchFamily="34" charset="0"/>
              <a:cs typeface="Arial" pitchFamily="34" charset="0"/>
            </a:rPr>
            <a:t>10.  Porque também o que foi glorificado nesta parte não foi glorificado, por causa desta excelente glória.</a:t>
          </a:r>
          <a:endParaRPr lang="pt-BR" sz="1200" b="1" dirty="0" smtClean="0">
            <a:latin typeface="Arial" pitchFamily="34" charset="0"/>
            <a:cs typeface="Arial" pitchFamily="34" charset="0"/>
          </a:endParaRPr>
        </a:p>
      </dgm:t>
    </dgm:pt>
    <dgm:pt modelId="{72440462-D374-4F81-8A96-3652385228F9}" type="sibTrans" cxnId="{EFAAF4BF-C6AA-4A0B-91CC-5291070C6576}">
      <dgm:prSet/>
      <dgm:spPr/>
      <dgm:t>
        <a:bodyPr/>
        <a:lstStyle/>
        <a:p>
          <a:endParaRPr lang="pt-BR"/>
        </a:p>
      </dgm:t>
    </dgm:pt>
    <dgm:pt modelId="{C6E3F2B9-4705-4116-8488-1DEF2492C0A4}" type="parTrans" cxnId="{EFAAF4BF-C6AA-4A0B-91CC-5291070C6576}">
      <dgm:prSet/>
      <dgm:spPr/>
      <dgm:t>
        <a:bodyPr/>
        <a:lstStyle/>
        <a:p>
          <a:endParaRPr lang="pt-BR"/>
        </a:p>
      </dgm:t>
    </dgm:pt>
    <dgm:pt modelId="{6CAF5EF1-CCC9-49E2-9804-460292063BAB}">
      <dgm:prSet custT="1"/>
      <dgm:spPr/>
      <dgm:t>
        <a:bodyPr/>
        <a:lstStyle/>
        <a:p>
          <a:r>
            <a:rPr lang="pt-BR" sz="1200" b="1" dirty="0" smtClean="0">
              <a:latin typeface="Arial" pitchFamily="34" charset="0"/>
              <a:cs typeface="Arial" pitchFamily="34" charset="0"/>
            </a:rPr>
            <a:t>11.  Porque, se o que era transitório foi para glória, muito mais é em glória o que permanece.</a:t>
          </a:r>
          <a:endParaRPr lang="pt-BR" sz="1200" b="1" dirty="0" smtClean="0">
            <a:latin typeface="Arial" pitchFamily="34" charset="0"/>
            <a:cs typeface="Arial" pitchFamily="34" charset="0"/>
          </a:endParaRPr>
        </a:p>
      </dgm:t>
    </dgm:pt>
    <dgm:pt modelId="{8BA86B53-559B-42FD-80F9-A08A1A401DBC}" type="sibTrans" cxnId="{9DB044F5-555A-4D1D-B4BE-235E4AC4CD68}">
      <dgm:prSet/>
      <dgm:spPr/>
      <dgm:t>
        <a:bodyPr/>
        <a:lstStyle/>
        <a:p>
          <a:endParaRPr lang="pt-BR"/>
        </a:p>
      </dgm:t>
    </dgm:pt>
    <dgm:pt modelId="{987DBF6A-55E8-49F3-BC8C-540D4014B53D}" type="parTrans" cxnId="{9DB044F5-555A-4D1D-B4BE-235E4AC4CD68}">
      <dgm:prSet/>
      <dgm:spPr/>
      <dgm:t>
        <a:bodyPr/>
        <a:lstStyle/>
        <a:p>
          <a:endParaRPr lang="pt-BR"/>
        </a:p>
      </dgm:t>
    </dgm:pt>
    <dgm:pt modelId="{2CB6222E-48F1-490C-ADBA-B25F5090B21F}" type="pres">
      <dgm:prSet presAssocID="{C743F0BE-0C7B-457F-BA40-0D586212DE21}" presName="vert0" presStyleCnt="0">
        <dgm:presLayoutVars>
          <dgm:dir/>
          <dgm:animOne val="branch"/>
          <dgm:animLvl val="lvl"/>
        </dgm:presLayoutVars>
      </dgm:prSet>
      <dgm:spPr/>
      <dgm:t>
        <a:bodyPr/>
        <a:lstStyle/>
        <a:p>
          <a:endParaRPr lang="pt-BR"/>
        </a:p>
      </dgm:t>
    </dgm:pt>
    <dgm:pt modelId="{899A0C6C-7EA9-48E6-A0FD-3573A9844360}" type="pres">
      <dgm:prSet presAssocID="{CDA9CFAE-6FAD-4A2F-9BC7-04416FE0AF62}" presName="thickLine" presStyleLbl="alignNode1" presStyleIdx="0" presStyleCnt="6"/>
      <dgm:spPr/>
    </dgm:pt>
    <dgm:pt modelId="{BA0B4E2B-599F-44E3-8192-C8090FFD115D}" type="pres">
      <dgm:prSet presAssocID="{CDA9CFAE-6FAD-4A2F-9BC7-04416FE0AF62}" presName="horz1" presStyleCnt="0"/>
      <dgm:spPr/>
    </dgm:pt>
    <dgm:pt modelId="{1B66B107-CDD8-4B3C-9375-40419ADB1605}" type="pres">
      <dgm:prSet presAssocID="{CDA9CFAE-6FAD-4A2F-9BC7-04416FE0AF62}" presName="tx1" presStyleLbl="revTx" presStyleIdx="0" presStyleCnt="6" custScaleY="34778"/>
      <dgm:spPr/>
      <dgm:t>
        <a:bodyPr/>
        <a:lstStyle/>
        <a:p>
          <a:endParaRPr lang="pt-BR"/>
        </a:p>
      </dgm:t>
    </dgm:pt>
    <dgm:pt modelId="{A4797EBB-F82C-4140-9F15-88B03B63375A}" type="pres">
      <dgm:prSet presAssocID="{CDA9CFAE-6FAD-4A2F-9BC7-04416FE0AF62}" presName="vert1" presStyleCnt="0"/>
      <dgm:spPr/>
    </dgm:pt>
    <dgm:pt modelId="{F12F1FDE-C2C9-4BCE-A206-C8F4203750BB}" type="pres">
      <dgm:prSet presAssocID="{FB40D7DF-B091-484A-A003-38B694615792}" presName="thickLine" presStyleLbl="alignNode1" presStyleIdx="1" presStyleCnt="6"/>
      <dgm:spPr/>
    </dgm:pt>
    <dgm:pt modelId="{6EAADCA5-BAA5-4F86-AC0F-28C9E39DCC2A}" type="pres">
      <dgm:prSet presAssocID="{FB40D7DF-B091-484A-A003-38B694615792}" presName="horz1" presStyleCnt="0"/>
      <dgm:spPr/>
    </dgm:pt>
    <dgm:pt modelId="{A9DB91F9-9FF9-413D-B64C-2154ED5D511D}" type="pres">
      <dgm:prSet presAssocID="{FB40D7DF-B091-484A-A003-38B694615792}" presName="tx1" presStyleLbl="revTx" presStyleIdx="1" presStyleCnt="6" custScaleY="57861"/>
      <dgm:spPr/>
      <dgm:t>
        <a:bodyPr/>
        <a:lstStyle/>
        <a:p>
          <a:endParaRPr lang="pt-BR"/>
        </a:p>
      </dgm:t>
    </dgm:pt>
    <dgm:pt modelId="{F17253D5-D47A-4F70-9F4B-81EF9AA2EE73}" type="pres">
      <dgm:prSet presAssocID="{FB40D7DF-B091-484A-A003-38B694615792}" presName="vert1" presStyleCnt="0"/>
      <dgm:spPr/>
    </dgm:pt>
    <dgm:pt modelId="{89683C2A-545A-4228-832C-537AC00BEDE0}" type="pres">
      <dgm:prSet presAssocID="{45C1D7C6-3FDF-45D8-8A24-94568C1C9D8E}" presName="thickLine" presStyleLbl="alignNode1" presStyleIdx="2" presStyleCnt="6"/>
      <dgm:spPr/>
    </dgm:pt>
    <dgm:pt modelId="{1224AEA0-B393-4C5D-BDC6-51AB1C813601}" type="pres">
      <dgm:prSet presAssocID="{45C1D7C6-3FDF-45D8-8A24-94568C1C9D8E}" presName="horz1" presStyleCnt="0"/>
      <dgm:spPr/>
    </dgm:pt>
    <dgm:pt modelId="{3C07F422-6C61-4E24-BB6A-34C3F876B41A}" type="pres">
      <dgm:prSet presAssocID="{45C1D7C6-3FDF-45D8-8A24-94568C1C9D8E}" presName="tx1" presStyleLbl="revTx" presStyleIdx="2" presStyleCnt="6" custScaleY="37642"/>
      <dgm:spPr/>
    </dgm:pt>
    <dgm:pt modelId="{B523BBB6-91F2-4B77-B7B6-21C79C30A65D}" type="pres">
      <dgm:prSet presAssocID="{45C1D7C6-3FDF-45D8-8A24-94568C1C9D8E}" presName="vert1" presStyleCnt="0"/>
      <dgm:spPr/>
    </dgm:pt>
    <dgm:pt modelId="{44ED7BF6-1FD3-4B95-80E4-FBEAA1D77D00}" type="pres">
      <dgm:prSet presAssocID="{8B457D7A-7D6B-40C4-95E5-BBCBF51BA8CF}" presName="thickLine" presStyleLbl="alignNode1" presStyleIdx="3" presStyleCnt="6"/>
      <dgm:spPr/>
    </dgm:pt>
    <dgm:pt modelId="{899DC724-110B-47CC-98FA-FB95231EF610}" type="pres">
      <dgm:prSet presAssocID="{8B457D7A-7D6B-40C4-95E5-BBCBF51BA8CF}" presName="horz1" presStyleCnt="0"/>
      <dgm:spPr/>
    </dgm:pt>
    <dgm:pt modelId="{75EEF905-0254-46D3-8103-5B11FE4E302C}" type="pres">
      <dgm:prSet presAssocID="{8B457D7A-7D6B-40C4-95E5-BBCBF51BA8CF}" presName="tx1" presStyleLbl="revTx" presStyleIdx="3" presStyleCnt="6" custScaleY="52433"/>
      <dgm:spPr/>
    </dgm:pt>
    <dgm:pt modelId="{16976E23-474C-44D6-862C-60EC56C4FA09}" type="pres">
      <dgm:prSet presAssocID="{8B457D7A-7D6B-40C4-95E5-BBCBF51BA8CF}" presName="vert1" presStyleCnt="0"/>
      <dgm:spPr/>
    </dgm:pt>
    <dgm:pt modelId="{03848480-4DDA-4FFB-A8E4-ED56D66830AD}" type="pres">
      <dgm:prSet presAssocID="{4CA1CCE5-2DA2-483B-9525-7EC6326C5B1A}" presName="thickLine" presStyleLbl="alignNode1" presStyleIdx="4" presStyleCnt="6"/>
      <dgm:spPr/>
    </dgm:pt>
    <dgm:pt modelId="{3B80D709-111D-4BE7-8E6A-E656E8E601BB}" type="pres">
      <dgm:prSet presAssocID="{4CA1CCE5-2DA2-483B-9525-7EC6326C5B1A}" presName="horz1" presStyleCnt="0"/>
      <dgm:spPr/>
    </dgm:pt>
    <dgm:pt modelId="{B4D5566D-D17C-4D97-80A3-4F89E3B4CE03}" type="pres">
      <dgm:prSet presAssocID="{4CA1CCE5-2DA2-483B-9525-7EC6326C5B1A}" presName="tx1" presStyleLbl="revTx" presStyleIdx="4" presStyleCnt="6" custScaleY="55835"/>
      <dgm:spPr/>
      <dgm:t>
        <a:bodyPr/>
        <a:lstStyle/>
        <a:p>
          <a:endParaRPr lang="pt-BR"/>
        </a:p>
      </dgm:t>
    </dgm:pt>
    <dgm:pt modelId="{BBBB7050-C24A-4B68-9647-D405224D43F1}" type="pres">
      <dgm:prSet presAssocID="{4CA1CCE5-2DA2-483B-9525-7EC6326C5B1A}" presName="vert1" presStyleCnt="0"/>
      <dgm:spPr/>
    </dgm:pt>
    <dgm:pt modelId="{39F4353A-9B06-4403-AAF0-DC8044CE4FF7}" type="pres">
      <dgm:prSet presAssocID="{6CAF5EF1-CCC9-49E2-9804-460292063BAB}" presName="thickLine" presStyleLbl="alignNode1" presStyleIdx="5" presStyleCnt="6"/>
      <dgm:spPr/>
    </dgm:pt>
    <dgm:pt modelId="{1A39AA91-A8D9-4025-B1B5-FB44EF7D37C8}" type="pres">
      <dgm:prSet presAssocID="{6CAF5EF1-CCC9-49E2-9804-460292063BAB}" presName="horz1" presStyleCnt="0"/>
      <dgm:spPr/>
    </dgm:pt>
    <dgm:pt modelId="{F3999FE9-6096-4BBC-8B37-824AF7527808}" type="pres">
      <dgm:prSet presAssocID="{6CAF5EF1-CCC9-49E2-9804-460292063BAB}" presName="tx1" presStyleLbl="revTx" presStyleIdx="5" presStyleCnt="6" custScaleY="45359"/>
      <dgm:spPr/>
      <dgm:t>
        <a:bodyPr/>
        <a:lstStyle/>
        <a:p>
          <a:endParaRPr lang="pt-BR"/>
        </a:p>
      </dgm:t>
    </dgm:pt>
    <dgm:pt modelId="{FC55E376-CA73-40BD-898B-A4A014B1AE0C}" type="pres">
      <dgm:prSet presAssocID="{6CAF5EF1-CCC9-49E2-9804-460292063BAB}" presName="vert1" presStyleCnt="0"/>
      <dgm:spPr/>
    </dgm:pt>
  </dgm:ptLst>
  <dgm:cxnLst>
    <dgm:cxn modelId="{E9AE6B70-1477-49BD-9ED8-0D6E8CC5666D}" srcId="{C743F0BE-0C7B-457F-BA40-0D586212DE21}" destId="{FB40D7DF-B091-484A-A003-38B694615792}" srcOrd="1" destOrd="0" parTransId="{17BABB58-6A7C-4CB4-935F-1BA801F8DA45}" sibTransId="{F5076B1D-6FB4-47F3-ADAC-272B51F2EB27}"/>
    <dgm:cxn modelId="{A0CCEF21-7A7D-440C-B696-AAE2677734AF}" srcId="{C743F0BE-0C7B-457F-BA40-0D586212DE21}" destId="{45C1D7C6-3FDF-45D8-8A24-94568C1C9D8E}" srcOrd="2" destOrd="0" parTransId="{167A20FA-EFD1-4F7D-A6E9-D2ECAB1F0570}" sibTransId="{4AF88E87-46DF-4BD2-AB9A-17AF2105C5DF}"/>
    <dgm:cxn modelId="{C6664159-2F33-4B3C-940B-3BC49C25656F}" srcId="{C743F0BE-0C7B-457F-BA40-0D586212DE21}" destId="{8B457D7A-7D6B-40C4-95E5-BBCBF51BA8CF}" srcOrd="3" destOrd="0" parTransId="{7A3D4E51-1BC2-4BC0-9764-79FBF37AD897}" sibTransId="{44853D6B-C8D9-41C2-B6A2-D4CF1A9A8B10}"/>
    <dgm:cxn modelId="{50A23A5D-2308-4FEF-8790-571D45B6DE8F}" type="presOf" srcId="{4CA1CCE5-2DA2-483B-9525-7EC6326C5B1A}" destId="{B4D5566D-D17C-4D97-80A3-4F89E3B4CE03}" srcOrd="0" destOrd="0" presId="urn:microsoft.com/office/officeart/2008/layout/LinedList"/>
    <dgm:cxn modelId="{72CD2CE7-F672-4993-9286-7DD4041FECF2}" type="presOf" srcId="{CDA9CFAE-6FAD-4A2F-9BC7-04416FE0AF62}" destId="{1B66B107-CDD8-4B3C-9375-40419ADB1605}" srcOrd="0" destOrd="0" presId="urn:microsoft.com/office/officeart/2008/layout/LinedList"/>
    <dgm:cxn modelId="{E32478CC-BEE4-449F-9C3A-981E7AFC41B4}" type="presOf" srcId="{45C1D7C6-3FDF-45D8-8A24-94568C1C9D8E}" destId="{3C07F422-6C61-4E24-BB6A-34C3F876B41A}" srcOrd="0" destOrd="0" presId="urn:microsoft.com/office/officeart/2008/layout/LinedList"/>
    <dgm:cxn modelId="{26B1D0CA-60E8-4A88-A0B2-5E3E79D27234}" type="presOf" srcId="{6CAF5EF1-CCC9-49E2-9804-460292063BAB}" destId="{F3999FE9-6096-4BBC-8B37-824AF7527808}" srcOrd="0" destOrd="0" presId="urn:microsoft.com/office/officeart/2008/layout/LinedList"/>
    <dgm:cxn modelId="{BC348AA9-8603-4FEA-8242-25C70869BC87}" type="presOf" srcId="{FB40D7DF-B091-484A-A003-38B694615792}" destId="{A9DB91F9-9FF9-413D-B64C-2154ED5D511D}" srcOrd="0" destOrd="0" presId="urn:microsoft.com/office/officeart/2008/layout/LinedList"/>
    <dgm:cxn modelId="{F8C00F22-5E84-4B2A-911E-559CCDC05B4B}" type="presOf" srcId="{C743F0BE-0C7B-457F-BA40-0D586212DE21}" destId="{2CB6222E-48F1-490C-ADBA-B25F5090B21F}" srcOrd="0" destOrd="0" presId="urn:microsoft.com/office/officeart/2008/layout/LinedList"/>
    <dgm:cxn modelId="{9DB044F5-555A-4D1D-B4BE-235E4AC4CD68}" srcId="{C743F0BE-0C7B-457F-BA40-0D586212DE21}" destId="{6CAF5EF1-CCC9-49E2-9804-460292063BAB}" srcOrd="5" destOrd="0" parTransId="{987DBF6A-55E8-49F3-BC8C-540D4014B53D}" sibTransId="{8BA86B53-559B-42FD-80F9-A08A1A401DBC}"/>
    <dgm:cxn modelId="{EFAAF4BF-C6AA-4A0B-91CC-5291070C6576}" srcId="{C743F0BE-0C7B-457F-BA40-0D586212DE21}" destId="{4CA1CCE5-2DA2-483B-9525-7EC6326C5B1A}" srcOrd="4" destOrd="0" parTransId="{C6E3F2B9-4705-4116-8488-1DEF2492C0A4}" sibTransId="{72440462-D374-4F81-8A96-3652385228F9}"/>
    <dgm:cxn modelId="{F14C025C-8F12-4BB0-99F8-79FA52235781}" type="presOf" srcId="{8B457D7A-7D6B-40C4-95E5-BBCBF51BA8CF}" destId="{75EEF905-0254-46D3-8103-5B11FE4E302C}" srcOrd="0" destOrd="0" presId="urn:microsoft.com/office/officeart/2008/layout/LinedList"/>
    <dgm:cxn modelId="{85EBC792-6267-492E-9BDF-D2E1E7D82179}" srcId="{C743F0BE-0C7B-457F-BA40-0D586212DE21}" destId="{CDA9CFAE-6FAD-4A2F-9BC7-04416FE0AF62}" srcOrd="0" destOrd="0" parTransId="{3CC57006-D1EA-4AC4-9B1D-F95E33F11F83}" sibTransId="{3B343CE2-12D1-4DD6-9041-CF8AD2E917A4}"/>
    <dgm:cxn modelId="{2FA9D69A-8A63-411B-92ED-BE2398E128B3}" type="presParOf" srcId="{2CB6222E-48F1-490C-ADBA-B25F5090B21F}" destId="{899A0C6C-7EA9-48E6-A0FD-3573A9844360}" srcOrd="0" destOrd="0" presId="urn:microsoft.com/office/officeart/2008/layout/LinedList"/>
    <dgm:cxn modelId="{A2269F25-0013-4902-9C7B-CC692E7C974E}" type="presParOf" srcId="{2CB6222E-48F1-490C-ADBA-B25F5090B21F}" destId="{BA0B4E2B-599F-44E3-8192-C8090FFD115D}" srcOrd="1" destOrd="0" presId="urn:microsoft.com/office/officeart/2008/layout/LinedList"/>
    <dgm:cxn modelId="{3BE19055-058E-48A9-B755-2372878E0B4F}" type="presParOf" srcId="{BA0B4E2B-599F-44E3-8192-C8090FFD115D}" destId="{1B66B107-CDD8-4B3C-9375-40419ADB1605}" srcOrd="0" destOrd="0" presId="urn:microsoft.com/office/officeart/2008/layout/LinedList"/>
    <dgm:cxn modelId="{5B19C152-4EE4-4DD9-9F76-40FFE4CEBA86}" type="presParOf" srcId="{BA0B4E2B-599F-44E3-8192-C8090FFD115D}" destId="{A4797EBB-F82C-4140-9F15-88B03B63375A}" srcOrd="1" destOrd="0" presId="urn:microsoft.com/office/officeart/2008/layout/LinedList"/>
    <dgm:cxn modelId="{59E66F8A-09E0-4BB1-9C2B-CB48FFCF8616}" type="presParOf" srcId="{2CB6222E-48F1-490C-ADBA-B25F5090B21F}" destId="{F12F1FDE-C2C9-4BCE-A206-C8F4203750BB}" srcOrd="2" destOrd="0" presId="urn:microsoft.com/office/officeart/2008/layout/LinedList"/>
    <dgm:cxn modelId="{3230570C-6FED-47E5-8FDF-1AB265602DCC}" type="presParOf" srcId="{2CB6222E-48F1-490C-ADBA-B25F5090B21F}" destId="{6EAADCA5-BAA5-4F86-AC0F-28C9E39DCC2A}" srcOrd="3" destOrd="0" presId="urn:microsoft.com/office/officeart/2008/layout/LinedList"/>
    <dgm:cxn modelId="{54B9B42B-8A72-431A-9209-003DD0A05C3C}" type="presParOf" srcId="{6EAADCA5-BAA5-4F86-AC0F-28C9E39DCC2A}" destId="{A9DB91F9-9FF9-413D-B64C-2154ED5D511D}" srcOrd="0" destOrd="0" presId="urn:microsoft.com/office/officeart/2008/layout/LinedList"/>
    <dgm:cxn modelId="{2BDFE389-C275-4FD9-A240-7408941EA1E4}" type="presParOf" srcId="{6EAADCA5-BAA5-4F86-AC0F-28C9E39DCC2A}" destId="{F17253D5-D47A-4F70-9F4B-81EF9AA2EE73}" srcOrd="1" destOrd="0" presId="urn:microsoft.com/office/officeart/2008/layout/LinedList"/>
    <dgm:cxn modelId="{04BB13E8-372C-4097-8848-6D230E7F257B}" type="presParOf" srcId="{2CB6222E-48F1-490C-ADBA-B25F5090B21F}" destId="{89683C2A-545A-4228-832C-537AC00BEDE0}" srcOrd="4" destOrd="0" presId="urn:microsoft.com/office/officeart/2008/layout/LinedList"/>
    <dgm:cxn modelId="{8C51A4B1-5B74-4966-B567-E738F156AB16}" type="presParOf" srcId="{2CB6222E-48F1-490C-ADBA-B25F5090B21F}" destId="{1224AEA0-B393-4C5D-BDC6-51AB1C813601}" srcOrd="5" destOrd="0" presId="urn:microsoft.com/office/officeart/2008/layout/LinedList"/>
    <dgm:cxn modelId="{601B09AB-AF24-4D7E-92C8-DA30FC69F7A8}" type="presParOf" srcId="{1224AEA0-B393-4C5D-BDC6-51AB1C813601}" destId="{3C07F422-6C61-4E24-BB6A-34C3F876B41A}" srcOrd="0" destOrd="0" presId="urn:microsoft.com/office/officeart/2008/layout/LinedList"/>
    <dgm:cxn modelId="{2E7783A0-00A9-459C-9DC0-A7995432B6D2}" type="presParOf" srcId="{1224AEA0-B393-4C5D-BDC6-51AB1C813601}" destId="{B523BBB6-91F2-4B77-B7B6-21C79C30A65D}" srcOrd="1" destOrd="0" presId="urn:microsoft.com/office/officeart/2008/layout/LinedList"/>
    <dgm:cxn modelId="{C7FE8507-9E27-4982-86EB-E509DDEC8BBF}" type="presParOf" srcId="{2CB6222E-48F1-490C-ADBA-B25F5090B21F}" destId="{44ED7BF6-1FD3-4B95-80E4-FBEAA1D77D00}" srcOrd="6" destOrd="0" presId="urn:microsoft.com/office/officeart/2008/layout/LinedList"/>
    <dgm:cxn modelId="{0078913E-C4DF-4C53-BB8E-65DF3DB0F04F}" type="presParOf" srcId="{2CB6222E-48F1-490C-ADBA-B25F5090B21F}" destId="{899DC724-110B-47CC-98FA-FB95231EF610}" srcOrd="7" destOrd="0" presId="urn:microsoft.com/office/officeart/2008/layout/LinedList"/>
    <dgm:cxn modelId="{349B3798-8C2A-4FB5-9098-E462E15C011B}" type="presParOf" srcId="{899DC724-110B-47CC-98FA-FB95231EF610}" destId="{75EEF905-0254-46D3-8103-5B11FE4E302C}" srcOrd="0" destOrd="0" presId="urn:microsoft.com/office/officeart/2008/layout/LinedList"/>
    <dgm:cxn modelId="{827A3E78-B29B-4122-97C2-E30A753D7E95}" type="presParOf" srcId="{899DC724-110B-47CC-98FA-FB95231EF610}" destId="{16976E23-474C-44D6-862C-60EC56C4FA09}" srcOrd="1" destOrd="0" presId="urn:microsoft.com/office/officeart/2008/layout/LinedList"/>
    <dgm:cxn modelId="{5D5E0CE6-A237-42BB-9EC0-9B3F6F0FF70C}" type="presParOf" srcId="{2CB6222E-48F1-490C-ADBA-B25F5090B21F}" destId="{03848480-4DDA-4FFB-A8E4-ED56D66830AD}" srcOrd="8" destOrd="0" presId="urn:microsoft.com/office/officeart/2008/layout/LinedList"/>
    <dgm:cxn modelId="{29160AA8-6937-4B04-959B-C1A6CF2599CD}" type="presParOf" srcId="{2CB6222E-48F1-490C-ADBA-B25F5090B21F}" destId="{3B80D709-111D-4BE7-8E6A-E656E8E601BB}" srcOrd="9" destOrd="0" presId="urn:microsoft.com/office/officeart/2008/layout/LinedList"/>
    <dgm:cxn modelId="{EA9AEF23-D8F3-437C-9E91-7FB25D71C1A9}" type="presParOf" srcId="{3B80D709-111D-4BE7-8E6A-E656E8E601BB}" destId="{B4D5566D-D17C-4D97-80A3-4F89E3B4CE03}" srcOrd="0" destOrd="0" presId="urn:microsoft.com/office/officeart/2008/layout/LinedList"/>
    <dgm:cxn modelId="{959F2437-4399-409C-8985-E1586FE204DA}" type="presParOf" srcId="{3B80D709-111D-4BE7-8E6A-E656E8E601BB}" destId="{BBBB7050-C24A-4B68-9647-D405224D43F1}" srcOrd="1" destOrd="0" presId="urn:microsoft.com/office/officeart/2008/layout/LinedList"/>
    <dgm:cxn modelId="{49ACDE55-113D-46BA-AD8C-F99C7686031C}" type="presParOf" srcId="{2CB6222E-48F1-490C-ADBA-B25F5090B21F}" destId="{39F4353A-9B06-4403-AAF0-DC8044CE4FF7}" srcOrd="10" destOrd="0" presId="urn:microsoft.com/office/officeart/2008/layout/LinedList"/>
    <dgm:cxn modelId="{C7973F9D-E5E5-4231-88A7-29216C613965}" type="presParOf" srcId="{2CB6222E-48F1-490C-ADBA-B25F5090B21F}" destId="{1A39AA91-A8D9-4025-B1B5-FB44EF7D37C8}" srcOrd="11" destOrd="0" presId="urn:microsoft.com/office/officeart/2008/layout/LinedList"/>
    <dgm:cxn modelId="{D6590E8D-B1D0-4EB5-AC81-36E6106C5166}" type="presParOf" srcId="{1A39AA91-A8D9-4025-B1B5-FB44EF7D37C8}" destId="{F3999FE9-6096-4BBC-8B37-824AF7527808}" srcOrd="0" destOrd="0" presId="urn:microsoft.com/office/officeart/2008/layout/LinedList"/>
    <dgm:cxn modelId="{63E4926A-B845-4B52-8BD8-03347A3D6D89}" type="presParOf" srcId="{1A39AA91-A8D9-4025-B1B5-FB44EF7D37C8}" destId="{FC55E376-CA73-40BD-898B-A4A014B1AE0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A0C6C-7EA9-48E6-A0FD-3573A9844360}">
      <dsp:nvSpPr>
        <dsp:cNvPr id="0" name=""/>
        <dsp:cNvSpPr/>
      </dsp:nvSpPr>
      <dsp:spPr>
        <a:xfrm>
          <a:off x="0" y="898"/>
          <a:ext cx="6561436" cy="0"/>
        </a:xfrm>
        <a:prstGeom prst="line">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w="9525" cap="flat" cmpd="sng" algn="ctr">
          <a:solidFill>
            <a:schemeClr val="accent3">
              <a:hueOff val="0"/>
              <a:satOff val="0"/>
              <a:lumOff val="0"/>
              <a:alphaOff val="0"/>
            </a:schemeClr>
          </a:solidFill>
          <a:prstDash val="solid"/>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1">
          <a:scrgbClr r="0" g="0" b="0"/>
        </a:lnRef>
        <a:fillRef idx="3">
          <a:scrgbClr r="0" g="0" b="0"/>
        </a:fillRef>
        <a:effectRef idx="3">
          <a:scrgbClr r="0" g="0" b="0"/>
        </a:effectRef>
        <a:fontRef idx="minor">
          <a:schemeClr val="lt1"/>
        </a:fontRef>
      </dsp:style>
    </dsp:sp>
    <dsp:sp modelId="{1B66B107-CDD8-4B3C-9375-40419ADB1605}">
      <dsp:nvSpPr>
        <dsp:cNvPr id="0" name=""/>
        <dsp:cNvSpPr/>
      </dsp:nvSpPr>
      <dsp:spPr>
        <a:xfrm>
          <a:off x="0" y="898"/>
          <a:ext cx="6561436" cy="440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kern="1200" dirty="0" smtClean="0">
              <a:latin typeface="Arial" pitchFamily="34" charset="0"/>
              <a:cs typeface="Arial" pitchFamily="34" charset="0"/>
            </a:rPr>
            <a:t>2 </a:t>
          </a:r>
          <a:r>
            <a:rPr lang="pt-BR" sz="1200" b="1" kern="1200" dirty="0" err="1" smtClean="0">
              <a:latin typeface="Arial" pitchFamily="34" charset="0"/>
              <a:cs typeface="Arial" pitchFamily="34" charset="0"/>
            </a:rPr>
            <a:t>Co</a:t>
          </a:r>
          <a:r>
            <a:rPr lang="pt-BR" sz="1200" b="1" kern="1200" dirty="0" smtClean="0">
              <a:latin typeface="Arial" pitchFamily="34" charset="0"/>
              <a:cs typeface="Arial" pitchFamily="34" charset="0"/>
            </a:rPr>
            <a:t> 3. 7-11</a:t>
          </a:r>
          <a:endParaRPr lang="pt-BR" sz="1200" b="1" kern="1200" dirty="0" smtClean="0">
            <a:latin typeface="Arial" pitchFamily="34" charset="0"/>
            <a:cs typeface="Arial" pitchFamily="34" charset="0"/>
          </a:endParaRPr>
        </a:p>
      </dsp:txBody>
      <dsp:txXfrm>
        <a:off x="0" y="898"/>
        <a:ext cx="6561436" cy="440258"/>
      </dsp:txXfrm>
    </dsp:sp>
    <dsp:sp modelId="{F12F1FDE-C2C9-4BCE-A206-C8F4203750BB}">
      <dsp:nvSpPr>
        <dsp:cNvPr id="0" name=""/>
        <dsp:cNvSpPr/>
      </dsp:nvSpPr>
      <dsp:spPr>
        <a:xfrm>
          <a:off x="0" y="441156"/>
          <a:ext cx="6561436" cy="0"/>
        </a:xfrm>
        <a:prstGeom prst="line">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w="9525" cap="flat" cmpd="sng" algn="ctr">
          <a:solidFill>
            <a:schemeClr val="accent3">
              <a:hueOff val="0"/>
              <a:satOff val="0"/>
              <a:lumOff val="0"/>
              <a:alphaOff val="0"/>
            </a:schemeClr>
          </a:solidFill>
          <a:prstDash val="solid"/>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1">
          <a:scrgbClr r="0" g="0" b="0"/>
        </a:lnRef>
        <a:fillRef idx="3">
          <a:scrgbClr r="0" g="0" b="0"/>
        </a:fillRef>
        <a:effectRef idx="3">
          <a:scrgbClr r="0" g="0" b="0"/>
        </a:effectRef>
        <a:fontRef idx="minor">
          <a:schemeClr val="lt1"/>
        </a:fontRef>
      </dsp:style>
    </dsp:sp>
    <dsp:sp modelId="{A9DB91F9-9FF9-413D-B64C-2154ED5D511D}">
      <dsp:nvSpPr>
        <dsp:cNvPr id="0" name=""/>
        <dsp:cNvSpPr/>
      </dsp:nvSpPr>
      <dsp:spPr>
        <a:xfrm>
          <a:off x="0" y="441156"/>
          <a:ext cx="6561436" cy="732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kern="1200" dirty="0" smtClean="0">
              <a:latin typeface="Arial" pitchFamily="34" charset="0"/>
              <a:cs typeface="Arial" pitchFamily="34" charset="0"/>
            </a:rPr>
            <a:t>7. E, se o ministério da morte, gravado com letras em pedras, veio em glória, de maneira que os filhos de Israel não podiam fitar os olhos na face de Moisés, por causa da glória do seu rosto, a qual era transitória</a:t>
          </a:r>
          <a:endParaRPr lang="pt-BR" sz="1200" b="1" kern="1200" dirty="0" smtClean="0">
            <a:latin typeface="Arial" pitchFamily="34" charset="0"/>
            <a:cs typeface="Arial" pitchFamily="34" charset="0"/>
          </a:endParaRPr>
        </a:p>
      </dsp:txBody>
      <dsp:txXfrm>
        <a:off x="0" y="441156"/>
        <a:ext cx="6561436" cy="732468"/>
      </dsp:txXfrm>
    </dsp:sp>
    <dsp:sp modelId="{89683C2A-545A-4228-832C-537AC00BEDE0}">
      <dsp:nvSpPr>
        <dsp:cNvPr id="0" name=""/>
        <dsp:cNvSpPr/>
      </dsp:nvSpPr>
      <dsp:spPr>
        <a:xfrm>
          <a:off x="0" y="1173624"/>
          <a:ext cx="6561436" cy="0"/>
        </a:xfrm>
        <a:prstGeom prst="line">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w="9525" cap="flat" cmpd="sng" algn="ctr">
          <a:solidFill>
            <a:schemeClr val="accent3">
              <a:hueOff val="0"/>
              <a:satOff val="0"/>
              <a:lumOff val="0"/>
              <a:alphaOff val="0"/>
            </a:schemeClr>
          </a:solidFill>
          <a:prstDash val="solid"/>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1">
          <a:scrgbClr r="0" g="0" b="0"/>
        </a:lnRef>
        <a:fillRef idx="3">
          <a:scrgbClr r="0" g="0" b="0"/>
        </a:fillRef>
        <a:effectRef idx="3">
          <a:scrgbClr r="0" g="0" b="0"/>
        </a:effectRef>
        <a:fontRef idx="minor">
          <a:schemeClr val="lt1"/>
        </a:fontRef>
      </dsp:style>
    </dsp:sp>
    <dsp:sp modelId="{3C07F422-6C61-4E24-BB6A-34C3F876B41A}">
      <dsp:nvSpPr>
        <dsp:cNvPr id="0" name=""/>
        <dsp:cNvSpPr/>
      </dsp:nvSpPr>
      <dsp:spPr>
        <a:xfrm>
          <a:off x="0" y="1173624"/>
          <a:ext cx="6561436" cy="476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kern="1200" dirty="0" smtClean="0">
              <a:latin typeface="Arial" pitchFamily="34" charset="0"/>
              <a:cs typeface="Arial" pitchFamily="34" charset="0"/>
            </a:rPr>
            <a:t>8.  Como não será de maior glória o ministério do Espírito?</a:t>
          </a:r>
          <a:endParaRPr lang="pt-BR" sz="1200" b="1" kern="1200" dirty="0" smtClean="0">
            <a:latin typeface="Arial" pitchFamily="34" charset="0"/>
            <a:cs typeface="Arial" pitchFamily="34" charset="0"/>
          </a:endParaRPr>
        </a:p>
      </dsp:txBody>
      <dsp:txXfrm>
        <a:off x="0" y="1173624"/>
        <a:ext cx="6561436" cy="476513"/>
      </dsp:txXfrm>
    </dsp:sp>
    <dsp:sp modelId="{44ED7BF6-1FD3-4B95-80E4-FBEAA1D77D00}">
      <dsp:nvSpPr>
        <dsp:cNvPr id="0" name=""/>
        <dsp:cNvSpPr/>
      </dsp:nvSpPr>
      <dsp:spPr>
        <a:xfrm>
          <a:off x="0" y="1650138"/>
          <a:ext cx="6561436" cy="0"/>
        </a:xfrm>
        <a:prstGeom prst="line">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w="9525" cap="flat" cmpd="sng" algn="ctr">
          <a:solidFill>
            <a:schemeClr val="accent3">
              <a:hueOff val="0"/>
              <a:satOff val="0"/>
              <a:lumOff val="0"/>
              <a:alphaOff val="0"/>
            </a:schemeClr>
          </a:solidFill>
          <a:prstDash val="solid"/>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1">
          <a:scrgbClr r="0" g="0" b="0"/>
        </a:lnRef>
        <a:fillRef idx="3">
          <a:scrgbClr r="0" g="0" b="0"/>
        </a:fillRef>
        <a:effectRef idx="3">
          <a:scrgbClr r="0" g="0" b="0"/>
        </a:effectRef>
        <a:fontRef idx="minor">
          <a:schemeClr val="lt1"/>
        </a:fontRef>
      </dsp:style>
    </dsp:sp>
    <dsp:sp modelId="{75EEF905-0254-46D3-8103-5B11FE4E302C}">
      <dsp:nvSpPr>
        <dsp:cNvPr id="0" name=""/>
        <dsp:cNvSpPr/>
      </dsp:nvSpPr>
      <dsp:spPr>
        <a:xfrm>
          <a:off x="0" y="1650138"/>
          <a:ext cx="6561436" cy="663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kern="1200" dirty="0" smtClean="0">
              <a:latin typeface="Arial" pitchFamily="34" charset="0"/>
              <a:cs typeface="Arial" pitchFamily="34" charset="0"/>
            </a:rPr>
            <a:t>9.  Porque, se o ministério da condenação foi glorioso, muito mais excederá em glória o ministério da justiça.</a:t>
          </a:r>
          <a:endParaRPr lang="pt-BR" sz="1200" b="1" kern="1200" dirty="0" smtClean="0">
            <a:latin typeface="Arial" pitchFamily="34" charset="0"/>
            <a:cs typeface="Arial" pitchFamily="34" charset="0"/>
          </a:endParaRPr>
        </a:p>
      </dsp:txBody>
      <dsp:txXfrm>
        <a:off x="0" y="1650138"/>
        <a:ext cx="6561436" cy="663754"/>
      </dsp:txXfrm>
    </dsp:sp>
    <dsp:sp modelId="{03848480-4DDA-4FFB-A8E4-ED56D66830AD}">
      <dsp:nvSpPr>
        <dsp:cNvPr id="0" name=""/>
        <dsp:cNvSpPr/>
      </dsp:nvSpPr>
      <dsp:spPr>
        <a:xfrm>
          <a:off x="0" y="2313892"/>
          <a:ext cx="6561436" cy="0"/>
        </a:xfrm>
        <a:prstGeom prst="line">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w="9525" cap="flat" cmpd="sng" algn="ctr">
          <a:solidFill>
            <a:schemeClr val="accent3">
              <a:hueOff val="0"/>
              <a:satOff val="0"/>
              <a:lumOff val="0"/>
              <a:alphaOff val="0"/>
            </a:schemeClr>
          </a:solidFill>
          <a:prstDash val="solid"/>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1">
          <a:scrgbClr r="0" g="0" b="0"/>
        </a:lnRef>
        <a:fillRef idx="3">
          <a:scrgbClr r="0" g="0" b="0"/>
        </a:fillRef>
        <a:effectRef idx="3">
          <a:scrgbClr r="0" g="0" b="0"/>
        </a:effectRef>
        <a:fontRef idx="minor">
          <a:schemeClr val="lt1"/>
        </a:fontRef>
      </dsp:style>
    </dsp:sp>
    <dsp:sp modelId="{B4D5566D-D17C-4D97-80A3-4F89E3B4CE03}">
      <dsp:nvSpPr>
        <dsp:cNvPr id="0" name=""/>
        <dsp:cNvSpPr/>
      </dsp:nvSpPr>
      <dsp:spPr>
        <a:xfrm>
          <a:off x="0" y="2313892"/>
          <a:ext cx="6561436" cy="706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kern="1200" dirty="0" smtClean="0">
              <a:latin typeface="Arial" pitchFamily="34" charset="0"/>
              <a:cs typeface="Arial" pitchFamily="34" charset="0"/>
            </a:rPr>
            <a:t>10.  Porque também o que foi glorificado nesta parte não foi glorificado, por causa desta excelente glória.</a:t>
          </a:r>
          <a:endParaRPr lang="pt-BR" sz="1200" b="1" kern="1200" dirty="0" smtClean="0">
            <a:latin typeface="Arial" pitchFamily="34" charset="0"/>
            <a:cs typeface="Arial" pitchFamily="34" charset="0"/>
          </a:endParaRPr>
        </a:p>
      </dsp:txBody>
      <dsp:txXfrm>
        <a:off x="0" y="2313892"/>
        <a:ext cx="6561436" cy="706820"/>
      </dsp:txXfrm>
    </dsp:sp>
    <dsp:sp modelId="{39F4353A-9B06-4403-AAF0-DC8044CE4FF7}">
      <dsp:nvSpPr>
        <dsp:cNvPr id="0" name=""/>
        <dsp:cNvSpPr/>
      </dsp:nvSpPr>
      <dsp:spPr>
        <a:xfrm>
          <a:off x="0" y="3020713"/>
          <a:ext cx="6561436" cy="0"/>
        </a:xfrm>
        <a:prstGeom prst="line">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w="9525" cap="flat" cmpd="sng" algn="ctr">
          <a:solidFill>
            <a:schemeClr val="accent3">
              <a:hueOff val="0"/>
              <a:satOff val="0"/>
              <a:lumOff val="0"/>
              <a:alphaOff val="0"/>
            </a:schemeClr>
          </a:solidFill>
          <a:prstDash val="solid"/>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1">
          <a:scrgbClr r="0" g="0" b="0"/>
        </a:lnRef>
        <a:fillRef idx="3">
          <a:scrgbClr r="0" g="0" b="0"/>
        </a:fillRef>
        <a:effectRef idx="3">
          <a:scrgbClr r="0" g="0" b="0"/>
        </a:effectRef>
        <a:fontRef idx="minor">
          <a:schemeClr val="lt1"/>
        </a:fontRef>
      </dsp:style>
    </dsp:sp>
    <dsp:sp modelId="{F3999FE9-6096-4BBC-8B37-824AF7527808}">
      <dsp:nvSpPr>
        <dsp:cNvPr id="0" name=""/>
        <dsp:cNvSpPr/>
      </dsp:nvSpPr>
      <dsp:spPr>
        <a:xfrm>
          <a:off x="0" y="3020713"/>
          <a:ext cx="6561436" cy="574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pt-BR" sz="1200" b="1" kern="1200" dirty="0" smtClean="0">
              <a:latin typeface="Arial" pitchFamily="34" charset="0"/>
              <a:cs typeface="Arial" pitchFamily="34" charset="0"/>
            </a:rPr>
            <a:t>11.  Porque, se o que era transitório foi para glória, muito mais é em glória o que permanece.</a:t>
          </a:r>
          <a:endParaRPr lang="pt-BR" sz="1200" b="1" kern="1200" dirty="0" smtClean="0">
            <a:latin typeface="Arial" pitchFamily="34" charset="0"/>
            <a:cs typeface="Arial" pitchFamily="34" charset="0"/>
          </a:endParaRPr>
        </a:p>
      </dsp:txBody>
      <dsp:txXfrm>
        <a:off x="0" y="3020713"/>
        <a:ext cx="6561436" cy="57420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8FDA749B-57F4-4C10-A94F-CE21767E9C99}" type="datetimeFigureOut">
              <a:rPr lang="pt-BR" smtClean="0"/>
              <a:t>27/07/2022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3C3FE93-8DA0-418D-85E5-624A4EAF23EE}" type="slidenum">
              <a:rPr lang="pt-BR" smtClean="0"/>
              <a:t>‹nº›</a:t>
            </a:fld>
            <a:endParaRPr lang="pt-BR"/>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pt-BR" smtClean="0"/>
              <a:t>Clique para editar o título mestre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FDA749B-57F4-4C10-A94F-CE21767E9C99}" type="datetimeFigureOut">
              <a:rPr lang="pt-BR" smtClean="0"/>
              <a:t>27/07/2022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3C3FE93-8DA0-418D-85E5-624A4EAF23EE}" type="slidenum">
              <a:rPr lang="pt-BR" smtClean="0"/>
              <a:t>‹nº›</a:t>
            </a:fld>
            <a:endParaRPr lang="pt-BR"/>
          </a:p>
        </p:txBody>
      </p:sp>
      <p:sp>
        <p:nvSpPr>
          <p:cNvPr id="8" name="Title 7"/>
          <p:cNvSpPr>
            <a:spLocks noGrp="1"/>
          </p:cNvSpPr>
          <p:nvPr>
            <p:ph type="title"/>
          </p:nvPr>
        </p:nvSpPr>
        <p:spPr/>
        <p:txBody>
          <a:bodyPr/>
          <a:lstStyle/>
          <a:p>
            <a:r>
              <a:rPr lang="pt-BR" smtClean="0"/>
              <a:t>Clique para editar o título mestre</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pt-BR" smtClean="0"/>
              <a:t>Clique para editar o título mestre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8FDA749B-57F4-4C10-A94F-CE21767E9C99}" type="datetimeFigureOut">
              <a:rPr lang="pt-BR" smtClean="0"/>
              <a:t>27/07/2022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3C3FE93-8DA0-418D-85E5-624A4EAF23EE}"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FDA749B-57F4-4C10-A94F-CE21767E9C99}" type="datetimeFigureOut">
              <a:rPr lang="pt-BR" smtClean="0"/>
              <a:t>27/07/2022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3C3FE93-8DA0-418D-85E5-624A4EAF23EE}" type="slidenum">
              <a:rPr lang="pt-BR" smtClean="0"/>
              <a:t>‹nº›</a:t>
            </a:fld>
            <a:endParaRPr lang="pt-BR"/>
          </a:p>
        </p:txBody>
      </p:sp>
      <p:sp>
        <p:nvSpPr>
          <p:cNvPr id="8" name="Title 7"/>
          <p:cNvSpPr>
            <a:spLocks noGrp="1"/>
          </p:cNvSpPr>
          <p:nvPr>
            <p:ph type="title"/>
          </p:nvPr>
        </p:nvSpPr>
        <p:spPr/>
        <p:txBody>
          <a:bodyPr/>
          <a:lstStyle/>
          <a:p>
            <a:r>
              <a:rPr lang="pt-BR" smtClean="0"/>
              <a:t>Clique para editar o título mestre</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pt-BR" smtClean="0"/>
              <a:t>Clique para editar o texto mestre</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8FDA749B-57F4-4C10-A94F-CE21767E9C99}" type="datetimeFigureOut">
              <a:rPr lang="pt-BR" smtClean="0"/>
              <a:t>27/07/2022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C3C3FE93-8DA0-418D-85E5-624A4EAF23EE}" type="slidenum">
              <a:rPr lang="pt-BR" smtClean="0"/>
              <a:t>‹nº›</a:t>
            </a:fld>
            <a:endParaRPr lang="pt-BR"/>
          </a:p>
        </p:txBody>
      </p:sp>
      <p:sp>
        <p:nvSpPr>
          <p:cNvPr id="10" name="Title 9"/>
          <p:cNvSpPr>
            <a:spLocks noGrp="1"/>
          </p:cNvSpPr>
          <p:nvPr>
            <p:ph type="title"/>
          </p:nvPr>
        </p:nvSpPr>
        <p:spPr/>
        <p:txBody>
          <a:bodyPr/>
          <a:lstStyle/>
          <a:p>
            <a:r>
              <a:rPr lang="pt-BR" smtClean="0"/>
              <a:t>Clique para editar o título mestre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8FDA749B-57F4-4C10-A94F-CE21767E9C99}" type="datetimeFigureOut">
              <a:rPr lang="pt-BR" smtClean="0"/>
              <a:t>27/07/2022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3C3FE93-8DA0-418D-85E5-624A4EAF23EE}" type="slidenum">
              <a:rPr lang="pt-BR" smtClean="0"/>
              <a:t>‹nº›</a:t>
            </a:fld>
            <a:endParaRPr lang="pt-B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DA749B-57F4-4C10-A94F-CE21767E9C99}" type="datetimeFigureOut">
              <a:rPr lang="pt-BR" smtClean="0"/>
              <a:t>27/07/2022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C3C3FE93-8DA0-418D-85E5-624A4EAF23EE}" type="slidenum">
              <a:rPr lang="pt-BR" smtClean="0"/>
              <a:t>‹nº›</a:t>
            </a:fld>
            <a:endParaRPr lang="pt-B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pt-BR" smtClean="0"/>
              <a:t>Clique para editar o título mestre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8FDA749B-57F4-4C10-A94F-CE21767E9C99}" type="datetimeFigureOut">
              <a:rPr lang="pt-BR" smtClean="0"/>
              <a:t>27/07/2022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3C3FE93-8DA0-418D-85E5-624A4EAF23EE}"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8FDA749B-57F4-4C10-A94F-CE21767E9C99}" type="datetimeFigureOut">
              <a:rPr lang="pt-BR" smtClean="0"/>
              <a:t>27/07/2022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3C3FE93-8DA0-418D-85E5-624A4EAF23EE}" type="slidenum">
              <a:rPr lang="pt-BR" smtClean="0"/>
              <a:t>‹nº›</a:t>
            </a:fld>
            <a:endParaRPr lang="pt-BR"/>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pt-BR" smtClean="0"/>
              <a:t>Clique para editar o título mestre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8FDA749B-57F4-4C10-A94F-CE21767E9C99}" type="datetimeFigureOut">
              <a:rPr lang="pt-BR" smtClean="0"/>
              <a:t>27/07/2022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3C3FE93-8DA0-418D-85E5-624A4EAF23EE}" type="slidenum">
              <a:rPr lang="pt-BR" smtClean="0"/>
              <a:t>‹nº›</a:t>
            </a:fld>
            <a:endParaRPr lang="pt-B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pt-BR" smtClean="0"/>
              <a:t>Clique para editar o título mestre</a:t>
            </a:r>
            <a:endParaRPr lang="en-US"/>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8FDA749B-57F4-4C10-A94F-CE21767E9C99}" type="datetimeFigureOut">
              <a:rPr lang="pt-BR" smtClean="0"/>
              <a:t>27/07/2022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3C3FE93-8DA0-418D-85E5-624A4EAF23EE}" type="slidenum">
              <a:rPr lang="pt-BR" smtClean="0"/>
              <a:t>‹nº›</a:t>
            </a:fld>
            <a:endParaRPr lang="pt-B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pt-BR" smtClean="0"/>
              <a:t>Clique para editar o título mestre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8FDA749B-57F4-4C10-A94F-CE21767E9C99}" type="datetimeFigureOut">
              <a:rPr lang="pt-BR" smtClean="0"/>
              <a:t>27/07/2022</a:t>
            </a:fld>
            <a:endParaRPr lang="pt-BR"/>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pt-B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C3C3FE93-8DA0-418D-85E5-624A4EAF23EE}"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jp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c/BoaSemente" TargetMode="External"/><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hyperlink" Target="https://juliocesarmedeiros.org/blog-2/"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eg"/><Relationship Id="rId7" Type="http://schemas.openxmlformats.org/officeDocument/2006/relationships/hyperlink" Target="https://t.me/juliocesarmedeiros" TargetMode="External"/><Relationship Id="rId12" Type="http://schemas.openxmlformats.org/officeDocument/2006/relationships/image" Target="../media/image36.jpeg"/><Relationship Id="rId2" Type="http://schemas.openxmlformats.org/officeDocument/2006/relationships/image" Target="../media/image27.gif"/><Relationship Id="rId1" Type="http://schemas.openxmlformats.org/officeDocument/2006/relationships/slideLayout" Target="../slideLayouts/slideLayout3.xml"/><Relationship Id="rId6" Type="http://schemas.openxmlformats.org/officeDocument/2006/relationships/image" Target="../media/image31.jpeg"/><Relationship Id="rId11" Type="http://schemas.openxmlformats.org/officeDocument/2006/relationships/image" Target="../media/image35.JPG"/><Relationship Id="rId5" Type="http://schemas.openxmlformats.org/officeDocument/2006/relationships/image" Target="../media/image30.jpeg"/><Relationship Id="rId10" Type="http://schemas.openxmlformats.org/officeDocument/2006/relationships/image" Target="../media/image34.png"/><Relationship Id="rId4" Type="http://schemas.openxmlformats.org/officeDocument/2006/relationships/image" Target="../media/image29.gif"/><Relationship Id="rId9" Type="http://schemas.openxmlformats.org/officeDocument/2006/relationships/image" Target="../media/image33.JPG"/></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hyperlink" Target="https://www.instagram.com/mefassessoria_contabeis/?utm_medium=copy_link" TargetMode="External"/><Relationship Id="rId7"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3.xml"/><Relationship Id="rId6" Type="http://schemas.microsoft.com/office/2007/relationships/hdphoto" Target="../media/hdphoto3.wdp"/><Relationship Id="rId11" Type="http://schemas.openxmlformats.org/officeDocument/2006/relationships/image" Target="../media/image41.png"/><Relationship Id="rId5" Type="http://schemas.openxmlformats.org/officeDocument/2006/relationships/image" Target="../media/image38.png"/><Relationship Id="rId10" Type="http://schemas.microsoft.com/office/2007/relationships/hdphoto" Target="../media/hdphoto5.wdp"/><Relationship Id="rId4" Type="http://schemas.openxmlformats.org/officeDocument/2006/relationships/hyperlink" Target="https://www.facebook.com/mefassessoriacontabeis" TargetMode="External"/><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Quadro Decorativo Mãos Mapa Mundo Terra 1 Metro X 60 Cm | Parcelamento sem  juros"/>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3164" t="4013" r="2416" b="5618"/>
          <a:stretch/>
        </p:blipFill>
        <p:spPr bwMode="auto">
          <a:xfrm>
            <a:off x="5010058" y="1154612"/>
            <a:ext cx="6635578" cy="50979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xmlns="" id="{A8D6EDB1-626E-4B46-AC0B-FE511E6AD3DD}"/>
              </a:ext>
            </a:extLst>
          </p:cNvPr>
          <p:cNvSpPr>
            <a:spLocks noGrp="1" noChangeArrowheads="1"/>
          </p:cNvSpPr>
          <p:nvPr>
            <p:ph type="subTitle" idx="1"/>
          </p:nvPr>
        </p:nvSpPr>
        <p:spPr bwMode="auto">
          <a:xfrm>
            <a:off x="5287478" y="5018575"/>
            <a:ext cx="6264876" cy="107079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60306" numCol="1" anchorCtr="0" compatLnSpc="1">
            <a:prstTxWarp prst="textNoShape">
              <a:avLst/>
            </a:prstTxWarp>
            <a:normAutofit fontScale="85000" lnSpcReduction="10000"/>
            <a:scene3d>
              <a:camera prst="orthographicFront"/>
              <a:lightRig rig="soft" dir="t">
                <a:rot lat="0" lon="0" rev="10800000"/>
              </a:lightRig>
            </a:scene3d>
            <a:sp3d>
              <a:bevelT w="27940" h="12700"/>
              <a:contourClr>
                <a:srgbClr val="DDDDDD"/>
              </a:contourClr>
            </a:sp3d>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pt-BR" altLang="pt-BR" sz="2100" i="0" u="none" strike="noStrike" normalizeH="0" baseline="0" dirty="0">
                <a:solidFill>
                  <a:srgbClr val="002060"/>
                </a:solidFill>
                <a:latin typeface="Arial Black" pitchFamily="34" charset="0"/>
              </a:rPr>
              <a:t>Revista Betel Jovens Conectar+ </a:t>
            </a:r>
            <a:r>
              <a:rPr lang="pt-BR" altLang="pt-BR" sz="2100" dirty="0">
                <a:solidFill>
                  <a:srgbClr val="002060"/>
                </a:solidFill>
                <a:latin typeface="Arial Black" pitchFamily="34" charset="0"/>
              </a:rPr>
              <a:t>3</a:t>
            </a:r>
            <a:r>
              <a:rPr kumimoji="0" lang="pt-BR" altLang="pt-BR" sz="2100" i="0" u="none" strike="noStrike" normalizeH="0" baseline="0" dirty="0" smtClean="0">
                <a:solidFill>
                  <a:srgbClr val="002060"/>
                </a:solidFill>
                <a:latin typeface="Arial Black" pitchFamily="34" charset="0"/>
              </a:rPr>
              <a:t> </a:t>
            </a:r>
            <a:r>
              <a:rPr kumimoji="0" lang="pt-BR" altLang="pt-BR" sz="2100" i="0" u="none" strike="noStrike" normalizeH="0" baseline="0" dirty="0">
                <a:solidFill>
                  <a:srgbClr val="002060"/>
                </a:solidFill>
                <a:latin typeface="Arial Black" pitchFamily="34" charset="0"/>
              </a:rPr>
              <a:t>trimestre </a:t>
            </a:r>
            <a:r>
              <a:rPr kumimoji="0" lang="pt-BR" altLang="pt-BR" sz="2100" i="0" u="none" strike="noStrike" normalizeH="0" baseline="0" dirty="0" smtClean="0">
                <a:solidFill>
                  <a:srgbClr val="002060"/>
                </a:solidFill>
                <a:latin typeface="Arial Black" pitchFamily="34" charset="0"/>
              </a:rPr>
              <a:t>2022</a:t>
            </a:r>
            <a:endParaRPr kumimoji="0" lang="pt-BR" altLang="pt-BR" sz="2100" i="0" u="none" strike="noStrike" normalizeH="0" baseline="0" dirty="0">
              <a:solidFill>
                <a:srgbClr val="002060"/>
              </a:solidFill>
              <a:latin typeface="Arial Black" pitchFamily="34" charset="0"/>
            </a:endParaRPr>
          </a:p>
          <a:p>
            <a:pPr marL="0" marR="0" lvl="0" indent="0" algn="l" defTabSz="914400" rtl="0" eaLnBrk="0" fontAlgn="base" latinLnBrk="0" hangingPunct="0">
              <a:spcBef>
                <a:spcPct val="0"/>
              </a:spcBef>
              <a:spcAft>
                <a:spcPts val="600"/>
              </a:spcAft>
              <a:buClrTx/>
              <a:buSzTx/>
              <a:buFontTx/>
              <a:buNone/>
              <a:tabLst/>
            </a:pPr>
            <a:r>
              <a:rPr kumimoji="0" lang="pt-BR" altLang="pt-BR" sz="2000" b="1" i="0" u="none" strike="noStrike" spc="150" normalizeH="0" baseline="0" dirty="0" smtClean="0">
                <a:ln w="11430"/>
                <a:solidFill>
                  <a:srgbClr val="002060"/>
                </a:solidFill>
                <a:effectLst>
                  <a:outerShdw blurRad="25400" algn="tl" rotWithShape="0">
                    <a:srgbClr val="000000">
                      <a:alpha val="43000"/>
                    </a:srgbClr>
                  </a:outerShdw>
                </a:effectLst>
                <a:latin typeface="Open Sans" panose="020B0606030504020204" pitchFamily="34" charset="0"/>
                <a:cs typeface="Open Sans" panose="020B0606030504020204" pitchFamily="34" charset="0"/>
              </a:rPr>
              <a:t/>
            </a:r>
            <a:br>
              <a:rPr kumimoji="0" lang="pt-BR" altLang="pt-BR" sz="2000" b="1" i="0" u="none" strike="noStrike" spc="150" normalizeH="0" baseline="0" dirty="0" smtClean="0">
                <a:ln w="11430"/>
                <a:solidFill>
                  <a:srgbClr val="002060"/>
                </a:solidFill>
                <a:effectLst>
                  <a:outerShdw blurRad="25400" algn="tl" rotWithShape="0">
                    <a:srgbClr val="000000">
                      <a:alpha val="43000"/>
                    </a:srgbClr>
                  </a:outerShdw>
                </a:effectLst>
                <a:latin typeface="Open Sans" panose="020B0606030504020204" pitchFamily="34" charset="0"/>
                <a:cs typeface="Open Sans" panose="020B0606030504020204" pitchFamily="34" charset="0"/>
              </a:rPr>
            </a:br>
            <a:endParaRPr kumimoji="0" lang="pt-BR" altLang="pt-BR" sz="2000" b="1" i="0" u="none" strike="noStrike" spc="150" normalizeH="0" baseline="0" dirty="0">
              <a:ln w="11430"/>
              <a:solidFill>
                <a:srgbClr val="002060"/>
              </a:solidFill>
              <a:effectLst>
                <a:outerShdw blurRad="25400" algn="tl" rotWithShape="0">
                  <a:srgbClr val="000000">
                    <a:alpha val="43000"/>
                  </a:srgbClr>
                </a:outerShdw>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pt-BR" altLang="pt-BR" sz="2000" b="1" i="0" u="none" strike="noStrike" spc="150" normalizeH="0" baseline="0" dirty="0">
              <a:ln w="11430"/>
              <a:solidFill>
                <a:srgbClr val="F8F8F8"/>
              </a:solidFill>
              <a:effectLst>
                <a:outerShdw blurRad="25400" algn="tl" rotWithShape="0">
                  <a:srgbClr val="000000">
                    <a:alpha val="43000"/>
                  </a:srgbClr>
                </a:outerShdw>
              </a:effectLst>
            </a:endParaRPr>
          </a:p>
        </p:txBody>
      </p:sp>
      <p:sp>
        <p:nvSpPr>
          <p:cNvPr id="2" name="Título 1">
            <a:extLst>
              <a:ext uri="{FF2B5EF4-FFF2-40B4-BE49-F238E27FC236}">
                <a16:creationId xmlns:a16="http://schemas.microsoft.com/office/drawing/2014/main" xmlns="" id="{267D0141-D00B-45B4-B424-BFC3620586C1}"/>
              </a:ext>
            </a:extLst>
          </p:cNvPr>
          <p:cNvSpPr>
            <a:spLocks noGrp="1"/>
          </p:cNvSpPr>
          <p:nvPr>
            <p:ph type="ctrTitle"/>
          </p:nvPr>
        </p:nvSpPr>
        <p:spPr>
          <a:xfrm>
            <a:off x="5186933" y="1334530"/>
            <a:ext cx="6737336" cy="3755680"/>
          </a:xfrm>
        </p:spPr>
        <p:txBody>
          <a:bodyPr>
            <a:normAutofit/>
          </a:bodyPr>
          <a:lstStyle/>
          <a:p>
            <a:pPr marL="182880" indent="0">
              <a:buNone/>
            </a:pPr>
            <a:r>
              <a:rPr lang="pt-BR" b="1" dirty="0" smtClean="0">
                <a:solidFill>
                  <a:srgbClr val="FFFFFF"/>
                </a:solidFill>
                <a:latin typeface="Open Sans" panose="020B0606030504020204" pitchFamily="34" charset="0"/>
              </a:rPr>
              <a:t> </a:t>
            </a:r>
            <a:r>
              <a:rPr lang="pt-BR" b="1" dirty="0">
                <a:solidFill>
                  <a:srgbClr val="FFFFFF"/>
                </a:solidFill>
                <a:latin typeface="Open Sans" panose="020B0606030504020204" pitchFamily="34" charset="0"/>
              </a:rPr>
              <a:t/>
            </a:r>
            <a:br>
              <a:rPr lang="pt-BR" b="1" dirty="0">
                <a:solidFill>
                  <a:srgbClr val="FFFFFF"/>
                </a:solidFill>
                <a:latin typeface="Open Sans" panose="020B0606030504020204" pitchFamily="34" charset="0"/>
              </a:rPr>
            </a:br>
            <a:endParaRPr lang="pt-BR" dirty="0">
              <a:solidFill>
                <a:srgbClr val="FFFFFF"/>
              </a:solidFill>
            </a:endParaRPr>
          </a:p>
        </p:txBody>
      </p:sp>
      <p:cxnSp>
        <p:nvCxnSpPr>
          <p:cNvPr id="30" name="Straight Connector 26">
            <a:extLst>
              <a:ext uri="{FF2B5EF4-FFF2-40B4-BE49-F238E27FC236}">
                <a16:creationId xmlns:a16="http://schemas.microsoft.com/office/drawing/2014/main" xmlns="" id="{DC0E1208-0B30-4396-AE7C-AEBFFAEE66D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287478" y="4713662"/>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aixaDeTexto 2"/>
          <p:cNvSpPr txBox="1"/>
          <p:nvPr/>
        </p:nvSpPr>
        <p:spPr>
          <a:xfrm>
            <a:off x="9873049" y="5750813"/>
            <a:ext cx="1804086" cy="338554"/>
          </a:xfrm>
          <a:prstGeom prst="rect">
            <a:avLst/>
          </a:prstGeom>
          <a:noFill/>
        </p:spPr>
        <p:txBody>
          <a:bodyPr wrap="square" rtlCol="0">
            <a:spAutoFit/>
          </a:bodyPr>
          <a:lstStyle/>
          <a:p>
            <a:r>
              <a:rPr lang="pt-BR" sz="1600" dirty="0" smtClean="0">
                <a:solidFill>
                  <a:srgbClr val="002060"/>
                </a:solidFill>
                <a:latin typeface="Arial Black" pitchFamily="34" charset="0"/>
              </a:rPr>
              <a:t>#CASALM&amp;F</a:t>
            </a:r>
            <a:endParaRPr lang="pt-BR" sz="1600" dirty="0">
              <a:solidFill>
                <a:srgbClr val="002060"/>
              </a:solidFill>
              <a:latin typeface="Arial Black" pitchFamily="34" charset="0"/>
            </a:endParaRPr>
          </a:p>
        </p:txBody>
      </p:sp>
      <p:sp>
        <p:nvSpPr>
          <p:cNvPr id="7" name="Retângulo 6"/>
          <p:cNvSpPr/>
          <p:nvPr/>
        </p:nvSpPr>
        <p:spPr>
          <a:xfrm>
            <a:off x="5287478" y="1394825"/>
            <a:ext cx="6080739" cy="3416320"/>
          </a:xfrm>
          <a:prstGeom prst="rect">
            <a:avLst/>
          </a:prstGeom>
        </p:spPr>
        <p:txBody>
          <a:bodyPr wrap="square">
            <a:spAutoFit/>
          </a:bodyPr>
          <a:lstStyle/>
          <a:p>
            <a:pPr lvl="0" algn="ctr"/>
            <a:r>
              <a:rPr lang="pt-BR" sz="5400" b="1" dirty="0">
                <a:ln w="18415" cmpd="sng">
                  <a:solidFill>
                    <a:srgbClr val="FFFFFF"/>
                  </a:solidFill>
                  <a:prstDash val="solid"/>
                </a:ln>
                <a:solidFill>
                  <a:srgbClr val="002060"/>
                </a:solidFill>
                <a:effectLst>
                  <a:outerShdw blurRad="63500" dir="3600000" algn="tl" rotWithShape="0">
                    <a:srgbClr val="000000">
                      <a:alpha val="70000"/>
                    </a:srgbClr>
                  </a:outerShdw>
                </a:effectLst>
                <a:latin typeface="Arial Black" pitchFamily="34" charset="0"/>
              </a:rPr>
              <a:t>A AÇÃO DO ESPÍRITO SANTO NA NOVA ALIANÇA</a:t>
            </a:r>
            <a:endParaRPr lang="pt-BR" sz="5400" b="1" dirty="0">
              <a:ln w="18415" cmpd="sng">
                <a:solidFill>
                  <a:srgbClr val="FFFFFF"/>
                </a:solidFill>
                <a:prstDash val="solid"/>
              </a:ln>
              <a:solidFill>
                <a:srgbClr val="002060"/>
              </a:solidFill>
              <a:effectLst>
                <a:outerShdw blurRad="63500" dir="3600000" algn="tl" rotWithShape="0">
                  <a:srgbClr val="000000">
                    <a:alpha val="70000"/>
                  </a:srgbClr>
                </a:outerShdw>
              </a:effectLst>
              <a:latin typeface="Arial Black" pitchFamily="34" charset="0"/>
            </a:endParaRPr>
          </a:p>
        </p:txBody>
      </p:sp>
      <p:sp>
        <p:nvSpPr>
          <p:cNvPr id="5" name="AutoShape 2" descr="Espirito Santo de Deus: O que é e Por Que nós precisamos De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975" y="619513"/>
            <a:ext cx="3893322" cy="5972174"/>
          </a:xfrm>
          <a:prstGeom prst="rect">
            <a:avLst/>
          </a:prstGeom>
        </p:spPr>
      </p:pic>
    </p:spTree>
    <p:extLst>
      <p:ext uri="{BB962C8B-B14F-4D97-AF65-F5344CB8AC3E}">
        <p14:creationId xmlns:p14="http://schemas.microsoft.com/office/powerpoint/2010/main" val="53339539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4" descr="Uma imagem contendo pessoa, mulher, segurando, frente&#10;&#10;Descrição gerada automaticamente">
            <a:extLst>
              <a:ext uri="{FF2B5EF4-FFF2-40B4-BE49-F238E27FC236}">
                <a16:creationId xmlns:a16="http://schemas.microsoft.com/office/drawing/2014/main" xmlns="" id="{7195910B-10B0-46EC-87BF-E2C1FDFDA42B}"/>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rot="21123506">
            <a:off x="558090" y="607521"/>
            <a:ext cx="4834869" cy="36261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CaixaDeTexto 4">
            <a:extLst>
              <a:ext uri="{FF2B5EF4-FFF2-40B4-BE49-F238E27FC236}">
                <a16:creationId xmlns:a16="http://schemas.microsoft.com/office/drawing/2014/main" xmlns="" id="{506C6A0B-6E45-488A-A1C5-5659EA8E23DE}"/>
              </a:ext>
            </a:extLst>
          </p:cNvPr>
          <p:cNvSpPr txBox="1"/>
          <p:nvPr/>
        </p:nvSpPr>
        <p:spPr>
          <a:xfrm>
            <a:off x="244275" y="5175224"/>
            <a:ext cx="2479728" cy="369332"/>
          </a:xfrm>
          <a:prstGeom prst="rect">
            <a:avLst/>
          </a:prstGeom>
          <a:noFill/>
        </p:spPr>
        <p:txBody>
          <a:bodyPr wrap="square" rtlCol="0">
            <a:spAutoFit/>
          </a:bodyPr>
          <a:lstStyle/>
          <a:p>
            <a:r>
              <a:rPr lang="pt-BR" dirty="0"/>
              <a:t>Pr. Júlio César Medeiros</a:t>
            </a:r>
          </a:p>
        </p:txBody>
      </p:sp>
      <p:pic>
        <p:nvPicPr>
          <p:cNvPr id="6" name="Gráfico 9" descr="Bolas de Harvey 100% com preenchimento sólido">
            <a:extLst>
              <a:ext uri="{FF2B5EF4-FFF2-40B4-BE49-F238E27FC236}">
                <a16:creationId xmlns:a16="http://schemas.microsoft.com/office/drawing/2014/main" xmlns="" id="{97E0EC46-731B-47A5-A9E3-A3868A3A8F4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1089717" y="5670046"/>
            <a:ext cx="914400" cy="914400"/>
          </a:xfrm>
          <a:prstGeom prst="rect">
            <a:avLst/>
          </a:prstGeom>
        </p:spPr>
      </p:pic>
      <p:pic>
        <p:nvPicPr>
          <p:cNvPr id="7" name="Gráfico 17" descr="Bolas de Harvey 100% com preenchimento sólido">
            <a:extLst>
              <a:ext uri="{FF2B5EF4-FFF2-40B4-BE49-F238E27FC236}">
                <a16:creationId xmlns:a16="http://schemas.microsoft.com/office/drawing/2014/main" xmlns="" id="{B816CE7D-B5E6-4048-BDFC-8A8C1ECBB6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0214742" y="5670046"/>
            <a:ext cx="914400" cy="914400"/>
          </a:xfrm>
          <a:prstGeom prst="rect">
            <a:avLst/>
          </a:prstGeom>
        </p:spPr>
      </p:pic>
      <p:pic>
        <p:nvPicPr>
          <p:cNvPr id="8" name="Gráfico 19" descr="Bolas de Harvey 100% com preenchimento sólido">
            <a:extLst>
              <a:ext uri="{FF2B5EF4-FFF2-40B4-BE49-F238E27FC236}">
                <a16:creationId xmlns:a16="http://schemas.microsoft.com/office/drawing/2014/main" xmlns="" id="{5DB010EE-43C8-4970-841A-5A5A30E536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280630" y="5670046"/>
            <a:ext cx="914400" cy="914400"/>
          </a:xfrm>
          <a:prstGeom prst="rect">
            <a:avLst/>
          </a:prstGeom>
        </p:spPr>
      </p:pic>
      <p:pic>
        <p:nvPicPr>
          <p:cNvPr id="9" name="Imagem 8" descr="Diagrama&#10;&#10;Descrição gerada automaticamente">
            <a:extLst>
              <a:ext uri="{FF2B5EF4-FFF2-40B4-BE49-F238E27FC236}">
                <a16:creationId xmlns:a16="http://schemas.microsoft.com/office/drawing/2014/main" xmlns="" id="{DF3AD6A9-C63D-4E33-BD28-19B975D0CB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7688" y="290910"/>
            <a:ext cx="5379136" cy="537913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m 9" descr="Homem tirando foto de si mesmo em frente ao computador&#10;&#10;Descrição gerada automaticamente">
            <a:extLst>
              <a:ext uri="{FF2B5EF4-FFF2-40B4-BE49-F238E27FC236}">
                <a16:creationId xmlns:a16="http://schemas.microsoft.com/office/drawing/2014/main" xmlns="" id="{BC6470E6-325C-48E1-AA9C-70E4D35156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5721" y="4580935"/>
            <a:ext cx="3560406" cy="200351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3721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99128"/>
            <a:ext cx="7766893" cy="1270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tângulo de cantos arredondados 6"/>
          <p:cNvSpPr/>
          <p:nvPr/>
        </p:nvSpPr>
        <p:spPr>
          <a:xfrm>
            <a:off x="311740" y="3169201"/>
            <a:ext cx="2592098" cy="346548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defTabSz="457200">
              <a:lnSpc>
                <a:spcPct val="150000"/>
              </a:lnSpc>
              <a:defRPr/>
            </a:pPr>
            <a:r>
              <a:rPr lang="pt-BR" sz="1400" b="1" dirty="0">
                <a:solidFill>
                  <a:schemeClr val="tx1"/>
                </a:solidFill>
                <a:latin typeface="Arial Black" pitchFamily="34" charset="0"/>
              </a:rPr>
              <a:t>"Mas recebereis a virtude do Espírito Santo, que há de vir sobre vós; e ser-me-eis testemunhas tanto em Jerusalém, como em toda a Judeia e Samaria e até os confins da terra." At 2.17</a:t>
            </a:r>
          </a:p>
          <a:p>
            <a:pPr lvl="0" algn="ctr" defTabSz="457200">
              <a:lnSpc>
                <a:spcPct val="150000"/>
              </a:lnSpc>
              <a:defRPr/>
            </a:pPr>
            <a:endParaRPr lang="pt-BR" sz="1400" b="1" dirty="0">
              <a:solidFill>
                <a:schemeClr val="tx1"/>
              </a:solidFill>
              <a:latin typeface="Arial Black" pitchFamily="34" charset="0"/>
            </a:endParaRPr>
          </a:p>
        </p:txBody>
      </p:sp>
      <p:sp>
        <p:nvSpPr>
          <p:cNvPr id="10" name="Retângulo de cantos arredondados 9"/>
          <p:cNvSpPr/>
          <p:nvPr/>
        </p:nvSpPr>
        <p:spPr>
          <a:xfrm>
            <a:off x="3138616" y="3169201"/>
            <a:ext cx="2627305" cy="345899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lnSpc>
                <a:spcPct val="150000"/>
              </a:lnSpc>
            </a:pPr>
            <a:r>
              <a:rPr lang="pt-BR" sz="1600" b="1" dirty="0">
                <a:solidFill>
                  <a:schemeClr val="tx1"/>
                </a:solidFill>
                <a:latin typeface="Arial Black" pitchFamily="34" charset="0"/>
                <a:cs typeface="Times New Roman" pitchFamily="18" charset="0"/>
              </a:rPr>
              <a:t>Em o NT, o Espírito Santo confirma no coração do homem o amor de Deus e o sacrifício de Jesus na cruz do Calvário.</a:t>
            </a:r>
            <a:endParaRPr lang="pt-BR" sz="1600" b="1" dirty="0">
              <a:solidFill>
                <a:schemeClr val="tx1"/>
              </a:solidFill>
              <a:latin typeface="Arial Black" pitchFamily="34" charset="0"/>
              <a:cs typeface="Times New Roman" pitchFamily="18" charset="0"/>
            </a:endParaRPr>
          </a:p>
        </p:txBody>
      </p:sp>
      <p:sp>
        <p:nvSpPr>
          <p:cNvPr id="11" name="Retângulo de cantos arredondados 10"/>
          <p:cNvSpPr/>
          <p:nvPr/>
        </p:nvSpPr>
        <p:spPr>
          <a:xfrm>
            <a:off x="6132706" y="3169201"/>
            <a:ext cx="2618339" cy="336268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285750" indent="-285750" algn="just">
              <a:buFont typeface="Wingdings" pitchFamily="2" charset="2"/>
              <a:buChar char="ü"/>
            </a:pPr>
            <a:endParaRPr lang="pt-BR" sz="1600" b="1" dirty="0" smtClean="0">
              <a:latin typeface="Arial" pitchFamily="34" charset="0"/>
              <a:cs typeface="Arial" pitchFamily="34" charset="0"/>
            </a:endParaRPr>
          </a:p>
          <a:p>
            <a:pPr marL="285750" indent="-285750">
              <a:buFont typeface="Wingdings" pitchFamily="2" charset="2"/>
              <a:buChar char="ü"/>
            </a:pPr>
            <a:r>
              <a:rPr lang="pt-BR" sz="1600" b="1" dirty="0">
                <a:solidFill>
                  <a:schemeClr val="tx1"/>
                </a:solidFill>
                <a:latin typeface="Arial" pitchFamily="34" charset="0"/>
                <a:cs typeface="Arial" pitchFamily="34" charset="0"/>
              </a:rPr>
              <a:t>Entender a ação do Espírito Santo no Novo Testamento;</a:t>
            </a:r>
          </a:p>
          <a:p>
            <a:pPr marL="285750" indent="-285750">
              <a:buFont typeface="Wingdings" pitchFamily="2" charset="2"/>
              <a:buChar char="ü"/>
            </a:pPr>
            <a:r>
              <a:rPr lang="pt-BR" sz="1600" b="1" dirty="0">
                <a:solidFill>
                  <a:schemeClr val="tx1"/>
                </a:solidFill>
                <a:latin typeface="Arial" pitchFamily="34" charset="0"/>
                <a:cs typeface="Arial" pitchFamily="34" charset="0"/>
              </a:rPr>
              <a:t>Compreender a atuação do Espírito Santo na vida dos discípulos;</a:t>
            </a:r>
          </a:p>
          <a:p>
            <a:pPr marL="285750" indent="-285750">
              <a:buFont typeface="Wingdings" pitchFamily="2" charset="2"/>
              <a:buChar char="ü"/>
            </a:pPr>
            <a:r>
              <a:rPr lang="pt-BR" sz="1600" b="1" dirty="0">
                <a:solidFill>
                  <a:schemeClr val="tx1"/>
                </a:solidFill>
                <a:latin typeface="Arial" pitchFamily="34" charset="0"/>
                <a:cs typeface="Arial" pitchFamily="34" charset="0"/>
              </a:rPr>
              <a:t>Observar a atuação do Espírito Santo no mundo.</a:t>
            </a:r>
            <a:endParaRPr lang="pt-BR" sz="1600" b="1" dirty="0">
              <a:solidFill>
                <a:schemeClr val="tx1"/>
              </a:solidFill>
              <a:latin typeface="Arial" pitchFamily="34" charset="0"/>
              <a:cs typeface="Arial" pitchFamily="34" charset="0"/>
            </a:endParaRPr>
          </a:p>
        </p:txBody>
      </p:sp>
      <p:sp>
        <p:nvSpPr>
          <p:cNvPr id="13" name="CaixaDeTexto 12"/>
          <p:cNvSpPr txBox="1"/>
          <p:nvPr/>
        </p:nvSpPr>
        <p:spPr>
          <a:xfrm>
            <a:off x="488239" y="2707535"/>
            <a:ext cx="2091962" cy="30777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chemeClr val="tx1"/>
                </a:solidFill>
                <a:effectLst/>
                <a:uLnTx/>
                <a:uFillTx/>
                <a:latin typeface="Calisto MT" panose="02040603050505030304"/>
                <a:ea typeface="+mn-ea"/>
                <a:cs typeface="+mn-cs"/>
              </a:rPr>
              <a:t>VERSÍCULO </a:t>
            </a:r>
            <a:r>
              <a:rPr kumimoji="0" lang="pt-BR" sz="1400" b="1" i="0" u="none" strike="noStrike" kern="1200" cap="none" spc="0" normalizeH="0" baseline="0" noProof="0" dirty="0" smtClean="0">
                <a:ln>
                  <a:noFill/>
                </a:ln>
                <a:solidFill>
                  <a:schemeClr val="tx1"/>
                </a:solidFill>
                <a:effectLst/>
                <a:uLnTx/>
                <a:uFillTx/>
                <a:latin typeface="Calisto MT" panose="02040603050505030304"/>
                <a:ea typeface="+mn-ea"/>
                <a:cs typeface="+mn-cs"/>
              </a:rPr>
              <a:t>DO </a:t>
            </a:r>
            <a:r>
              <a:rPr kumimoji="0" lang="pt-BR" sz="1400" b="1" i="0" u="none" strike="noStrike" kern="1200" cap="none" spc="0" normalizeH="0" baseline="0" noProof="0" dirty="0">
                <a:ln>
                  <a:noFill/>
                </a:ln>
                <a:solidFill>
                  <a:schemeClr val="tx1"/>
                </a:solidFill>
                <a:effectLst/>
                <a:uLnTx/>
                <a:uFillTx/>
                <a:latin typeface="Calisto MT" panose="02040603050505030304"/>
                <a:ea typeface="+mn-ea"/>
                <a:cs typeface="+mn-cs"/>
              </a:rPr>
              <a:t>DIA </a:t>
            </a:r>
          </a:p>
        </p:txBody>
      </p:sp>
      <p:pic>
        <p:nvPicPr>
          <p:cNvPr id="14" name="Image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621" y="2098675"/>
            <a:ext cx="799470" cy="559629"/>
          </a:xfrm>
          <a:prstGeom prst="rect">
            <a:avLst/>
          </a:prstGeom>
        </p:spPr>
      </p:pic>
      <p:sp>
        <p:nvSpPr>
          <p:cNvPr id="17" name="CaixaDeTexto 16"/>
          <p:cNvSpPr txBox="1"/>
          <p:nvPr/>
        </p:nvSpPr>
        <p:spPr>
          <a:xfrm>
            <a:off x="3327245" y="2679579"/>
            <a:ext cx="2139881" cy="307777"/>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chemeClr val="tx1"/>
                </a:solidFill>
                <a:effectLst/>
                <a:uLnTx/>
                <a:uFillTx/>
                <a:latin typeface="Calisto MT" panose="02040603050505030304"/>
                <a:ea typeface="+mn-ea"/>
                <a:cs typeface="+mn-cs"/>
              </a:rPr>
              <a:t>VERDADE APLICADA</a:t>
            </a:r>
          </a:p>
        </p:txBody>
      </p:sp>
      <p:sp>
        <p:nvSpPr>
          <p:cNvPr id="18" name="CaixaDeTexto 17"/>
          <p:cNvSpPr txBox="1"/>
          <p:nvPr/>
        </p:nvSpPr>
        <p:spPr>
          <a:xfrm>
            <a:off x="6298875" y="2707535"/>
            <a:ext cx="2184893" cy="307777"/>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chemeClr val="tx1"/>
                </a:solidFill>
                <a:effectLst/>
                <a:uLnTx/>
                <a:uFillTx/>
                <a:latin typeface="Calisto MT" panose="02040603050505030304"/>
                <a:ea typeface="+mn-ea"/>
                <a:cs typeface="+mn-cs"/>
              </a:rPr>
              <a:t>OBJETIVOS DA LIÇÃO</a:t>
            </a:r>
          </a:p>
        </p:txBody>
      </p:sp>
      <p:pic>
        <p:nvPicPr>
          <p:cNvPr id="20" name="Imagem 19"/>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03357" y="2064121"/>
            <a:ext cx="575928" cy="575688"/>
          </a:xfrm>
          <a:prstGeom prst="rect">
            <a:avLst/>
          </a:prstGeom>
        </p:spPr>
      </p:pic>
      <p:pic>
        <p:nvPicPr>
          <p:cNvPr id="24" name="Imagem 23"/>
          <p:cNvPicPr>
            <a:picLocks noChangeAspect="1"/>
          </p:cNvPicPr>
          <p:nvPr/>
        </p:nvPicPr>
        <p:blipFill>
          <a:blip r:embed="rId5" cstate="print">
            <a:duotone>
              <a:schemeClr val="accent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4156963" y="1989824"/>
            <a:ext cx="860646" cy="613866"/>
          </a:xfrm>
          <a:prstGeom prst="rect">
            <a:avLst/>
          </a:prstGeom>
        </p:spPr>
      </p:pic>
      <p:sp>
        <p:nvSpPr>
          <p:cNvPr id="5" name="Espaço Reservado para Conteúdo 4">
            <a:extLst>
              <a:ext uri="{FF2B5EF4-FFF2-40B4-BE49-F238E27FC236}">
                <a16:creationId xmlns:a16="http://schemas.microsoft.com/office/drawing/2014/main" xmlns="" id="{8FFD31F2-4A58-42DA-948C-6F1E98767AE8}"/>
              </a:ext>
            </a:extLst>
          </p:cNvPr>
          <p:cNvSpPr>
            <a:spLocks noGrp="1"/>
          </p:cNvSpPr>
          <p:nvPr>
            <p:ph sz="quarter" idx="13"/>
          </p:nvPr>
        </p:nvSpPr>
        <p:spPr>
          <a:xfrm>
            <a:off x="626003" y="299129"/>
            <a:ext cx="7759754" cy="1246905"/>
          </a:xfrm>
          <a:noFill/>
        </p:spPr>
        <p:style>
          <a:lnRef idx="1">
            <a:schemeClr val="accent3"/>
          </a:lnRef>
          <a:fillRef idx="3">
            <a:schemeClr val="accent3"/>
          </a:fillRef>
          <a:effectRef idx="2">
            <a:schemeClr val="accent3"/>
          </a:effectRef>
          <a:fontRef idx="minor">
            <a:schemeClr val="lt1"/>
          </a:fontRef>
        </p:style>
        <p:txBody>
          <a:bodyPr>
            <a:normAutofit lnSpcReduction="10000"/>
          </a:bodyPr>
          <a:lstStyle/>
          <a:p>
            <a:pPr marL="0" indent="0" algn="ctr">
              <a:buNone/>
            </a:pPr>
            <a:r>
              <a:rPr lang="pt-BR" sz="4000" b="1" dirty="0" smtClean="0">
                <a:solidFill>
                  <a:schemeClr val="tx1"/>
                </a:solidFill>
                <a:effectLst>
                  <a:outerShdw blurRad="38100" dist="38100" dir="2700000" algn="tl">
                    <a:srgbClr val="000000">
                      <a:alpha val="43137"/>
                    </a:srgbClr>
                  </a:outerShdw>
                </a:effectLst>
              </a:rPr>
              <a:t>Lição </a:t>
            </a:r>
            <a:r>
              <a:rPr lang="pt-BR" sz="4000" b="1" dirty="0" smtClean="0">
                <a:solidFill>
                  <a:schemeClr val="tx1"/>
                </a:solidFill>
                <a:effectLst>
                  <a:outerShdw blurRad="38100" dist="38100" dir="2700000" algn="tl">
                    <a:srgbClr val="000000">
                      <a:alpha val="43137"/>
                    </a:srgbClr>
                  </a:outerShdw>
                </a:effectLst>
              </a:rPr>
              <a:t>– </a:t>
            </a:r>
            <a:r>
              <a:rPr lang="pt-BR" sz="4000" b="1" dirty="0">
                <a:solidFill>
                  <a:schemeClr val="tx1"/>
                </a:solidFill>
                <a:effectLst>
                  <a:outerShdw blurRad="38100" dist="38100" dir="2700000" algn="tl">
                    <a:srgbClr val="000000">
                      <a:alpha val="43137"/>
                    </a:srgbClr>
                  </a:outerShdw>
                </a:effectLst>
              </a:rPr>
              <a:t>05 A AÇÃO DO ESPÍRITO SANTO NA NOVA ALIANÇA</a:t>
            </a:r>
            <a:endParaRPr lang="pt-BR" sz="4000" b="1" dirty="0">
              <a:solidFill>
                <a:schemeClr val="tx1"/>
              </a:solidFill>
              <a:effectLst>
                <a:outerShdw blurRad="38100" dist="38100" dir="2700000" algn="tl">
                  <a:srgbClr val="000000">
                    <a:alpha val="43137"/>
                  </a:srgbClr>
                </a:outerShdw>
              </a:effectLst>
            </a:endParaRPr>
          </a:p>
        </p:txBody>
      </p:sp>
      <p:sp>
        <p:nvSpPr>
          <p:cNvPr id="3" name="AutoShape 2" descr="Bíblia: o livro da classe trabalhadora - CartaCapit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2051"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29144" t="50000"/>
          <a:stretch/>
        </p:blipFill>
        <p:spPr bwMode="auto">
          <a:xfrm>
            <a:off x="8751045" y="299128"/>
            <a:ext cx="2838509" cy="1412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Imagem 14"/>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865742" y="2169303"/>
            <a:ext cx="609116" cy="510276"/>
          </a:xfrm>
          <a:prstGeom prst="rect">
            <a:avLst/>
          </a:prstGeom>
        </p:spPr>
      </p:pic>
      <p:sp>
        <p:nvSpPr>
          <p:cNvPr id="16" name="CaixaDeTexto 15"/>
          <p:cNvSpPr txBox="1"/>
          <p:nvPr/>
        </p:nvSpPr>
        <p:spPr>
          <a:xfrm>
            <a:off x="9097632" y="2707535"/>
            <a:ext cx="2410660" cy="307777"/>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chemeClr val="tx1"/>
                </a:solidFill>
                <a:effectLst/>
                <a:uLnTx/>
                <a:uFillTx/>
                <a:latin typeface="Calisto MT" panose="02040603050505030304"/>
                <a:ea typeface="+mn-ea"/>
                <a:cs typeface="+mn-cs"/>
              </a:rPr>
              <a:t>MOMENTO DE ORAÇÃO</a:t>
            </a:r>
          </a:p>
        </p:txBody>
      </p:sp>
      <p:sp>
        <p:nvSpPr>
          <p:cNvPr id="21" name="Retângulo de cantos arredondados 20"/>
          <p:cNvSpPr/>
          <p:nvPr/>
        </p:nvSpPr>
        <p:spPr>
          <a:xfrm>
            <a:off x="9097632" y="3220026"/>
            <a:ext cx="2491922" cy="325988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2000" b="1" dirty="0" smtClean="0">
                <a:solidFill>
                  <a:schemeClr val="tx1"/>
                </a:solidFill>
                <a:latin typeface="Arial" pitchFamily="34" charset="0"/>
                <a:cs typeface="Arial" pitchFamily="34" charset="0"/>
              </a:rPr>
              <a:t>Oremos </a:t>
            </a:r>
            <a:r>
              <a:rPr lang="pt-BR" sz="2000" b="1" dirty="0" smtClean="0">
                <a:solidFill>
                  <a:schemeClr val="tx1"/>
                </a:solidFill>
                <a:latin typeface="Arial" pitchFamily="34" charset="0"/>
                <a:cs typeface="Arial" pitchFamily="34" charset="0"/>
              </a:rPr>
              <a:t>para as pessoas venham entender o agir do Esp</a:t>
            </a:r>
            <a:r>
              <a:rPr lang="pt-BR" sz="2000" b="1" dirty="0" smtClean="0">
                <a:solidFill>
                  <a:schemeClr val="tx1"/>
                </a:solidFill>
                <a:latin typeface="Arial" pitchFamily="34" charset="0"/>
                <a:cs typeface="Arial" pitchFamily="34" charset="0"/>
              </a:rPr>
              <a:t>írito Santo e se tornem mais sensíveis à Sua presença.</a:t>
            </a:r>
            <a:endParaRPr lang="pt-BR" sz="2000" b="1" dirty="0">
              <a:solidFill>
                <a:schemeClr val="tx1"/>
              </a:solidFill>
              <a:latin typeface="Arial" pitchFamily="34" charset="0"/>
              <a:cs typeface="Arial" pitchFamily="34" charset="0"/>
            </a:endParaRPr>
          </a:p>
        </p:txBody>
      </p:sp>
      <p:sp>
        <p:nvSpPr>
          <p:cNvPr id="22" name="CaixaDeTexto 21">
            <a:extLst>
              <a:ext uri="{FF2B5EF4-FFF2-40B4-BE49-F238E27FC236}">
                <a16:creationId xmlns="" xmlns:a16="http://schemas.microsoft.com/office/drawing/2014/main" id="{AFDBC0CC-8AA0-4FA7-BEF4-2326FBBABBB4}"/>
              </a:ext>
            </a:extLst>
          </p:cNvPr>
          <p:cNvSpPr txBox="1"/>
          <p:nvPr/>
        </p:nvSpPr>
        <p:spPr>
          <a:xfrm>
            <a:off x="10039128" y="3240737"/>
            <a:ext cx="527668" cy="369332"/>
          </a:xfrm>
          <a:prstGeom prst="rect">
            <a:avLst/>
          </a:prstGeom>
          <a:noFill/>
        </p:spPr>
        <p:txBody>
          <a:bodyPr wrap="square">
            <a:spAutoFit/>
          </a:bodyPr>
          <a:lstStyle/>
          <a:p>
            <a:pPr algn="ctr"/>
            <a:r>
              <a:rPr lang="pt-BR" b="1" i="0" dirty="0">
                <a:solidFill>
                  <a:srgbClr val="3F3757"/>
                </a:solidFill>
                <a:effectLst/>
                <a:latin typeface="Nunito Sans"/>
              </a:rPr>
              <a:t>🙏</a:t>
            </a:r>
            <a:endParaRPr lang="pt-BR" dirty="0"/>
          </a:p>
        </p:txBody>
      </p:sp>
      <p:sp>
        <p:nvSpPr>
          <p:cNvPr id="2" name="Retângulo 1"/>
          <p:cNvSpPr/>
          <p:nvPr/>
        </p:nvSpPr>
        <p:spPr>
          <a:xfrm>
            <a:off x="8378453" y="1758582"/>
            <a:ext cx="2963504" cy="318998"/>
          </a:xfrm>
          <a:prstGeom prst="rect">
            <a:avLst/>
          </a:prstGeom>
        </p:spPr>
        <p:txBody>
          <a:bodyPr wrap="none">
            <a:spAutoFit/>
          </a:bodyPr>
          <a:lstStyle/>
          <a:p>
            <a:pPr>
              <a:lnSpc>
                <a:spcPct val="115000"/>
              </a:lnSpc>
              <a:spcAft>
                <a:spcPts val="0"/>
              </a:spcAft>
            </a:pPr>
            <a:r>
              <a:rPr lang="pt-BR" sz="1400" b="1" dirty="0">
                <a:latin typeface="Arial" pitchFamily="34" charset="0"/>
                <a:cs typeface="Arial" pitchFamily="34" charset="0"/>
              </a:rPr>
              <a:t>Texto de Referência</a:t>
            </a:r>
            <a:r>
              <a:rPr lang="pt-BR" sz="1400" b="1" dirty="0" smtClean="0">
                <a:latin typeface="Arial" pitchFamily="34" charset="0"/>
                <a:cs typeface="Arial" pitchFamily="34" charset="0"/>
              </a:rPr>
              <a:t>: </a:t>
            </a:r>
            <a:r>
              <a:rPr lang="pt-BR" sz="1400" b="1" dirty="0">
                <a:latin typeface="Arial" pitchFamily="34" charset="0"/>
                <a:cs typeface="Arial" pitchFamily="34" charset="0"/>
              </a:rPr>
              <a:t> </a:t>
            </a:r>
            <a:r>
              <a:rPr lang="pt-BR" sz="1400" b="1" dirty="0" smtClean="0">
                <a:latin typeface="Arial" pitchFamily="34" charset="0"/>
                <a:cs typeface="Arial" pitchFamily="34" charset="0"/>
              </a:rPr>
              <a:t>2Co 3. 7-11</a:t>
            </a:r>
            <a:endParaRPr lang="pt-BR" sz="1400" b="1" dirty="0">
              <a:latin typeface="Arial" pitchFamily="34" charset="0"/>
              <a:cs typeface="Arial" pitchFamily="34" charset="0"/>
            </a:endParaRPr>
          </a:p>
        </p:txBody>
      </p:sp>
    </p:spTree>
    <p:extLst>
      <p:ext uri="{BB962C8B-B14F-4D97-AF65-F5344CB8AC3E}">
        <p14:creationId xmlns:p14="http://schemas.microsoft.com/office/powerpoint/2010/main" val="393674724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3" grpId="0" animBg="1"/>
      <p:bldP spid="17" grpId="0" animBg="1"/>
      <p:bldP spid="18" grpId="0" animBg="1"/>
      <p:bldP spid="16"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256DD8-EB8E-44FC-92E1-4354F37D6D87}"/>
              </a:ext>
            </a:extLst>
          </p:cNvPr>
          <p:cNvSpPr>
            <a:spLocks noGrp="1"/>
          </p:cNvSpPr>
          <p:nvPr>
            <p:ph type="title"/>
          </p:nvPr>
        </p:nvSpPr>
        <p:spPr>
          <a:xfrm>
            <a:off x="6697364" y="197708"/>
            <a:ext cx="3175686" cy="964753"/>
          </a:xfrm>
        </p:spPr>
        <p:txBody>
          <a:bodyPr anchor="b">
            <a:normAutofit/>
          </a:bodyPr>
          <a:lstStyle/>
          <a:p>
            <a:pPr marL="0" indent="0" algn="l">
              <a:buNone/>
            </a:pPr>
            <a:r>
              <a:rPr lang="pt-BR" sz="4400" b="1" dirty="0">
                <a:latin typeface="Arial" pitchFamily="34" charset="0"/>
                <a:cs typeface="Arial" pitchFamily="34" charset="0"/>
              </a:rPr>
              <a:t>TEXTO</a:t>
            </a:r>
          </a:p>
        </p:txBody>
      </p:sp>
      <p:graphicFrame>
        <p:nvGraphicFramePr>
          <p:cNvPr id="5" name="Espaço Reservado para Conteúdo 2">
            <a:extLst>
              <a:ext uri="{FF2B5EF4-FFF2-40B4-BE49-F238E27FC236}">
                <a16:creationId xmlns:a16="http://schemas.microsoft.com/office/drawing/2014/main" xmlns="" id="{7869A383-7C73-4AFE-85B3-1998D4A7EC55}"/>
              </a:ext>
            </a:extLst>
          </p:cNvPr>
          <p:cNvGraphicFramePr>
            <a:graphicFrameLocks noGrp="1"/>
          </p:cNvGraphicFramePr>
          <p:nvPr>
            <p:ph sz="quarter" idx="13"/>
            <p:extLst>
              <p:ext uri="{D42A27DB-BD31-4B8C-83A1-F6EECF244321}">
                <p14:modId xmlns:p14="http://schemas.microsoft.com/office/powerpoint/2010/main" val="1041442336"/>
              </p:ext>
            </p:extLst>
          </p:nvPr>
        </p:nvGraphicFramePr>
        <p:xfrm>
          <a:off x="5214554" y="1581665"/>
          <a:ext cx="6561436" cy="3595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Moisés resplandece (Bíblia comentada - Êxodo 34) - Reflexões Cristãs -  Estudos e Mensagens Bíblica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1315694"/>
            <a:ext cx="4750057" cy="37752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78681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xmlns=""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xmlns="" id="{72732891-26BD-4820-9E75-87BA040E5385}"/>
              </a:ext>
            </a:extLst>
          </p:cNvPr>
          <p:cNvSpPr>
            <a:spLocks noGrp="1"/>
          </p:cNvSpPr>
          <p:nvPr>
            <p:ph type="title"/>
          </p:nvPr>
        </p:nvSpPr>
        <p:spPr>
          <a:xfrm>
            <a:off x="670705" y="276217"/>
            <a:ext cx="3458976" cy="1135737"/>
          </a:xfrm>
        </p:spPr>
        <p:txBody>
          <a:bodyPr vert="horz" lIns="91440" tIns="45720" rIns="91440" bIns="45720" rtlCol="0" anchor="ct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indent="0">
              <a:buNone/>
            </a:pPr>
            <a:r>
              <a:rPr lang="en-US" sz="3600" kern="1200" cap="all" dirty="0" smtClean="0">
                <a:ln w="0"/>
                <a:solidFill>
                  <a:schemeClr val="tx1"/>
                </a:solidFill>
                <a:effectLst>
                  <a:reflection blurRad="12700" stA="50000" endPos="50000" dist="5000" dir="5400000" sy="-100000" rotWithShape="0"/>
                </a:effectLst>
                <a:latin typeface="+mj-lt"/>
                <a:ea typeface="+mj-ea"/>
                <a:cs typeface="+mj-cs"/>
              </a:rPr>
              <a:t>INTRODUÇÃO</a:t>
            </a:r>
            <a:r>
              <a:rPr lang="en-US" sz="3600" kern="12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rPr>
              <a:t> </a:t>
            </a:r>
            <a:endParaRPr lang="en-US" sz="3600" kern="12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a typeface="+mj-ea"/>
              <a:cs typeface="+mj-cs"/>
            </a:endParaRPr>
          </a:p>
        </p:txBody>
      </p:sp>
      <p:sp>
        <p:nvSpPr>
          <p:cNvPr id="7" name="CaixaDeTexto 6">
            <a:extLst>
              <a:ext uri="{FF2B5EF4-FFF2-40B4-BE49-F238E27FC236}">
                <a16:creationId xmlns:a16="http://schemas.microsoft.com/office/drawing/2014/main" xmlns="" id="{1D34EDB1-5711-42DA-A5E2-973ADE0955FC}"/>
              </a:ext>
            </a:extLst>
          </p:cNvPr>
          <p:cNvSpPr txBox="1"/>
          <p:nvPr/>
        </p:nvSpPr>
        <p:spPr>
          <a:xfrm>
            <a:off x="6175889" y="1653084"/>
            <a:ext cx="5529755" cy="431213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oAutofit/>
          </a:bodyPr>
          <a:lstStyle/>
          <a:p>
            <a:pPr algn="just">
              <a:lnSpc>
                <a:spcPct val="150000"/>
              </a:lnSpc>
              <a:spcAft>
                <a:spcPts val="600"/>
              </a:spcAft>
            </a:pPr>
            <a:r>
              <a:rPr lang="pt-BR" sz="2000" b="1" dirty="0">
                <a:solidFill>
                  <a:schemeClr val="tx1"/>
                </a:solidFill>
                <a:latin typeface="Arial" pitchFamily="34" charset="0"/>
                <a:cs typeface="Arial" pitchFamily="34" charset="0"/>
              </a:rPr>
              <a:t>Em o NT, podemos observar de uma forma totalmente inédita a ação do Espírito Santo, tanto na Vida e Ministério de Jesus, como na de Seus discípulos após o Pentecostes. Todavia, após a descida do Espírito Santo, este vem atuar de tal forma no ser humano que traz conscientização acerca do sacrifício de Cristo e produz a edificação da Igreja</a:t>
            </a:r>
            <a:endParaRPr lang="pt-BR" sz="2400" b="1" dirty="0">
              <a:solidFill>
                <a:schemeClr val="tx1"/>
              </a:solidFill>
              <a:latin typeface="Arial" pitchFamily="34" charset="0"/>
              <a:cs typeface="Arial" pitchFamily="34" charset="0"/>
            </a:endParaRPr>
          </a:p>
        </p:txBody>
      </p:sp>
      <p:grpSp>
        <p:nvGrpSpPr>
          <p:cNvPr id="142" name="Group 141">
            <a:extLst>
              <a:ext uri="{FF2B5EF4-FFF2-40B4-BE49-F238E27FC236}">
                <a16:creationId xmlns:a16="http://schemas.microsoft.com/office/drawing/2014/main" xmlns="" id="{828A5161-06F1-46CF-8AD7-844680A59E1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4601497"/>
            <a:ext cx="1014060" cy="2017580"/>
            <a:chOff x="0" y="4601497"/>
            <a:chExt cx="1014060" cy="2017580"/>
          </a:xfrm>
        </p:grpSpPr>
        <p:sp>
          <p:nvSpPr>
            <p:cNvPr id="143" name="Isosceles Triangle 142">
              <a:extLst>
                <a:ext uri="{FF2B5EF4-FFF2-40B4-BE49-F238E27FC236}">
                  <a16:creationId xmlns:a16="http://schemas.microsoft.com/office/drawing/2014/main" xmlns="" id="{D3F51FEB-38FB-4F6C-9F7B-2F2AFAB654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xmlns="" id="{1E547BA6-BAE0-43BB-A7CA-60F69CE252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6" name="Group 145">
            <a:extLst>
              <a:ext uri="{FF2B5EF4-FFF2-40B4-BE49-F238E27FC236}">
                <a16:creationId xmlns:a16="http://schemas.microsoft.com/office/drawing/2014/main" xmlns="" id="{5995D10D-E9C9-47DB-AE7E-801FEF38F5C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219290" y="1"/>
            <a:ext cx="972709" cy="1935307"/>
            <a:chOff x="10918968" y="713127"/>
            <a:chExt cx="1273032" cy="2532832"/>
          </a:xfrm>
        </p:grpSpPr>
        <p:sp>
          <p:nvSpPr>
            <p:cNvPr id="147" name="Rectangle 146">
              <a:extLst>
                <a:ext uri="{FF2B5EF4-FFF2-40B4-BE49-F238E27FC236}">
                  <a16:creationId xmlns:a16="http://schemas.microsoft.com/office/drawing/2014/main" xmlns="" id="{CC1A72C6-3DE4-4EC3-9AD5-9E0D40D8CE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Isosceles Triangle 147">
              <a:extLst>
                <a:ext uri="{FF2B5EF4-FFF2-40B4-BE49-F238E27FC236}">
                  <a16:creationId xmlns:a16="http://schemas.microsoft.com/office/drawing/2014/main" xmlns="" id="{0B0DA1F1-C391-4EDF-9FE0-23E86E1377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exto explicativo em seta para a esquerda e para a direita 2"/>
          <p:cNvSpPr/>
          <p:nvPr/>
        </p:nvSpPr>
        <p:spPr>
          <a:xfrm>
            <a:off x="5191467" y="3350561"/>
            <a:ext cx="799070" cy="576072"/>
          </a:xfrm>
          <a:prstGeom prst="leftRightArrowCallou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t-B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5614" r="-832" b="17650"/>
          <a:stretch/>
        </p:blipFill>
        <p:spPr bwMode="auto">
          <a:xfrm>
            <a:off x="392169" y="1670241"/>
            <a:ext cx="4689494" cy="3940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306745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6425514" y="1802551"/>
            <a:ext cx="5449330" cy="4062651"/>
          </a:xfrm>
          <a:prstGeom prst="rect">
            <a:avLst/>
          </a:prstGeom>
        </p:spPr>
        <p:txBody>
          <a:bodyPr wrap="square">
            <a:spAutoFit/>
          </a:bodyPr>
          <a:lstStyle/>
          <a:p>
            <a:pPr algn="ctr"/>
            <a:r>
              <a:rPr lang="pt-BR" sz="2400" b="1" dirty="0" smtClean="0">
                <a:latin typeface="Arial Black" pitchFamily="34" charset="0"/>
              </a:rPr>
              <a:t>PONTO-CHAVE</a:t>
            </a:r>
          </a:p>
          <a:p>
            <a:endParaRPr lang="pt-BR" dirty="0" smtClean="0"/>
          </a:p>
          <a:p>
            <a:pPr algn="just">
              <a:lnSpc>
                <a:spcPct val="150000"/>
              </a:lnSpc>
            </a:pPr>
            <a:r>
              <a:rPr lang="pt-BR" sz="2400" dirty="0">
                <a:latin typeface="Arial Black" pitchFamily="34" charset="0"/>
              </a:rPr>
              <a:t>"Deus concede aos santos, nestes tempos, a oportunidade de viver sobre os domínios de Seu Espírito; cabe-nos aproveitar esta graça maravilhosa".</a:t>
            </a:r>
            <a:endParaRPr lang="pt-BR" sz="3600" b="1" dirty="0">
              <a:latin typeface="Arial Black" pitchFamily="34" charset="0"/>
            </a:endParaRPr>
          </a:p>
        </p:txBody>
      </p:sp>
      <p:sp>
        <p:nvSpPr>
          <p:cNvPr id="2" name="AutoShape 2" descr="Artigo - Conceito de família está cada vez mais organizado e autêntico -  Por Rodrigo da Cunha Pereira - ANOREG/S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1272746"/>
            <a:ext cx="5325289" cy="4910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640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769" y="251468"/>
            <a:ext cx="9403495" cy="85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ítulo 1">
            <a:extLst>
              <a:ext uri="{FF2B5EF4-FFF2-40B4-BE49-F238E27FC236}">
                <a16:creationId xmlns:a16="http://schemas.microsoft.com/office/drawing/2014/main" xmlns="" id="{4CF16C34-BB26-4E10-A228-C4DC33F9BC82}"/>
              </a:ext>
            </a:extLst>
          </p:cNvPr>
          <p:cNvSpPr>
            <a:spLocks noGrp="1"/>
          </p:cNvSpPr>
          <p:nvPr>
            <p:ph type="title"/>
          </p:nvPr>
        </p:nvSpPr>
        <p:spPr>
          <a:xfrm>
            <a:off x="383054" y="390764"/>
            <a:ext cx="9428209" cy="571807"/>
          </a:xfrm>
        </p:spPr>
        <p:txBody>
          <a:bodyPr>
            <a:normAutofit fontScale="90000"/>
          </a:bodyPr>
          <a:lstStyle/>
          <a:p>
            <a:pPr marL="0" indent="0" algn="ctr">
              <a:buNone/>
            </a:pPr>
            <a:r>
              <a:rPr lang="pt-BR" sz="2700" dirty="0">
                <a:solidFill>
                  <a:schemeClr val="tx1"/>
                </a:solidFill>
                <a:effectLst/>
                <a:latin typeface="Georgia" panose="02040502050405020303" pitchFamily="18" charset="0"/>
              </a:rPr>
              <a:t>1 - </a:t>
            </a:r>
            <a:r>
              <a:rPr lang="pt-BR" sz="2700" dirty="0" smtClean="0">
                <a:solidFill>
                  <a:schemeClr val="tx1"/>
                </a:solidFill>
                <a:effectLst/>
                <a:latin typeface="Georgia" panose="02040502050405020303" pitchFamily="18" charset="0"/>
              </a:rPr>
              <a:t> </a:t>
            </a:r>
            <a:r>
              <a:rPr lang="pt-BR" sz="2700" dirty="0">
                <a:solidFill>
                  <a:schemeClr val="tx1"/>
                </a:solidFill>
                <a:effectLst/>
                <a:latin typeface="Georgia" panose="02040502050405020303" pitchFamily="18" charset="0"/>
              </a:rPr>
              <a:t>A AÇÃO DO ESPÍRITO SANTO NA NOVA ALIANÇA</a:t>
            </a:r>
            <a:br>
              <a:rPr lang="pt-BR" sz="2700" dirty="0">
                <a:solidFill>
                  <a:schemeClr val="tx1"/>
                </a:solidFill>
                <a:effectLst/>
                <a:latin typeface="Georgia" panose="02040502050405020303" pitchFamily="18" charset="0"/>
              </a:rPr>
            </a:br>
            <a:endParaRPr lang="pt-BR" sz="2700" dirty="0">
              <a:solidFill>
                <a:schemeClr val="tx1"/>
              </a:solidFill>
              <a:effectLst/>
              <a:latin typeface="Georgia" panose="02040502050405020303" pitchFamily="18" charset="0"/>
            </a:endParaRPr>
          </a:p>
        </p:txBody>
      </p:sp>
      <p:sp>
        <p:nvSpPr>
          <p:cNvPr id="3" name="Espaço Reservado para Conteúdo 2">
            <a:extLst>
              <a:ext uri="{FF2B5EF4-FFF2-40B4-BE49-F238E27FC236}">
                <a16:creationId xmlns:a16="http://schemas.microsoft.com/office/drawing/2014/main" xmlns="" id="{4A1A0293-ABD5-419B-8D27-129761D5FFC9}"/>
              </a:ext>
            </a:extLst>
          </p:cNvPr>
          <p:cNvSpPr>
            <a:spLocks noGrp="1"/>
          </p:cNvSpPr>
          <p:nvPr>
            <p:ph sz="quarter" idx="13"/>
          </p:nvPr>
        </p:nvSpPr>
        <p:spPr>
          <a:xfrm>
            <a:off x="5915795" y="1593892"/>
            <a:ext cx="5727356" cy="4362065"/>
          </a:xfrm>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marL="45720" indent="0" algn="ctr">
              <a:buNone/>
            </a:pPr>
            <a:r>
              <a:rPr lang="pt-BR" sz="2800" b="1" dirty="0">
                <a:solidFill>
                  <a:schemeClr val="tx1"/>
                </a:solidFill>
                <a:latin typeface="Arial" pitchFamily="34" charset="0"/>
                <a:cs typeface="Arial" pitchFamily="34" charset="0"/>
              </a:rPr>
              <a:t>Deus se revelou progressivamente na história da humanidade, de tal forma que Ele se revela plenamente na Pessoa e na Obra de nosso Senhor Jesus Cristo, que, quando em Seu Ministério terreno, nos prometeu a companhia e o consolo de Seu Santo Espírito (</a:t>
            </a:r>
            <a:r>
              <a:rPr lang="pt-BR" sz="2800" b="1" dirty="0" err="1">
                <a:solidFill>
                  <a:schemeClr val="tx1"/>
                </a:solidFill>
                <a:latin typeface="Arial" pitchFamily="34" charset="0"/>
                <a:cs typeface="Arial" pitchFamily="34" charset="0"/>
              </a:rPr>
              <a:t>Jo</a:t>
            </a:r>
            <a:r>
              <a:rPr lang="pt-BR" sz="2800" b="1" dirty="0">
                <a:solidFill>
                  <a:schemeClr val="tx1"/>
                </a:solidFill>
                <a:latin typeface="Arial" pitchFamily="34" charset="0"/>
                <a:cs typeface="Arial" pitchFamily="34" charset="0"/>
              </a:rPr>
              <a:t> 14.16).</a:t>
            </a:r>
            <a:endParaRPr lang="pt-BR" sz="2800" b="1" dirty="0">
              <a:solidFill>
                <a:schemeClr val="tx1"/>
              </a:solidFill>
              <a:latin typeface="Arial" pitchFamily="34" charset="0"/>
              <a:cs typeface="Arial"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337" y="1763112"/>
            <a:ext cx="5011440" cy="409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7005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937" y="245633"/>
            <a:ext cx="80835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ço Reservado para Texto 4">
            <a:extLst>
              <a:ext uri="{FF2B5EF4-FFF2-40B4-BE49-F238E27FC236}">
                <a16:creationId xmlns:a16="http://schemas.microsoft.com/office/drawing/2014/main" xmlns="" id="{8A372461-4BAF-4E61-B885-6769D32679DF}"/>
              </a:ext>
            </a:extLst>
          </p:cNvPr>
          <p:cNvSpPr>
            <a:spLocks noGrp="1"/>
          </p:cNvSpPr>
          <p:nvPr>
            <p:ph type="body" idx="1"/>
          </p:nvPr>
        </p:nvSpPr>
        <p:spPr>
          <a:xfrm>
            <a:off x="317152" y="1265806"/>
            <a:ext cx="5453449" cy="540951"/>
          </a:xfrm>
        </p:spPr>
        <p:txBody>
          <a:bodyPr>
            <a:normAutofit/>
          </a:bodyPr>
          <a:lstStyle/>
          <a:p>
            <a:r>
              <a:rPr lang="pt-BR" dirty="0">
                <a:solidFill>
                  <a:srgbClr val="222222"/>
                </a:solidFill>
                <a:latin typeface="Georgia" panose="02040502050405020303" pitchFamily="18" charset="0"/>
              </a:rPr>
              <a:t>1.1. A Plenitude dos tempos</a:t>
            </a:r>
            <a:endParaRPr lang="pt-BR" b="0" i="0" dirty="0">
              <a:solidFill>
                <a:srgbClr val="222222"/>
              </a:solidFill>
              <a:effectLst/>
              <a:latin typeface="Georgia" panose="02040502050405020303" pitchFamily="18" charset="0"/>
            </a:endParaRPr>
          </a:p>
        </p:txBody>
      </p:sp>
      <p:sp>
        <p:nvSpPr>
          <p:cNvPr id="7" name="Espaço Reservado para Texto 6">
            <a:extLst>
              <a:ext uri="{FF2B5EF4-FFF2-40B4-BE49-F238E27FC236}">
                <a16:creationId xmlns:a16="http://schemas.microsoft.com/office/drawing/2014/main" xmlns="" id="{A7DCFEFA-7BA0-406D-BEE3-F7D0EBEB6E29}"/>
              </a:ext>
            </a:extLst>
          </p:cNvPr>
          <p:cNvSpPr>
            <a:spLocks noGrp="1"/>
          </p:cNvSpPr>
          <p:nvPr>
            <p:ph type="body" sz="quarter" idx="3"/>
          </p:nvPr>
        </p:nvSpPr>
        <p:spPr>
          <a:xfrm>
            <a:off x="6487293" y="1238306"/>
            <a:ext cx="5313405" cy="639762"/>
          </a:xfrm>
        </p:spPr>
        <p:txBody>
          <a:bodyPr>
            <a:noAutofit/>
          </a:bodyPr>
          <a:lstStyle/>
          <a:p>
            <a:r>
              <a:rPr lang="pt-BR" sz="2000" dirty="0">
                <a:solidFill>
                  <a:srgbClr val="222222"/>
                </a:solidFill>
                <a:latin typeface="Georgia" panose="02040502050405020303" pitchFamily="18" charset="0"/>
              </a:rPr>
              <a:t>1.2.O Espírito Santo na Nova Aliança</a:t>
            </a:r>
            <a:endParaRPr lang="pt-BR" sz="2000" dirty="0" smtClean="0">
              <a:solidFill>
                <a:srgbClr val="222222"/>
              </a:solidFill>
              <a:latin typeface="Georgia" panose="02040502050405020303" pitchFamily="18" charset="0"/>
            </a:endParaRPr>
          </a:p>
        </p:txBody>
      </p:sp>
      <p:sp>
        <p:nvSpPr>
          <p:cNvPr id="13" name="Título 1"/>
          <p:cNvSpPr>
            <a:spLocks noGrp="1"/>
          </p:cNvSpPr>
          <p:nvPr>
            <p:ph type="title"/>
          </p:nvPr>
        </p:nvSpPr>
        <p:spPr>
          <a:xfrm>
            <a:off x="362937" y="376107"/>
            <a:ext cx="7916090" cy="593125"/>
          </a:xfrm>
          <a:noFill/>
        </p:spPr>
        <p:style>
          <a:lnRef idx="1">
            <a:schemeClr val="accent2"/>
          </a:lnRef>
          <a:fillRef idx="2">
            <a:schemeClr val="accent2"/>
          </a:fillRef>
          <a:effectRef idx="1">
            <a:schemeClr val="accent2"/>
          </a:effectRef>
          <a:fontRef idx="minor">
            <a:schemeClr val="dk1"/>
          </a:fontRef>
        </p:style>
        <p:txBody>
          <a:bodyPr/>
          <a:lstStyle/>
          <a:p>
            <a:pPr marL="0" indent="0" algn="ctr">
              <a:buNone/>
            </a:pPr>
            <a:r>
              <a:rPr lang="pt-BR" sz="2800"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1 -  </a:t>
            </a:r>
            <a:r>
              <a:rPr lang="pt-BR" sz="2800"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A  AÇÃO DO ESPÍRITO SANTO HOJE</a:t>
            </a:r>
            <a:endParaRPr lang="pt-BR" sz="2800"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endParaRPr>
          </a:p>
        </p:txBody>
      </p:sp>
      <p:sp>
        <p:nvSpPr>
          <p:cNvPr id="15" name="Retângulo 14"/>
          <p:cNvSpPr/>
          <p:nvPr/>
        </p:nvSpPr>
        <p:spPr>
          <a:xfrm>
            <a:off x="306860" y="1976922"/>
            <a:ext cx="5552305" cy="387798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lnSpc>
                <a:spcPct val="150000"/>
              </a:lnSpc>
            </a:pPr>
            <a:r>
              <a:rPr lang="pt-BR" sz="2000" b="1" dirty="0">
                <a:solidFill>
                  <a:schemeClr val="tx1"/>
                </a:solidFill>
                <a:latin typeface="Arial" pitchFamily="34" charset="0"/>
                <a:cs typeface="Arial" pitchFamily="34" charset="0"/>
              </a:rPr>
              <a:t>Paulo fala que Cristo veio na plenitude dos tempos (</a:t>
            </a:r>
            <a:r>
              <a:rPr lang="pt-BR" sz="2000" b="1" dirty="0" err="1">
                <a:solidFill>
                  <a:schemeClr val="tx1"/>
                </a:solidFill>
                <a:latin typeface="Arial" pitchFamily="34" charset="0"/>
                <a:cs typeface="Arial" pitchFamily="34" charset="0"/>
              </a:rPr>
              <a:t>Gl</a:t>
            </a:r>
            <a:r>
              <a:rPr lang="pt-BR" sz="2000" b="1" dirty="0">
                <a:solidFill>
                  <a:schemeClr val="tx1"/>
                </a:solidFill>
                <a:latin typeface="Arial" pitchFamily="34" charset="0"/>
                <a:cs typeface="Arial" pitchFamily="34" charset="0"/>
              </a:rPr>
              <a:t> 4.4). </a:t>
            </a:r>
            <a:r>
              <a:rPr lang="pt-BR" sz="2400" b="1" dirty="0">
                <a:solidFill>
                  <a:srgbClr val="002060"/>
                </a:solidFill>
                <a:latin typeface="Arial" pitchFamily="34" charset="0"/>
                <a:cs typeface="Arial" pitchFamily="34" charset="0"/>
              </a:rPr>
              <a:t>Esta expressão "plenitude dos tempos" explica que Jesus veio no tempo de Deus e que o momento era propício para a vinda do Salvador; tanto no âmbito político quanto no religioso</a:t>
            </a:r>
            <a:r>
              <a:rPr lang="pt-BR" sz="2000" b="1" dirty="0">
                <a:solidFill>
                  <a:schemeClr val="tx1"/>
                </a:solidFill>
                <a:latin typeface="Arial" pitchFamily="34" charset="0"/>
                <a:cs typeface="Arial" pitchFamily="34" charset="0"/>
              </a:rPr>
              <a:t>. </a:t>
            </a:r>
            <a:endParaRPr lang="pt-BR" sz="2400" b="1" dirty="0">
              <a:solidFill>
                <a:srgbClr val="002060"/>
              </a:solidFill>
              <a:latin typeface="Arial" pitchFamily="34" charset="0"/>
              <a:cs typeface="Arial" pitchFamily="34" charset="0"/>
            </a:endParaRPr>
          </a:p>
        </p:txBody>
      </p:sp>
      <p:sp>
        <p:nvSpPr>
          <p:cNvPr id="17" name="Retângulo 16"/>
          <p:cNvSpPr/>
          <p:nvPr/>
        </p:nvSpPr>
        <p:spPr>
          <a:xfrm>
            <a:off x="6128945" y="2062751"/>
            <a:ext cx="5671753" cy="371717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lnSpc>
                <a:spcPct val="150000"/>
              </a:lnSpc>
            </a:pPr>
            <a:r>
              <a:rPr lang="pt-BR" sz="2000" b="1" dirty="0">
                <a:solidFill>
                  <a:schemeClr val="tx1"/>
                </a:solidFill>
                <a:latin typeface="Arial" pitchFamily="34" charset="0"/>
                <a:cs typeface="Arial" pitchFamily="34" charset="0"/>
              </a:rPr>
              <a:t>Jesus inaugurou a Nova Aliança e, logo após a sua partida, enviou o Espírito Santo para estar com Seus discípulos. </a:t>
            </a:r>
            <a:r>
              <a:rPr lang="pt-BR" sz="2000" b="1" dirty="0" smtClean="0">
                <a:solidFill>
                  <a:schemeClr val="tx1"/>
                </a:solidFill>
                <a:latin typeface="Arial" pitchFamily="34" charset="0"/>
                <a:cs typeface="Arial" pitchFamily="34" charset="0"/>
              </a:rPr>
              <a:t> </a:t>
            </a:r>
            <a:r>
              <a:rPr lang="pt-BR" sz="2400" b="1" dirty="0">
                <a:solidFill>
                  <a:srgbClr val="002060"/>
                </a:solidFill>
                <a:latin typeface="Arial" pitchFamily="34" charset="0"/>
                <a:cs typeface="Arial" pitchFamily="34" charset="0"/>
              </a:rPr>
              <a:t>O Espírito Santo também age na transformação do caráter humano gerando o Fruto do Espírito de acordo com o registro de </a:t>
            </a:r>
            <a:r>
              <a:rPr lang="pt-BR" sz="2400" b="1" dirty="0" err="1">
                <a:solidFill>
                  <a:srgbClr val="002060"/>
                </a:solidFill>
                <a:latin typeface="Arial" pitchFamily="34" charset="0"/>
                <a:cs typeface="Arial" pitchFamily="34" charset="0"/>
              </a:rPr>
              <a:t>Gl</a:t>
            </a:r>
            <a:r>
              <a:rPr lang="pt-BR" sz="2400" b="1" dirty="0">
                <a:solidFill>
                  <a:srgbClr val="002060"/>
                </a:solidFill>
                <a:latin typeface="Arial" pitchFamily="34" charset="0"/>
                <a:cs typeface="Arial" pitchFamily="34" charset="0"/>
              </a:rPr>
              <a:t> 5.22.</a:t>
            </a:r>
            <a:endParaRPr lang="pt-BR" sz="28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0907326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p:cNvSpPr>
            <a:spLocks noGrp="1"/>
          </p:cNvSpPr>
          <p:nvPr>
            <p:ph type="body" idx="1"/>
          </p:nvPr>
        </p:nvSpPr>
        <p:spPr>
          <a:xfrm>
            <a:off x="7059827" y="842731"/>
            <a:ext cx="4462272" cy="639762"/>
          </a:xfrm>
        </p:spPr>
        <p:txBody>
          <a:bodyPr/>
          <a:lstStyle/>
          <a:p>
            <a:r>
              <a:rPr lang="pt-BR" sz="3200" dirty="0" smtClean="0">
                <a:latin typeface="Arial Black" pitchFamily="34" charset="0"/>
              </a:rPr>
              <a:t>REFLETINDO</a:t>
            </a:r>
            <a:endParaRPr lang="pt-BR" sz="3200" dirty="0">
              <a:latin typeface="Arial Black" pitchFamily="34" charset="0"/>
            </a:endParaRPr>
          </a:p>
        </p:txBody>
      </p:sp>
      <p:sp>
        <p:nvSpPr>
          <p:cNvPr id="3" name="Espaço Reservado para Conteúdo 2"/>
          <p:cNvSpPr>
            <a:spLocks noGrp="1"/>
          </p:cNvSpPr>
          <p:nvPr>
            <p:ph sz="half" idx="2"/>
          </p:nvPr>
        </p:nvSpPr>
        <p:spPr>
          <a:xfrm>
            <a:off x="6227805" y="1672176"/>
            <a:ext cx="5696464" cy="3048106"/>
          </a:xfrm>
        </p:spPr>
        <p:txBody>
          <a:bodyPr>
            <a:noAutofit/>
          </a:bodyPr>
          <a:lstStyle/>
          <a:p>
            <a:pPr marL="45720" indent="0" algn="ctr">
              <a:lnSpc>
                <a:spcPct val="115000"/>
              </a:lnSpc>
              <a:spcAft>
                <a:spcPts val="1000"/>
              </a:spcAft>
              <a:buNone/>
            </a:pPr>
            <a:r>
              <a:rPr lang="pt-BR" sz="2400" dirty="0">
                <a:latin typeface="Arial Black" pitchFamily="34" charset="0"/>
                <a:ea typeface="Calibri"/>
                <a:cs typeface="Times New Roman"/>
              </a:rPr>
              <a:t>"(...) a morte de Cristo de forma vicária é chancelada pelo Espírito Santo na vida dos discípulos".</a:t>
            </a:r>
          </a:p>
          <a:p>
            <a:pPr marL="45720" indent="0" algn="r">
              <a:lnSpc>
                <a:spcPct val="115000"/>
              </a:lnSpc>
              <a:spcAft>
                <a:spcPts val="1000"/>
              </a:spcAft>
              <a:buNone/>
            </a:pPr>
            <a:r>
              <a:rPr lang="pt-BR" sz="2400" dirty="0">
                <a:latin typeface="Arial Black" pitchFamily="34" charset="0"/>
                <a:ea typeface="Calibri"/>
                <a:cs typeface="Times New Roman"/>
              </a:rPr>
              <a:t>C.I. </a:t>
            </a:r>
            <a:r>
              <a:rPr lang="pt-BR" sz="2400" dirty="0" err="1">
                <a:latin typeface="Arial Black" pitchFamily="34" charset="0"/>
                <a:ea typeface="Calibri"/>
                <a:cs typeface="Times New Roman"/>
              </a:rPr>
              <a:t>Scofleld</a:t>
            </a:r>
            <a:endParaRPr lang="pt-BR" sz="2400" dirty="0">
              <a:latin typeface="Arial Black" pitchFamily="34" charset="0"/>
              <a:ea typeface="Calibri"/>
              <a:cs typeface="Times New Roman"/>
            </a:endParaRPr>
          </a:p>
          <a:p>
            <a:pPr marL="45720" indent="0" algn="ctr">
              <a:lnSpc>
                <a:spcPct val="115000"/>
              </a:lnSpc>
              <a:spcAft>
                <a:spcPts val="1000"/>
              </a:spcAft>
              <a:buNone/>
            </a:pPr>
            <a:endParaRPr lang="pt-BR" sz="2400" dirty="0">
              <a:latin typeface="Arial Black" pitchFamily="34" charset="0"/>
              <a:ea typeface="Calibri"/>
              <a:cs typeface="Times New Roman"/>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12" y="1037968"/>
            <a:ext cx="5609968" cy="47079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17014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07" y="493455"/>
            <a:ext cx="8793419" cy="71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ítulo 3">
            <a:extLst>
              <a:ext uri="{FF2B5EF4-FFF2-40B4-BE49-F238E27FC236}">
                <a16:creationId xmlns:a16="http://schemas.microsoft.com/office/drawing/2014/main" xmlns="" id="{17B54771-9E19-4B0A-8523-DE9ECFDB8F2F}"/>
              </a:ext>
            </a:extLst>
          </p:cNvPr>
          <p:cNvSpPr>
            <a:spLocks noGrp="1"/>
          </p:cNvSpPr>
          <p:nvPr>
            <p:ph type="title"/>
          </p:nvPr>
        </p:nvSpPr>
        <p:spPr>
          <a:xfrm>
            <a:off x="816857" y="467920"/>
            <a:ext cx="8870840" cy="867097"/>
          </a:xfrm>
        </p:spPr>
        <p:txBody>
          <a:bodyPr>
            <a:noAutofit/>
          </a:bodyPr>
          <a:lstStyle/>
          <a:p>
            <a:pPr marL="0" indent="0" algn="ctr">
              <a:buNone/>
            </a:pPr>
            <a:r>
              <a:rPr lang="pt-BR" sz="2800" dirty="0">
                <a:solidFill>
                  <a:srgbClr val="002060"/>
                </a:solidFill>
                <a:effectLst/>
                <a:latin typeface="Arial" pitchFamily="34" charset="0"/>
                <a:cs typeface="Arial" pitchFamily="34" charset="0"/>
              </a:rPr>
              <a:t>2 - ESPÍRITO SANTO CONSOLA E INSTRUI</a:t>
            </a:r>
            <a:endParaRPr lang="pt-BR" sz="2800" dirty="0">
              <a:solidFill>
                <a:srgbClr val="002060"/>
              </a:solidFill>
              <a:effectLst/>
              <a:latin typeface="Arial" pitchFamily="34" charset="0"/>
              <a:cs typeface="Arial" pitchFamily="34" charset="0"/>
            </a:endParaRPr>
          </a:p>
        </p:txBody>
      </p:sp>
      <p:sp>
        <p:nvSpPr>
          <p:cNvPr id="6" name="Retângulo 5"/>
          <p:cNvSpPr/>
          <p:nvPr/>
        </p:nvSpPr>
        <p:spPr>
          <a:xfrm>
            <a:off x="6590270" y="1586133"/>
            <a:ext cx="5235145" cy="5009833"/>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lnSpc>
                <a:spcPct val="150000"/>
              </a:lnSpc>
            </a:pPr>
            <a:r>
              <a:rPr lang="pt-BR" sz="2400" b="1" dirty="0">
                <a:solidFill>
                  <a:schemeClr val="tx1"/>
                </a:solidFill>
                <a:latin typeface="Arial" pitchFamily="34" charset="0"/>
                <a:cs typeface="Arial" pitchFamily="34" charset="0"/>
              </a:rPr>
              <a:t>Na Nova Aliança, vemos que o Espírito Santo veio para habitar junto com os crentes, a ponto de nos tornar Templo dEle (1Co 3.16). A presença do Espírito é imprescindível na vida daqueles que querem amadurecer e se desenvolver objetivando cumprir o IDE de </a:t>
            </a:r>
            <a:r>
              <a:rPr lang="pt-BR" sz="2400" b="1" dirty="0" smtClean="0">
                <a:solidFill>
                  <a:schemeClr val="tx1"/>
                </a:solidFill>
                <a:latin typeface="Arial" pitchFamily="34" charset="0"/>
                <a:cs typeface="Arial" pitchFamily="34" charset="0"/>
              </a:rPr>
              <a:t>Jesus.</a:t>
            </a:r>
            <a:endParaRPr lang="pt-BR" sz="2000" b="1" dirty="0">
              <a:solidFill>
                <a:schemeClr val="tx1"/>
              </a:solidFill>
              <a:latin typeface="Arial" pitchFamily="34" charset="0"/>
              <a:cs typeface="Arial" pitchFamily="34"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3470" y="3305042"/>
            <a:ext cx="914399"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653" y="1485833"/>
            <a:ext cx="5311817" cy="4482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63407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002" y="159822"/>
            <a:ext cx="9188835" cy="989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Texto 1"/>
          <p:cNvSpPr>
            <a:spLocks noGrp="1"/>
          </p:cNvSpPr>
          <p:nvPr>
            <p:ph type="body" idx="1"/>
          </p:nvPr>
        </p:nvSpPr>
        <p:spPr>
          <a:xfrm>
            <a:off x="6005384" y="1149178"/>
            <a:ext cx="5931243" cy="639762"/>
          </a:xfrm>
        </p:spPr>
        <p:txBody>
          <a:bodyPr/>
          <a:lstStyle/>
          <a:p>
            <a:pPr>
              <a:lnSpc>
                <a:spcPct val="115000"/>
              </a:lnSpc>
              <a:spcAft>
                <a:spcPts val="0"/>
              </a:spcAft>
            </a:pPr>
            <a:r>
              <a:rPr lang="pt-BR" sz="2000" dirty="0">
                <a:solidFill>
                  <a:srgbClr val="222222"/>
                </a:solidFill>
                <a:latin typeface="Georgia"/>
                <a:ea typeface="Times New Roman"/>
                <a:cs typeface="Times New Roman"/>
              </a:rPr>
              <a:t>2.2. O Espírito Santo como Mestre</a:t>
            </a:r>
            <a:endParaRPr lang="pt-BR" sz="2000" dirty="0"/>
          </a:p>
        </p:txBody>
      </p:sp>
      <p:sp>
        <p:nvSpPr>
          <p:cNvPr id="6" name="Título 5"/>
          <p:cNvSpPr>
            <a:spLocks noGrp="1"/>
          </p:cNvSpPr>
          <p:nvPr>
            <p:ph type="title"/>
          </p:nvPr>
        </p:nvSpPr>
        <p:spPr>
          <a:xfrm>
            <a:off x="759961" y="245656"/>
            <a:ext cx="8989520" cy="768242"/>
          </a:xfrm>
        </p:spPr>
        <p:txBody>
          <a:bodyPr/>
          <a:lstStyle/>
          <a:p>
            <a:pPr marL="0" indent="0" algn="ctr">
              <a:buNone/>
            </a:pPr>
            <a:r>
              <a:rPr lang="pt-BR" sz="2800" dirty="0">
                <a:solidFill>
                  <a:schemeClr val="tx1"/>
                </a:solidFill>
                <a:effectLst/>
              </a:rPr>
              <a:t>2 - </a:t>
            </a:r>
            <a:r>
              <a:rPr lang="pt-BR" sz="2800" dirty="0">
                <a:solidFill>
                  <a:schemeClr val="tx1"/>
                </a:solidFill>
                <a:effectLst/>
              </a:rPr>
              <a:t>ESPÍRITO SANTO CONSOLA E INSTRUI</a:t>
            </a:r>
            <a:endParaRPr lang="pt-BR" sz="2800" dirty="0">
              <a:solidFill>
                <a:schemeClr val="tx1"/>
              </a:solidFill>
              <a:effectLst/>
            </a:endParaRPr>
          </a:p>
        </p:txBody>
      </p:sp>
      <p:sp>
        <p:nvSpPr>
          <p:cNvPr id="8" name="Retângulo 7"/>
          <p:cNvSpPr/>
          <p:nvPr/>
        </p:nvSpPr>
        <p:spPr>
          <a:xfrm>
            <a:off x="280086" y="1838412"/>
            <a:ext cx="5366952" cy="427116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lnSpc>
                <a:spcPct val="150000"/>
              </a:lnSpc>
            </a:pPr>
            <a:r>
              <a:rPr lang="pt-BR" sz="2000" b="1" dirty="0">
                <a:solidFill>
                  <a:schemeClr val="tx1"/>
                </a:solidFill>
                <a:latin typeface="Arial" pitchFamily="34" charset="0"/>
                <a:cs typeface="Arial" pitchFamily="34" charset="0"/>
              </a:rPr>
              <a:t>Jesus deixou claro que, no mundo, teríamos aflições, mas deveríamos ter bom ânimo (</a:t>
            </a:r>
            <a:r>
              <a:rPr lang="pt-BR" sz="2000" b="1" dirty="0" err="1">
                <a:solidFill>
                  <a:schemeClr val="tx1"/>
                </a:solidFill>
                <a:latin typeface="Arial" pitchFamily="34" charset="0"/>
                <a:cs typeface="Arial" pitchFamily="34" charset="0"/>
              </a:rPr>
              <a:t>Jo</a:t>
            </a:r>
            <a:r>
              <a:rPr lang="pt-BR" sz="2000" b="1" dirty="0">
                <a:solidFill>
                  <a:schemeClr val="tx1"/>
                </a:solidFill>
                <a:latin typeface="Arial" pitchFamily="34" charset="0"/>
                <a:cs typeface="Arial" pitchFamily="34" charset="0"/>
              </a:rPr>
              <a:t> l6.33) . </a:t>
            </a:r>
            <a:r>
              <a:rPr lang="pt-BR" sz="2400" b="1" dirty="0">
                <a:solidFill>
                  <a:srgbClr val="002060"/>
                </a:solidFill>
                <a:latin typeface="Arial" pitchFamily="34" charset="0"/>
                <a:cs typeface="Arial" pitchFamily="34" charset="0"/>
              </a:rPr>
              <a:t>Todas as vezes que passarmos por situações adversas, devemos crer que o Espírito Santo está conosco, nos consola e nos impulsiona a prosseguir.</a:t>
            </a:r>
            <a:endParaRPr lang="pt-BR" sz="2800" b="1" dirty="0">
              <a:solidFill>
                <a:srgbClr val="002060"/>
              </a:solidFill>
              <a:latin typeface="Arial" pitchFamily="34" charset="0"/>
              <a:cs typeface="Arial" pitchFamily="34" charset="0"/>
            </a:endParaRPr>
          </a:p>
        </p:txBody>
      </p:sp>
      <p:sp>
        <p:nvSpPr>
          <p:cNvPr id="11" name="Retângulo 10"/>
          <p:cNvSpPr/>
          <p:nvPr/>
        </p:nvSpPr>
        <p:spPr>
          <a:xfrm>
            <a:off x="6203093" y="1877888"/>
            <a:ext cx="5733534" cy="452431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lnSpc>
                <a:spcPct val="150000"/>
              </a:lnSpc>
            </a:pPr>
            <a:r>
              <a:rPr lang="pt-BR" sz="2400" b="1" dirty="0">
                <a:solidFill>
                  <a:schemeClr val="tx1"/>
                </a:solidFill>
                <a:latin typeface="Arial" pitchFamily="34" charset="0"/>
                <a:cs typeface="Arial" pitchFamily="34" charset="0"/>
              </a:rPr>
              <a:t>O Espírito Santo nos guiará em toda a Verdade (</a:t>
            </a:r>
            <a:r>
              <a:rPr lang="pt-BR" sz="2400" b="1" dirty="0" err="1">
                <a:solidFill>
                  <a:schemeClr val="tx1"/>
                </a:solidFill>
                <a:latin typeface="Arial" pitchFamily="34" charset="0"/>
                <a:cs typeface="Arial" pitchFamily="34" charset="0"/>
              </a:rPr>
              <a:t>Jo</a:t>
            </a:r>
            <a:r>
              <a:rPr lang="pt-BR" sz="2400" b="1" dirty="0">
                <a:solidFill>
                  <a:schemeClr val="tx1"/>
                </a:solidFill>
                <a:latin typeface="Arial" pitchFamily="34" charset="0"/>
                <a:cs typeface="Arial" pitchFamily="34" charset="0"/>
              </a:rPr>
              <a:t> 16.13), justiça (</a:t>
            </a:r>
            <a:r>
              <a:rPr lang="pt-BR" sz="2400" b="1" dirty="0" err="1">
                <a:solidFill>
                  <a:schemeClr val="tx1"/>
                </a:solidFill>
                <a:latin typeface="Arial" pitchFamily="34" charset="0"/>
                <a:cs typeface="Arial" pitchFamily="34" charset="0"/>
              </a:rPr>
              <a:t>Sl</a:t>
            </a:r>
            <a:r>
              <a:rPr lang="pt-BR" sz="2400" b="1" dirty="0">
                <a:solidFill>
                  <a:schemeClr val="tx1"/>
                </a:solidFill>
                <a:latin typeface="Arial" pitchFamily="34" charset="0"/>
                <a:cs typeface="Arial" pitchFamily="34" charset="0"/>
              </a:rPr>
              <a:t> 25.9) e nos ensinará todas as coisas (</a:t>
            </a:r>
            <a:r>
              <a:rPr lang="pt-BR" sz="2400" b="1" dirty="0" err="1">
                <a:solidFill>
                  <a:schemeClr val="tx1"/>
                </a:solidFill>
                <a:latin typeface="Arial" pitchFamily="34" charset="0"/>
                <a:cs typeface="Arial" pitchFamily="34" charset="0"/>
              </a:rPr>
              <a:t>Jo</a:t>
            </a:r>
            <a:r>
              <a:rPr lang="pt-BR" sz="2400" b="1" dirty="0">
                <a:solidFill>
                  <a:schemeClr val="tx1"/>
                </a:solidFill>
                <a:latin typeface="Arial" pitchFamily="34" charset="0"/>
                <a:cs typeface="Arial" pitchFamily="34" charset="0"/>
              </a:rPr>
              <a:t> 14.26). </a:t>
            </a:r>
            <a:r>
              <a:rPr lang="pt-BR" sz="2400" b="1" dirty="0">
                <a:solidFill>
                  <a:srgbClr val="002060"/>
                </a:solidFill>
                <a:latin typeface="Arial" pitchFamily="34" charset="0"/>
                <a:cs typeface="Arial" pitchFamily="34" charset="0"/>
              </a:rPr>
              <a:t>Ele é o Mestre e, como </a:t>
            </a:r>
            <a:r>
              <a:rPr lang="pt-BR" sz="2400" b="1" dirty="0" smtClean="0">
                <a:solidFill>
                  <a:srgbClr val="002060"/>
                </a:solidFill>
                <a:latin typeface="Arial" pitchFamily="34" charset="0"/>
                <a:cs typeface="Arial" pitchFamily="34" charset="0"/>
              </a:rPr>
              <a:t>aprendizes, buscamos </a:t>
            </a:r>
            <a:r>
              <a:rPr lang="pt-BR" sz="2400" b="1" dirty="0">
                <a:solidFill>
                  <a:srgbClr val="002060"/>
                </a:solidFill>
                <a:latin typeface="Arial" pitchFamily="34" charset="0"/>
                <a:cs typeface="Arial" pitchFamily="34" charset="0"/>
              </a:rPr>
              <a:t>Sua orientação. Esta aquisição se dará com o exercício diário da fé (</a:t>
            </a:r>
            <a:r>
              <a:rPr lang="pt-BR" sz="2400" b="1" dirty="0" err="1">
                <a:solidFill>
                  <a:srgbClr val="002060"/>
                </a:solidFill>
                <a:latin typeface="Arial" pitchFamily="34" charset="0"/>
                <a:cs typeface="Arial" pitchFamily="34" charset="0"/>
              </a:rPr>
              <a:t>Rm</a:t>
            </a:r>
            <a:r>
              <a:rPr lang="pt-BR" sz="2400" b="1" dirty="0">
                <a:solidFill>
                  <a:srgbClr val="002060"/>
                </a:solidFill>
                <a:latin typeface="Arial" pitchFamily="34" charset="0"/>
                <a:cs typeface="Arial" pitchFamily="34" charset="0"/>
              </a:rPr>
              <a:t> 1.17</a:t>
            </a:r>
            <a:r>
              <a:rPr lang="pt-BR" sz="2400" b="1" dirty="0" smtClean="0">
                <a:solidFill>
                  <a:srgbClr val="002060"/>
                </a:solidFill>
                <a:latin typeface="Arial" pitchFamily="34" charset="0"/>
                <a:cs typeface="Arial" pitchFamily="34" charset="0"/>
              </a:rPr>
              <a:t>).</a:t>
            </a:r>
            <a:endParaRPr lang="pt-BR" sz="2400" b="1" dirty="0">
              <a:solidFill>
                <a:srgbClr val="002060"/>
              </a:solidFill>
              <a:latin typeface="Arial" pitchFamily="34" charset="0"/>
              <a:cs typeface="Arial" pitchFamily="34" charset="0"/>
            </a:endParaRPr>
          </a:p>
        </p:txBody>
      </p:sp>
      <p:sp>
        <p:nvSpPr>
          <p:cNvPr id="3" name="Espaço Reservado para Texto 2"/>
          <p:cNvSpPr>
            <a:spLocks noGrp="1"/>
          </p:cNvSpPr>
          <p:nvPr>
            <p:ph type="body" idx="1"/>
          </p:nvPr>
        </p:nvSpPr>
        <p:spPr>
          <a:xfrm>
            <a:off x="280085" y="1248032"/>
            <a:ext cx="5811795" cy="540908"/>
          </a:xfrm>
        </p:spPr>
        <p:txBody>
          <a:bodyPr/>
          <a:lstStyle/>
          <a:p>
            <a:r>
              <a:rPr lang="pt-BR" sz="1800" dirty="0">
                <a:solidFill>
                  <a:schemeClr val="tx1"/>
                </a:solidFill>
                <a:latin typeface="Arial" pitchFamily="34" charset="0"/>
                <a:cs typeface="Arial" pitchFamily="34" charset="0"/>
              </a:rPr>
              <a:t>2.1. O Espirito Santo nos consola nas tribulações</a:t>
            </a:r>
            <a:endParaRPr lang="pt-BR" sz="1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8076441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860" y="282404"/>
            <a:ext cx="904055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ítulo 6">
            <a:extLst>
              <a:ext uri="{FF2B5EF4-FFF2-40B4-BE49-F238E27FC236}">
                <a16:creationId xmlns:a16="http://schemas.microsoft.com/office/drawing/2014/main" xmlns="" id="{DF4248EA-0F6D-4BB6-BFC5-EBB9BD7938A5}"/>
              </a:ext>
            </a:extLst>
          </p:cNvPr>
          <p:cNvSpPr>
            <a:spLocks noGrp="1"/>
          </p:cNvSpPr>
          <p:nvPr>
            <p:ph type="title"/>
          </p:nvPr>
        </p:nvSpPr>
        <p:spPr>
          <a:xfrm>
            <a:off x="570704" y="282404"/>
            <a:ext cx="8896865" cy="867098"/>
          </a:xfrm>
        </p:spPr>
        <p:txBody>
          <a:bodyPr>
            <a:noAutofit/>
          </a:bodyPr>
          <a:lstStyle/>
          <a:p>
            <a:pPr marL="0" indent="0" algn="ctr">
              <a:buNone/>
            </a:pPr>
            <a:r>
              <a:rPr lang="pt-BR" sz="2800" dirty="0">
                <a:solidFill>
                  <a:schemeClr val="tx1"/>
                </a:solidFill>
                <a:effectLst/>
              </a:rPr>
              <a:t>3. O ESPÍRITO SANTO REPROVA E CONVENCE</a:t>
            </a:r>
            <a:endParaRPr lang="pt-BR" sz="2800" dirty="0">
              <a:solidFill>
                <a:schemeClr val="tx1"/>
              </a:solidFill>
              <a:effectLst/>
            </a:endParaRPr>
          </a:p>
        </p:txBody>
      </p:sp>
      <p:sp>
        <p:nvSpPr>
          <p:cNvPr id="8" name="Espaço Reservado para Conteúdo 7">
            <a:extLst>
              <a:ext uri="{FF2B5EF4-FFF2-40B4-BE49-F238E27FC236}">
                <a16:creationId xmlns:a16="http://schemas.microsoft.com/office/drawing/2014/main" xmlns="" id="{AEF6E867-467F-496F-A4DF-CCC03C7D1325}"/>
              </a:ext>
            </a:extLst>
          </p:cNvPr>
          <p:cNvSpPr>
            <a:spLocks noGrp="1"/>
          </p:cNvSpPr>
          <p:nvPr>
            <p:ph sz="quarter" idx="13"/>
          </p:nvPr>
        </p:nvSpPr>
        <p:spPr>
          <a:xfrm>
            <a:off x="6120711" y="1711842"/>
            <a:ext cx="5655275" cy="3945536"/>
          </a:xfrm>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marL="45720" indent="0" algn="just">
              <a:lnSpc>
                <a:spcPct val="150000"/>
              </a:lnSpc>
              <a:buNone/>
            </a:pPr>
            <a:r>
              <a:rPr lang="pt-BR" sz="2000" b="1" dirty="0">
                <a:solidFill>
                  <a:schemeClr val="tx1"/>
                </a:solidFill>
                <a:latin typeface="Arial Black" pitchFamily="34" charset="0"/>
                <a:ea typeface="Times New Roman"/>
              </a:rPr>
              <a:t>No que se refere ao Espírito Santo atuando no mundo, a Bíblia deixa claro que uma de Suas atribuições é o de conscientizar o homem sobre o pecado e sua necessidade de arrependimento diante de Deus, aceitando o sacrifício de Cristo Jesus.</a:t>
            </a:r>
            <a:endParaRPr lang="pt-BR" sz="2000" b="1" dirty="0">
              <a:solidFill>
                <a:schemeClr val="tx1"/>
              </a:solidFill>
              <a:latin typeface="Arial Black" pitchFamily="34" charset="0"/>
              <a:ea typeface="Times New Roman"/>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860" y="1720894"/>
            <a:ext cx="4762500" cy="3562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06680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359" y="176743"/>
            <a:ext cx="8608068" cy="873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ítulo 6">
            <a:extLst>
              <a:ext uri="{FF2B5EF4-FFF2-40B4-BE49-F238E27FC236}">
                <a16:creationId xmlns:a16="http://schemas.microsoft.com/office/drawing/2014/main" xmlns="" id="{DF4248EA-0F6D-4BB6-BFC5-EBB9BD7938A5}"/>
              </a:ext>
            </a:extLst>
          </p:cNvPr>
          <p:cNvSpPr>
            <a:spLocks noGrp="1"/>
          </p:cNvSpPr>
          <p:nvPr>
            <p:ph type="title"/>
          </p:nvPr>
        </p:nvSpPr>
        <p:spPr>
          <a:xfrm>
            <a:off x="487282" y="269724"/>
            <a:ext cx="7963912" cy="570535"/>
          </a:xfrm>
        </p:spPr>
        <p:txBody>
          <a:bodyPr>
            <a:noAutofit/>
          </a:bodyPr>
          <a:lstStyle/>
          <a:p>
            <a:pPr marL="0" indent="0" algn="ctr">
              <a:buNone/>
            </a:pPr>
            <a:r>
              <a:rPr lang="pt-BR" sz="2800" dirty="0">
                <a:solidFill>
                  <a:schemeClr val="tx1"/>
                </a:solidFill>
                <a:effectLst/>
              </a:rPr>
              <a:t>3 - </a:t>
            </a:r>
            <a:r>
              <a:rPr lang="pt-BR" sz="2800" dirty="0">
                <a:solidFill>
                  <a:schemeClr val="tx1"/>
                </a:solidFill>
                <a:effectLst/>
              </a:rPr>
              <a:t>O ESPÍRITO SANTO REPROVA E CONVENCE</a:t>
            </a:r>
            <a:endParaRPr lang="pt-BR" sz="2800" dirty="0">
              <a:solidFill>
                <a:schemeClr val="tx1"/>
              </a:solidFill>
              <a:effectLst/>
            </a:endParaRPr>
          </a:p>
        </p:txBody>
      </p:sp>
      <p:sp>
        <p:nvSpPr>
          <p:cNvPr id="3" name="Retângulo 2"/>
          <p:cNvSpPr/>
          <p:nvPr/>
        </p:nvSpPr>
        <p:spPr>
          <a:xfrm>
            <a:off x="284935" y="1659517"/>
            <a:ext cx="5609968" cy="427116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lnSpc>
                <a:spcPct val="150000"/>
              </a:lnSpc>
            </a:pPr>
            <a:r>
              <a:rPr lang="pt-BR" sz="2000" b="1" dirty="0">
                <a:solidFill>
                  <a:schemeClr val="tx1"/>
                </a:solidFill>
                <a:latin typeface="Arial" pitchFamily="34" charset="0"/>
                <a:cs typeface="Arial" pitchFamily="34" charset="0"/>
              </a:rPr>
              <a:t>Jesus, ao fazer alusão ao Espírito Santo, disse que Ele convenceria o homem do pecado, da justiça e do juízo (</a:t>
            </a:r>
            <a:r>
              <a:rPr lang="pt-BR" sz="2000" b="1" dirty="0" err="1">
                <a:solidFill>
                  <a:schemeClr val="tx1"/>
                </a:solidFill>
                <a:latin typeface="Arial" pitchFamily="34" charset="0"/>
                <a:cs typeface="Arial" pitchFamily="34" charset="0"/>
              </a:rPr>
              <a:t>Jo</a:t>
            </a:r>
            <a:r>
              <a:rPr lang="pt-BR" sz="2000" b="1" dirty="0">
                <a:solidFill>
                  <a:schemeClr val="tx1"/>
                </a:solidFill>
                <a:latin typeface="Arial" pitchFamily="34" charset="0"/>
                <a:cs typeface="Arial" pitchFamily="34" charset="0"/>
              </a:rPr>
              <a:t> 16.8). </a:t>
            </a:r>
            <a:r>
              <a:rPr lang="pt-BR" sz="2400" b="1" dirty="0">
                <a:solidFill>
                  <a:srgbClr val="002060"/>
                </a:solidFill>
                <a:latin typeface="Arial" pitchFamily="34" charset="0"/>
                <a:cs typeface="Arial" pitchFamily="34" charset="0"/>
              </a:rPr>
              <a:t>No Pentecostes, vemos o Espírito atuando neste âmbito quando alguns da multidão estavam com o coração compungido, e perguntaram o que deveriam fazer (At 2.37). </a:t>
            </a:r>
            <a:endParaRPr lang="pt-BR" sz="2800" b="1" dirty="0">
              <a:solidFill>
                <a:srgbClr val="002060"/>
              </a:solidFill>
              <a:latin typeface="Arial" pitchFamily="34" charset="0"/>
              <a:cs typeface="Arial" pitchFamily="34" charset="0"/>
            </a:endParaRPr>
          </a:p>
        </p:txBody>
      </p:sp>
      <p:sp>
        <p:nvSpPr>
          <p:cNvPr id="11" name="Retângulo 10"/>
          <p:cNvSpPr/>
          <p:nvPr/>
        </p:nvSpPr>
        <p:spPr>
          <a:xfrm>
            <a:off x="6093332" y="1631847"/>
            <a:ext cx="5679989" cy="454816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lnSpc>
                <a:spcPct val="150000"/>
              </a:lnSpc>
            </a:pPr>
            <a:r>
              <a:rPr lang="pt-BR" sz="2000" b="1" dirty="0">
                <a:solidFill>
                  <a:schemeClr val="tx1"/>
                </a:solidFill>
                <a:latin typeface="Arial" pitchFamily="34" charset="0"/>
                <a:cs typeface="Arial" pitchFamily="34" charset="0"/>
              </a:rPr>
              <a:t>O caso de Ananias e Safira ficou como exemplo pra mostrar o quanto é necessário se ter reverência com as coisas sagradas. O mesmo Espírito que dirige e aprova algumas atitudes, também se entristece e reprova a desobediência, bem como a mentira. </a:t>
            </a:r>
            <a:r>
              <a:rPr lang="pt-BR" sz="2400" b="1" dirty="0">
                <a:solidFill>
                  <a:srgbClr val="002060"/>
                </a:solidFill>
                <a:latin typeface="Arial" pitchFamily="34" charset="0"/>
                <a:cs typeface="Arial" pitchFamily="34" charset="0"/>
              </a:rPr>
              <a:t>Que Deus nos guarde de tamanha desobediência, para que vivamos no temor do Senhor</a:t>
            </a:r>
            <a:r>
              <a:rPr lang="pt-BR" sz="2400" b="1" dirty="0" smtClean="0">
                <a:solidFill>
                  <a:srgbClr val="002060"/>
                </a:solidFill>
                <a:latin typeface="Arial" pitchFamily="34" charset="0"/>
                <a:cs typeface="Arial" pitchFamily="34" charset="0"/>
              </a:rPr>
              <a:t>.</a:t>
            </a:r>
            <a:endParaRPr lang="pt-BR" sz="2400" b="1" dirty="0">
              <a:solidFill>
                <a:srgbClr val="002060"/>
              </a:solidFill>
              <a:latin typeface="Arial" pitchFamily="34" charset="0"/>
              <a:cs typeface="Arial" pitchFamily="34" charset="0"/>
            </a:endParaRPr>
          </a:p>
        </p:txBody>
      </p:sp>
      <p:sp>
        <p:nvSpPr>
          <p:cNvPr id="6" name="Retângulo 5"/>
          <p:cNvSpPr/>
          <p:nvPr/>
        </p:nvSpPr>
        <p:spPr>
          <a:xfrm>
            <a:off x="487282" y="1231737"/>
            <a:ext cx="5258609" cy="400110"/>
          </a:xfrm>
          <a:prstGeom prst="rect">
            <a:avLst/>
          </a:prstGeom>
        </p:spPr>
        <p:txBody>
          <a:bodyPr wrap="square">
            <a:spAutoFit/>
          </a:bodyPr>
          <a:lstStyle/>
          <a:p>
            <a:r>
              <a:rPr lang="pt-BR" sz="2000" b="1" dirty="0">
                <a:latin typeface="Georgia" pitchFamily="18" charset="0"/>
              </a:rPr>
              <a:t>3.1. Convencendo o homem do pecado</a:t>
            </a:r>
            <a:endParaRPr lang="pt-BR" sz="2000" b="1" dirty="0">
              <a:latin typeface="Georgia" pitchFamily="18" charset="0"/>
            </a:endParaRPr>
          </a:p>
        </p:txBody>
      </p:sp>
      <p:sp>
        <p:nvSpPr>
          <p:cNvPr id="12" name="Retângulo 11"/>
          <p:cNvSpPr/>
          <p:nvPr/>
        </p:nvSpPr>
        <p:spPr>
          <a:xfrm>
            <a:off x="6093332" y="1067160"/>
            <a:ext cx="5734732" cy="400110"/>
          </a:xfrm>
          <a:prstGeom prst="rect">
            <a:avLst/>
          </a:prstGeom>
        </p:spPr>
        <p:txBody>
          <a:bodyPr wrap="square">
            <a:spAutoFit/>
          </a:bodyPr>
          <a:lstStyle/>
          <a:p>
            <a:r>
              <a:rPr lang="pt-BR" sz="2000" b="1" dirty="0">
                <a:latin typeface="Georgia" pitchFamily="18" charset="0"/>
              </a:rPr>
              <a:t>3.2. O caso de Ananias e Safira</a:t>
            </a:r>
            <a:endParaRPr lang="pt-BR" sz="2000" b="1" dirty="0">
              <a:latin typeface="Georgia" pitchFamily="18" charset="0"/>
            </a:endParaRPr>
          </a:p>
        </p:txBody>
      </p:sp>
    </p:spTree>
    <p:extLst>
      <p:ext uri="{BB962C8B-B14F-4D97-AF65-F5344CB8AC3E}">
        <p14:creationId xmlns:p14="http://schemas.microsoft.com/office/powerpoint/2010/main" val="13588051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D0F1A5B1-67D2-419E-9BDE-263D70FF04B2}"/>
              </a:ext>
            </a:extLst>
          </p:cNvPr>
          <p:cNvSpPr txBox="1"/>
          <p:nvPr/>
        </p:nvSpPr>
        <p:spPr>
          <a:xfrm>
            <a:off x="96369" y="6326881"/>
            <a:ext cx="6193219" cy="369332"/>
          </a:xfrm>
          <a:prstGeom prst="rect">
            <a:avLst/>
          </a:prstGeom>
          <a:noFill/>
        </p:spPr>
        <p:txBody>
          <a:bodyPr wrap="square">
            <a:spAutoFit/>
          </a:bodyPr>
          <a:lstStyle/>
          <a:p>
            <a:r>
              <a:rPr lang="pt-BR" dirty="0"/>
              <a:t>Fonte: Revista Betel Conectar+, Lição </a:t>
            </a:r>
            <a:r>
              <a:rPr lang="pt-BR" dirty="0" smtClean="0"/>
              <a:t>05 </a:t>
            </a:r>
            <a:r>
              <a:rPr lang="pt-BR" dirty="0"/>
              <a:t>3</a:t>
            </a:r>
            <a:r>
              <a:rPr lang="pt-BR" dirty="0" smtClean="0"/>
              <a:t>° </a:t>
            </a:r>
            <a:r>
              <a:rPr lang="pt-BR" dirty="0"/>
              <a:t>Tri, </a:t>
            </a:r>
            <a:r>
              <a:rPr lang="pt-BR" dirty="0" smtClean="0"/>
              <a:t>2022. </a:t>
            </a:r>
            <a:endParaRPr lang="pt-BR" dirty="0"/>
          </a:p>
        </p:txBody>
      </p:sp>
      <p:sp>
        <p:nvSpPr>
          <p:cNvPr id="2" name="Retângulo 1"/>
          <p:cNvSpPr/>
          <p:nvPr/>
        </p:nvSpPr>
        <p:spPr>
          <a:xfrm>
            <a:off x="6175893" y="1445741"/>
            <a:ext cx="5056398" cy="390183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lnSpc>
                <a:spcPct val="150000"/>
              </a:lnSpc>
            </a:pPr>
            <a:r>
              <a:rPr lang="pt-BR" sz="2400" b="1" dirty="0">
                <a:solidFill>
                  <a:srgbClr val="002060"/>
                </a:solidFill>
                <a:latin typeface="Arial" pitchFamily="34" charset="0"/>
                <a:cs typeface="Arial" pitchFamily="34" charset="0"/>
              </a:rPr>
              <a:t>O Espírito Santo atuará objetivando a conscientização dos pecadores quanto a necessidade de arrependimento, mas também atuará na vida dos crentes; mostrando a necessidade de santificação.</a:t>
            </a:r>
            <a:endParaRPr lang="pt-BR" sz="2400" b="1" dirty="0">
              <a:solidFill>
                <a:srgbClr val="002060"/>
              </a:solidFill>
              <a:latin typeface="Arial" pitchFamily="34" charset="0"/>
              <a:cs typeface="Arial" pitchFamily="34" charset="0"/>
            </a:endParaRPr>
          </a:p>
        </p:txBody>
      </p:sp>
      <p:sp>
        <p:nvSpPr>
          <p:cNvPr id="8" name="Título 6">
            <a:extLst>
              <a:ext uri="{FF2B5EF4-FFF2-40B4-BE49-F238E27FC236}">
                <a16:creationId xmlns:a16="http://schemas.microsoft.com/office/drawing/2014/main" xmlns="" id="{DF4248EA-0F6D-4BB6-BFC5-EBB9BD7938A5}"/>
              </a:ext>
            </a:extLst>
          </p:cNvPr>
          <p:cNvSpPr txBox="1">
            <a:spLocks/>
          </p:cNvSpPr>
          <p:nvPr/>
        </p:nvSpPr>
        <p:spPr>
          <a:xfrm>
            <a:off x="586967" y="640427"/>
            <a:ext cx="4474132" cy="80531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pt-BR" sz="4000" dirty="0" smtClean="0">
                <a:solidFill>
                  <a:schemeClr val="bg1"/>
                </a:solidFill>
                <a:effectLst/>
                <a:latin typeface="Georgia" panose="02040502050405020303" pitchFamily="18" charset="0"/>
              </a:rPr>
              <a:t>CONCLUSÃO</a:t>
            </a:r>
            <a:endParaRPr lang="pt-BR" sz="4000" dirty="0">
              <a:solidFill>
                <a:schemeClr val="bg1"/>
              </a:solidFill>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583" y="1779374"/>
            <a:ext cx="4139516" cy="39356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8451" y="1767369"/>
            <a:ext cx="4456669" cy="446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ângulo retângulo 7"/>
          <p:cNvSpPr/>
          <p:nvPr/>
        </p:nvSpPr>
        <p:spPr>
          <a:xfrm>
            <a:off x="10296" y="358346"/>
            <a:ext cx="6291651" cy="6499654"/>
          </a:xfrm>
          <a:prstGeom prst="r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4" name="Retângulo 3"/>
          <p:cNvSpPr/>
          <p:nvPr/>
        </p:nvSpPr>
        <p:spPr>
          <a:xfrm>
            <a:off x="156518" y="1405234"/>
            <a:ext cx="8369643" cy="2308324"/>
          </a:xfrm>
          <a:prstGeom prst="rect">
            <a:avLst/>
          </a:prstGeom>
        </p:spPr>
        <p:txBody>
          <a:bodyPr wrap="square">
            <a:spAutoFit/>
          </a:bodyPr>
          <a:lstStyle/>
          <a:p>
            <a:r>
              <a:rPr lang="en-US" b="1" dirty="0" err="1"/>
              <a:t>Revista</a:t>
            </a:r>
            <a:r>
              <a:rPr lang="en-US" b="1" dirty="0"/>
              <a:t> </a:t>
            </a:r>
            <a:r>
              <a:rPr lang="en-US" b="1" dirty="0" err="1"/>
              <a:t>Jovens</a:t>
            </a:r>
            <a:r>
              <a:rPr lang="en-US" b="1" dirty="0"/>
              <a:t> | </a:t>
            </a:r>
            <a:r>
              <a:rPr lang="en-US" b="1" dirty="0" err="1"/>
              <a:t>Conectar</a:t>
            </a:r>
            <a:r>
              <a:rPr lang="en-US" b="1" dirty="0"/>
              <a:t> + | Professor | A </a:t>
            </a:r>
            <a:r>
              <a:rPr lang="en-US" b="1" dirty="0" err="1"/>
              <a:t>partir</a:t>
            </a:r>
            <a:r>
              <a:rPr lang="en-US" b="1" dirty="0"/>
              <a:t> de 18 </a:t>
            </a:r>
            <a:r>
              <a:rPr lang="en-US" b="1" dirty="0" err="1"/>
              <a:t>anos</a:t>
            </a:r>
            <a:r>
              <a:rPr lang="en-US" b="1" dirty="0"/>
              <a:t> | </a:t>
            </a:r>
            <a:r>
              <a:rPr lang="en-US" b="1" dirty="0" smtClean="0"/>
              <a:t>2º </a:t>
            </a:r>
            <a:r>
              <a:rPr lang="en-US" b="1" dirty="0" err="1"/>
              <a:t>Trimestre</a:t>
            </a:r>
            <a:r>
              <a:rPr lang="en-US" b="1" dirty="0"/>
              <a:t> </a:t>
            </a:r>
            <a:r>
              <a:rPr lang="en-US" b="1" dirty="0" smtClean="0"/>
              <a:t>2022</a:t>
            </a:r>
            <a:endParaRPr lang="en-US" b="1" dirty="0"/>
          </a:p>
          <a:p>
            <a:endParaRPr lang="en-US" b="1" dirty="0"/>
          </a:p>
          <a:p>
            <a:r>
              <a:rPr lang="en-US" dirty="0">
                <a:latin typeface="Arial" pitchFamily="34" charset="0"/>
                <a:cs typeface="Arial" pitchFamily="34" charset="0"/>
                <a:hlinkClick r:id="rId3"/>
              </a:rPr>
              <a:t>https://</a:t>
            </a:r>
            <a:r>
              <a:rPr lang="en-US" dirty="0" smtClean="0">
                <a:latin typeface="Arial" pitchFamily="34" charset="0"/>
                <a:cs typeface="Arial" pitchFamily="34" charset="0"/>
                <a:hlinkClick r:id="rId3"/>
              </a:rPr>
              <a:t>www.youtube.com/c/BoaSemente</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a:latin typeface="Arial" pitchFamily="34" charset="0"/>
                <a:cs typeface="Arial" pitchFamily="34" charset="0"/>
                <a:hlinkClick r:id="rId4"/>
              </a:rPr>
              <a:t>https://juliocesarmedeiros.org/blog-2</a:t>
            </a:r>
            <a:r>
              <a:rPr lang="en-US" dirty="0" smtClean="0">
                <a:hlinkClick r:id="rId4"/>
              </a:rPr>
              <a:t>/</a:t>
            </a:r>
            <a:endParaRPr lang="en-US" dirty="0" smtClean="0"/>
          </a:p>
          <a:p>
            <a:endParaRPr lang="en-US" dirty="0"/>
          </a:p>
          <a:p>
            <a:endParaRPr lang="en-US" dirty="0"/>
          </a:p>
        </p:txBody>
      </p:sp>
      <p:sp>
        <p:nvSpPr>
          <p:cNvPr id="7" name="CaixaDeTexto 6"/>
          <p:cNvSpPr txBox="1"/>
          <p:nvPr/>
        </p:nvSpPr>
        <p:spPr>
          <a:xfrm>
            <a:off x="1451918" y="6146915"/>
            <a:ext cx="5622325" cy="276999"/>
          </a:xfrm>
          <a:prstGeom prst="rect">
            <a:avLst/>
          </a:prstGeom>
          <a:noFill/>
        </p:spPr>
        <p:txBody>
          <a:bodyPr wrap="square" rtlCol="0">
            <a:spAutoFit/>
          </a:bodyPr>
          <a:lstStyle/>
          <a:p>
            <a:r>
              <a:rPr lang="pt-BR" sz="1200" b="1" dirty="0" smtClean="0">
                <a:latin typeface="Arial" pitchFamily="34" charset="0"/>
                <a:cs typeface="Arial" pitchFamily="34" charset="0"/>
              </a:rPr>
              <a:t>Edição: Pb. Moacyr Santos &amp; Missª. Fátima Oliveira #CasalM&amp;F</a:t>
            </a:r>
            <a:endParaRPr lang="pt-BR" sz="1200" b="1" dirty="0">
              <a:latin typeface="Arial" pitchFamily="34" charset="0"/>
              <a:cs typeface="Arial" pitchFamily="34" charset="0"/>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4243" y="1649851"/>
            <a:ext cx="5145087" cy="234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m 1"/>
          <p:cNvPicPr>
            <a:picLocks noChangeAspect="1"/>
          </p:cNvPicPr>
          <p:nvPr/>
        </p:nvPicPr>
        <p:blipFill rotWithShape="1">
          <a:blip r:embed="rId6" cstate="print">
            <a:extLst>
              <a:ext uri="{28A0092B-C50C-407E-A947-70E740481C1C}">
                <a14:useLocalDpi xmlns:a14="http://schemas.microsoft.com/office/drawing/2010/main" val="0"/>
              </a:ext>
            </a:extLst>
          </a:blip>
          <a:srcRect l="27097" t="11818" r="27286" b="50000"/>
          <a:stretch/>
        </p:blipFill>
        <p:spPr>
          <a:xfrm>
            <a:off x="-101949" y="4979772"/>
            <a:ext cx="1612560" cy="1878227"/>
          </a:xfrm>
          <a:prstGeom prst="ellipse">
            <a:avLst/>
          </a:prstGeom>
          <a:ln>
            <a:noFill/>
          </a:ln>
          <a:effectLst>
            <a:softEdge rad="112500"/>
          </a:effectLst>
        </p:spPr>
      </p:pic>
    </p:spTree>
    <p:extLst>
      <p:ext uri="{BB962C8B-B14F-4D97-AF65-F5344CB8AC3E}">
        <p14:creationId xmlns:p14="http://schemas.microsoft.com/office/powerpoint/2010/main" val="315394112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nscrever Se GIFs - Get the best GIF on GIPHY">
            <a:extLst>
              <a:ext uri="{FF2B5EF4-FFF2-40B4-BE49-F238E27FC236}">
                <a16:creationId xmlns:a16="http://schemas.microsoft.com/office/drawing/2014/main" xmlns=""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47637" y="868096"/>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Forma&#10;&#10;Descrição gerada automaticamente com confiança baixa">
            <a:extLst>
              <a:ext uri="{FF2B5EF4-FFF2-40B4-BE49-F238E27FC236}">
                <a16:creationId xmlns:a16="http://schemas.microsoft.com/office/drawing/2014/main" xmlns="" id="{AE253FD1-C0CE-4E0E-88FD-AA090F4A86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506" y="4794423"/>
            <a:ext cx="1940675" cy="1905001"/>
          </a:xfrm>
          <a:prstGeom prst="rect">
            <a:avLst/>
          </a:prstGeom>
        </p:spPr>
      </p:pic>
      <p:sp>
        <p:nvSpPr>
          <p:cNvPr id="6" name="CaixaDeTexto 5">
            <a:extLst>
              <a:ext uri="{FF2B5EF4-FFF2-40B4-BE49-F238E27FC236}">
                <a16:creationId xmlns:a16="http://schemas.microsoft.com/office/drawing/2014/main" xmlns=""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7" name="Imagem 6" descr="Desenho de rosto de pessoa&#10;&#10;Descrição gerada automaticamente com confiança baixa">
            <a:extLst>
              <a:ext uri="{FF2B5EF4-FFF2-40B4-BE49-F238E27FC236}">
                <a16:creationId xmlns:a16="http://schemas.microsoft.com/office/drawing/2014/main" xmlns="" id="{E33C4E3B-B16A-4F99-91E6-A345115CBD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1178" y="487270"/>
            <a:ext cx="1809750" cy="1143000"/>
          </a:xfrm>
          <a:prstGeom prst="rect">
            <a:avLst/>
          </a:prstGeom>
        </p:spPr>
      </p:pic>
      <p:pic>
        <p:nvPicPr>
          <p:cNvPr id="8" name="Imagem 7" descr="Interface gráfica do usuário, Aplicativo&#10;&#10;Descrição gerada automaticamente">
            <a:extLst>
              <a:ext uri="{FF2B5EF4-FFF2-40B4-BE49-F238E27FC236}">
                <a16:creationId xmlns:a16="http://schemas.microsoft.com/office/drawing/2014/main" xmlns="" id="{235A01E0-DFCD-403A-B465-BFD17622C3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506" y="933652"/>
            <a:ext cx="2449781" cy="3678888"/>
          </a:xfrm>
          <a:prstGeom prst="rect">
            <a:avLst/>
          </a:prstGeom>
          <a:ln>
            <a:noFill/>
          </a:ln>
          <a:effectLst>
            <a:outerShdw blurRad="292100" dist="139700" dir="2700000" algn="tl" rotWithShape="0">
              <a:srgbClr val="333333">
                <a:alpha val="65000"/>
              </a:srgbClr>
            </a:outerShdw>
          </a:effectLst>
        </p:spPr>
      </p:pic>
      <p:grpSp>
        <p:nvGrpSpPr>
          <p:cNvPr id="9" name="Agrupar 10">
            <a:extLst>
              <a:ext uri="{FF2B5EF4-FFF2-40B4-BE49-F238E27FC236}">
                <a16:creationId xmlns:a16="http://schemas.microsoft.com/office/drawing/2014/main" xmlns="" id="{1584D127-F47D-483C-B584-7F425CE221F3}"/>
              </a:ext>
            </a:extLst>
          </p:cNvPr>
          <p:cNvGrpSpPr/>
          <p:nvPr/>
        </p:nvGrpSpPr>
        <p:grpSpPr>
          <a:xfrm>
            <a:off x="3165147" y="2773096"/>
            <a:ext cx="2625751" cy="3762887"/>
            <a:chOff x="7663544" y="780037"/>
            <a:chExt cx="3832268" cy="4215517"/>
          </a:xfrm>
        </p:grpSpPr>
        <p:pic>
          <p:nvPicPr>
            <p:cNvPr id="10" name="Imagem 9" descr="Tela de celular com texto preto sobre fundo azul&#10;&#10;Descrição gerada automaticamente">
              <a:extLst>
                <a:ext uri="{FF2B5EF4-FFF2-40B4-BE49-F238E27FC236}">
                  <a16:creationId xmlns:a16="http://schemas.microsoft.com/office/drawing/2014/main" xmlns="" id="{A7B243FA-C9F6-4AEA-8648-A2867874B3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3544" y="780037"/>
              <a:ext cx="3832268" cy="3832268"/>
            </a:xfrm>
            <a:prstGeom prst="rect">
              <a:avLst/>
            </a:prstGeom>
            <a:ln>
              <a:noFill/>
            </a:ln>
            <a:effectLst>
              <a:outerShdw blurRad="292100" dist="139700" dir="2700000" algn="tl" rotWithShape="0">
                <a:srgbClr val="333333">
                  <a:alpha val="65000"/>
                </a:srgbClr>
              </a:outerShdw>
            </a:effectLst>
          </p:spPr>
        </p:pic>
        <p:sp>
          <p:nvSpPr>
            <p:cNvPr id="11" name="CaixaDeTexto 10">
              <a:extLst>
                <a:ext uri="{FF2B5EF4-FFF2-40B4-BE49-F238E27FC236}">
                  <a16:creationId xmlns:a16="http://schemas.microsoft.com/office/drawing/2014/main" xmlns="" id="{430C9AC5-ACEB-44F2-8C2F-C910CE6FC4EA}"/>
                </a:ext>
              </a:extLst>
            </p:cNvPr>
            <p:cNvSpPr txBox="1"/>
            <p:nvPr/>
          </p:nvSpPr>
          <p:spPr>
            <a:xfrm>
              <a:off x="7663544" y="4626222"/>
              <a:ext cx="3832268" cy="369332"/>
            </a:xfrm>
            <a:prstGeom prst="rect">
              <a:avLst/>
            </a:prstGeom>
            <a:noFill/>
          </p:spPr>
          <p:txBody>
            <a:bodyPr wrap="square">
              <a:spAutoFit/>
            </a:bodyPr>
            <a:lstStyle/>
            <a:p>
              <a:r>
                <a:rPr lang="pt-BR" dirty="0">
                  <a:hlinkClick r:id="rId7"/>
                </a:rPr>
                <a:t>https://t.me/juliocesarmedeiros</a:t>
              </a:r>
              <a:r>
                <a:rPr lang="pt-BR" dirty="0"/>
                <a:t> </a:t>
              </a:r>
            </a:p>
          </p:txBody>
        </p:sp>
      </p:grpSp>
      <p:pic>
        <p:nvPicPr>
          <p:cNvPr id="12" name="Picture 2">
            <a:extLst>
              <a:ext uri="{FF2B5EF4-FFF2-40B4-BE49-F238E27FC236}">
                <a16:creationId xmlns:a16="http://schemas.microsoft.com/office/drawing/2014/main" xmlns="" id="{42C81C0A-FECB-470C-8849-37E4502BF10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98336" y="4197948"/>
            <a:ext cx="2449781" cy="2449781"/>
          </a:xfrm>
          <a:prstGeom prst="rect">
            <a:avLst/>
          </a:prstGeom>
          <a:ln>
            <a:no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pic>
      <p:pic>
        <p:nvPicPr>
          <p:cNvPr id="13" name="Espaço Reservado para Conteúdo 17" descr="Tela de celular com texto preto sobre fundo branco&#10;&#10;Descrição gerada automaticamente com confiança baixa">
            <a:extLst>
              <a:ext uri="{FF2B5EF4-FFF2-40B4-BE49-F238E27FC236}">
                <a16:creationId xmlns:a16="http://schemas.microsoft.com/office/drawing/2014/main" xmlns="" id="{FD699E89-FDD9-4AC3-BB7B-508E2434BA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68043">
            <a:off x="6342068" y="464420"/>
            <a:ext cx="2132124" cy="3073332"/>
          </a:xfrm>
          <a:prstGeom prst="rect">
            <a:avLst/>
          </a:prstGeom>
        </p:spPr>
      </p:pic>
      <p:pic>
        <p:nvPicPr>
          <p:cNvPr id="14" name="Imagem 13" descr="Tela de celular com publicação numa rede social&#10;&#10;Descrição gerada automaticamente com confiança média">
            <a:extLst>
              <a:ext uri="{FF2B5EF4-FFF2-40B4-BE49-F238E27FC236}">
                <a16:creationId xmlns:a16="http://schemas.microsoft.com/office/drawing/2014/main" xmlns="" id="{9593EA1D-DF8F-4632-ABD1-F3605EB8B1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305248">
            <a:off x="9959665" y="875936"/>
            <a:ext cx="1735600" cy="2703908"/>
          </a:xfrm>
          <a:prstGeom prst="rect">
            <a:avLst/>
          </a:prstGeom>
        </p:spPr>
      </p:pic>
      <p:pic>
        <p:nvPicPr>
          <p:cNvPr id="15" name="Imagem 14" descr="Uma imagem contendo mulher, jogador, bola, balançando&#10;&#10;Descrição gerada automaticamente">
            <a:extLst>
              <a:ext uri="{FF2B5EF4-FFF2-40B4-BE49-F238E27FC236}">
                <a16:creationId xmlns:a16="http://schemas.microsoft.com/office/drawing/2014/main" xmlns="" id="{1BB17BAF-CF12-4993-83D9-2FDE996AE7A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66421">
            <a:off x="8395021" y="563256"/>
            <a:ext cx="1591743" cy="2573566"/>
          </a:xfrm>
          <a:prstGeom prst="rect">
            <a:avLst/>
          </a:prstGeom>
          <a:ln>
            <a:noFill/>
          </a:ln>
          <a:effectLst>
            <a:outerShdw blurRad="292100" dist="139700" dir="2700000" algn="tl" rotWithShape="0">
              <a:srgbClr val="333333">
                <a:alpha val="65000"/>
              </a:srgbClr>
            </a:outerShdw>
          </a:effectLst>
        </p:spPr>
      </p:pic>
      <p:pic>
        <p:nvPicPr>
          <p:cNvPr id="16" name="Imagem 15" descr="Diagrama&#10;&#10;Descrição gerada automaticamente">
            <a:extLst>
              <a:ext uri="{FF2B5EF4-FFF2-40B4-BE49-F238E27FC236}">
                <a16:creationId xmlns:a16="http://schemas.microsoft.com/office/drawing/2014/main" xmlns="" id="{C08B56FE-A9E6-4563-BFBC-C187A8AB320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01104" y="4197948"/>
            <a:ext cx="2506426" cy="25064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243202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ângulo retângulo 3"/>
          <p:cNvSpPr/>
          <p:nvPr/>
        </p:nvSpPr>
        <p:spPr>
          <a:xfrm>
            <a:off x="10297" y="314820"/>
            <a:ext cx="7453184" cy="6499654"/>
          </a:xfrm>
          <a:prstGeom prst="r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5" name="Triângulo retângulo 4"/>
          <p:cNvSpPr/>
          <p:nvPr/>
        </p:nvSpPr>
        <p:spPr>
          <a:xfrm rot="10800000">
            <a:off x="3966519" y="-1"/>
            <a:ext cx="8225480" cy="6586703"/>
          </a:xfrm>
          <a:prstGeom prst="r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6" name="CaixaDeTexto 5"/>
          <p:cNvSpPr txBox="1"/>
          <p:nvPr/>
        </p:nvSpPr>
        <p:spPr>
          <a:xfrm>
            <a:off x="2141422" y="314820"/>
            <a:ext cx="8489092" cy="707886"/>
          </a:xfrm>
          <a:prstGeom prst="rect">
            <a:avLst/>
          </a:prstGeom>
          <a:noFill/>
          <a:effectLst>
            <a:glow rad="228600">
              <a:schemeClr val="accent6">
                <a:satMod val="175000"/>
                <a:alpha val="40000"/>
              </a:schemeClr>
            </a:glow>
          </a:effectLst>
        </p:spPr>
        <p:txBody>
          <a:bodyPr wrap="square" rtlCol="0">
            <a:spAutoFit/>
          </a:bodyPr>
          <a:lstStyle/>
          <a:p>
            <a:r>
              <a:rPr lang="pt-BR" sz="4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228600">
                    <a:schemeClr val="tx1">
                      <a:alpha val="40000"/>
                    </a:schemeClr>
                  </a:glow>
                  <a:outerShdw blurRad="50800" algn="tl" rotWithShape="0">
                    <a:srgbClr val="000000"/>
                  </a:outerShdw>
                </a:effectLst>
                <a:latin typeface="Castellar" pitchFamily="18" charset="0"/>
              </a:rPr>
              <a:t>M&amp;Fassessoria</a:t>
            </a:r>
            <a:r>
              <a:rPr lang="pt-BR"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228600">
                    <a:schemeClr val="tx1">
                      <a:alpha val="40000"/>
                    </a:schemeClr>
                  </a:glow>
                  <a:outerShdw blurRad="50800" algn="tl" rotWithShape="0">
                    <a:srgbClr val="000000"/>
                  </a:outerShdw>
                </a:effectLst>
                <a:latin typeface="Castellar" pitchFamily="18" charset="0"/>
              </a:rPr>
              <a:t> CONTÁBEIS</a:t>
            </a:r>
            <a:endPar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228600">
                  <a:schemeClr val="tx1">
                    <a:alpha val="40000"/>
                  </a:schemeClr>
                </a:glow>
                <a:outerShdw blurRad="50800" algn="tl" rotWithShape="0">
                  <a:srgbClr val="000000"/>
                </a:outerShdw>
              </a:effectLst>
              <a:latin typeface="Castellar" pitchFamily="18" charset="0"/>
            </a:endParaRPr>
          </a:p>
        </p:txBody>
      </p:sp>
      <p:sp>
        <p:nvSpPr>
          <p:cNvPr id="7" name="CaixaDeTexto 6"/>
          <p:cNvSpPr txBox="1"/>
          <p:nvPr/>
        </p:nvSpPr>
        <p:spPr>
          <a:xfrm>
            <a:off x="1471399" y="1390444"/>
            <a:ext cx="6120680" cy="369332"/>
          </a:xfrm>
          <a:prstGeom prst="rect">
            <a:avLst/>
          </a:prstGeom>
          <a:noFill/>
        </p:spPr>
        <p:txBody>
          <a:bodyPr wrap="square" rtlCol="0">
            <a:spAutoFit/>
          </a:bodyPr>
          <a:lstStyle/>
          <a:p>
            <a:pPr algn="ctr"/>
            <a:r>
              <a:rPr lang="pt-BR" b="1" dirty="0">
                <a:latin typeface="Arial Unicode MS" pitchFamily="34" charset="-128"/>
                <a:ea typeface="Arial Unicode MS" pitchFamily="34" charset="-128"/>
                <a:cs typeface="Arial Unicode MS" pitchFamily="34" charset="-128"/>
              </a:rPr>
              <a:t>Precisando de um contador? Nós cuidamos do seu MEI</a:t>
            </a:r>
          </a:p>
        </p:txBody>
      </p:sp>
      <p:sp>
        <p:nvSpPr>
          <p:cNvPr id="8" name="CaixaDeTexto 7"/>
          <p:cNvSpPr txBox="1"/>
          <p:nvPr/>
        </p:nvSpPr>
        <p:spPr>
          <a:xfrm>
            <a:off x="641723" y="1953489"/>
            <a:ext cx="9527888" cy="3447098"/>
          </a:xfrm>
          <a:prstGeom prst="rect">
            <a:avLst/>
          </a:prstGeom>
          <a:noFill/>
        </p:spPr>
        <p:txBody>
          <a:bodyPr wrap="square" rtlCol="0">
            <a:spAutoFit/>
          </a:bodyPr>
          <a:lstStyle/>
          <a:p>
            <a:pPr>
              <a:lnSpc>
                <a:spcPct val="200000"/>
              </a:lnSpc>
            </a:pPr>
            <a:r>
              <a:rPr lang="pt-BR" b="1" dirty="0" smtClean="0">
                <a:latin typeface="Arial Rounded MT Bold" pitchFamily="34" charset="0"/>
              </a:rPr>
              <a:t>      </a:t>
            </a:r>
            <a:r>
              <a:rPr lang="pt-BR" sz="2000" b="1" dirty="0" smtClean="0">
                <a:latin typeface="Arial" pitchFamily="34" charset="0"/>
                <a:cs typeface="Arial" pitchFamily="34" charset="0"/>
              </a:rPr>
              <a:t>Abertura de MEI</a:t>
            </a:r>
          </a:p>
          <a:p>
            <a:pPr>
              <a:lnSpc>
                <a:spcPct val="200000"/>
              </a:lnSpc>
            </a:pPr>
            <a:r>
              <a:rPr lang="pt-BR" b="1" dirty="0" smtClean="0">
                <a:latin typeface="Arial" pitchFamily="34" charset="0"/>
                <a:cs typeface="Arial" pitchFamily="34" charset="0"/>
              </a:rPr>
              <a:t>      </a:t>
            </a:r>
            <a:r>
              <a:rPr lang="pt-BR" sz="2000" b="1" dirty="0" smtClean="0">
                <a:latin typeface="Arial" pitchFamily="34" charset="0"/>
                <a:cs typeface="Arial" pitchFamily="34" charset="0"/>
              </a:rPr>
              <a:t>Legalização de CNPJ: Constituições, alterações e encerramentos</a:t>
            </a:r>
          </a:p>
          <a:p>
            <a:pPr>
              <a:lnSpc>
                <a:spcPct val="200000"/>
              </a:lnSpc>
            </a:pPr>
            <a:r>
              <a:rPr lang="pt-BR" b="1" dirty="0" smtClean="0">
                <a:latin typeface="Arial" pitchFamily="34" charset="0"/>
                <a:cs typeface="Arial" pitchFamily="34" charset="0"/>
              </a:rPr>
              <a:t>     </a:t>
            </a:r>
            <a:r>
              <a:rPr lang="pt-BR" sz="2000" b="1" dirty="0" smtClean="0">
                <a:latin typeface="Arial" pitchFamily="34" charset="0"/>
                <a:cs typeface="Arial" pitchFamily="34" charset="0"/>
              </a:rPr>
              <a:t>Regularização der empresas junto aos  orgãos</a:t>
            </a:r>
          </a:p>
          <a:p>
            <a:pPr>
              <a:lnSpc>
                <a:spcPct val="200000"/>
              </a:lnSpc>
            </a:pPr>
            <a:r>
              <a:rPr lang="pt-BR" b="1" dirty="0">
                <a:latin typeface="Arial" pitchFamily="34" charset="0"/>
                <a:cs typeface="Arial" pitchFamily="34" charset="0"/>
              </a:rPr>
              <a:t> </a:t>
            </a:r>
            <a:r>
              <a:rPr lang="pt-BR" b="1" dirty="0" smtClean="0">
                <a:latin typeface="Arial" pitchFamily="34" charset="0"/>
                <a:cs typeface="Arial" pitchFamily="34" charset="0"/>
              </a:rPr>
              <a:t>    </a:t>
            </a:r>
            <a:r>
              <a:rPr lang="pt-BR" sz="2000" b="1" dirty="0" smtClean="0">
                <a:latin typeface="Arial" pitchFamily="34" charset="0"/>
                <a:cs typeface="Arial" pitchFamily="34" charset="0"/>
              </a:rPr>
              <a:t>IRPF (Imposto de renda pessoa física).</a:t>
            </a:r>
          </a:p>
          <a:p>
            <a:pPr>
              <a:lnSpc>
                <a:spcPct val="200000"/>
              </a:lnSpc>
            </a:pPr>
            <a:endParaRPr lang="pt-BR" sz="2000" b="1" dirty="0" smtClean="0">
              <a:latin typeface="Arial" pitchFamily="34" charset="0"/>
              <a:cs typeface="Arial" pitchFamily="34" charset="0"/>
            </a:endParaRPr>
          </a:p>
          <a:p>
            <a:endParaRPr lang="pt-BR" b="1" dirty="0"/>
          </a:p>
        </p:txBody>
      </p:sp>
      <p:pic>
        <p:nvPicPr>
          <p:cNvPr id="9" name="Imagem 8"/>
          <p:cNvPicPr>
            <a:picLocks noChangeAspect="1"/>
          </p:cNvPicPr>
          <p:nvPr/>
        </p:nvPicPr>
        <p:blipFill rotWithShape="1">
          <a:blip r:embed="rId2">
            <a:extLst>
              <a:ext uri="{28A0092B-C50C-407E-A947-70E740481C1C}">
                <a14:useLocalDpi xmlns:a14="http://schemas.microsoft.com/office/drawing/2010/main" val="0"/>
              </a:ext>
            </a:extLst>
          </a:blip>
          <a:srcRect l="1972" t="37926" r="93027" b="55443"/>
          <a:stretch/>
        </p:blipFill>
        <p:spPr>
          <a:xfrm>
            <a:off x="576646" y="2184522"/>
            <a:ext cx="457200" cy="346364"/>
          </a:xfrm>
          <a:prstGeom prst="rect">
            <a:avLst/>
          </a:prstGeom>
        </p:spPr>
      </p:pic>
      <p:pic>
        <p:nvPicPr>
          <p:cNvPr id="10" name="Imagem 9"/>
          <p:cNvPicPr>
            <a:picLocks noChangeAspect="1"/>
          </p:cNvPicPr>
          <p:nvPr/>
        </p:nvPicPr>
        <p:blipFill rotWithShape="1">
          <a:blip r:embed="rId2">
            <a:extLst>
              <a:ext uri="{28A0092B-C50C-407E-A947-70E740481C1C}">
                <a14:useLocalDpi xmlns:a14="http://schemas.microsoft.com/office/drawing/2010/main" val="0"/>
              </a:ext>
            </a:extLst>
          </a:blip>
          <a:srcRect l="1972" t="37926" r="93027" b="55443"/>
          <a:stretch/>
        </p:blipFill>
        <p:spPr>
          <a:xfrm>
            <a:off x="576646" y="2778770"/>
            <a:ext cx="457200" cy="346364"/>
          </a:xfrm>
          <a:prstGeom prst="rect">
            <a:avLst/>
          </a:prstGeom>
        </p:spPr>
      </p:pic>
      <p:pic>
        <p:nvPicPr>
          <p:cNvPr id="11" name="Imagem 10"/>
          <p:cNvPicPr>
            <a:picLocks noChangeAspect="1"/>
          </p:cNvPicPr>
          <p:nvPr/>
        </p:nvPicPr>
        <p:blipFill rotWithShape="1">
          <a:blip r:embed="rId2">
            <a:extLst>
              <a:ext uri="{28A0092B-C50C-407E-A947-70E740481C1C}">
                <a14:useLocalDpi xmlns:a14="http://schemas.microsoft.com/office/drawing/2010/main" val="0"/>
              </a:ext>
            </a:extLst>
          </a:blip>
          <a:srcRect l="1972" t="37926" r="93027" b="55443"/>
          <a:stretch/>
        </p:blipFill>
        <p:spPr>
          <a:xfrm>
            <a:off x="557283" y="3434991"/>
            <a:ext cx="457200" cy="346364"/>
          </a:xfrm>
          <a:prstGeom prst="rect">
            <a:avLst/>
          </a:prstGeom>
        </p:spPr>
      </p:pic>
      <p:pic>
        <p:nvPicPr>
          <p:cNvPr id="12" name="Imagem 11"/>
          <p:cNvPicPr>
            <a:picLocks noChangeAspect="1"/>
          </p:cNvPicPr>
          <p:nvPr/>
        </p:nvPicPr>
        <p:blipFill rotWithShape="1">
          <a:blip r:embed="rId2">
            <a:extLst>
              <a:ext uri="{28A0092B-C50C-407E-A947-70E740481C1C}">
                <a14:useLocalDpi xmlns:a14="http://schemas.microsoft.com/office/drawing/2010/main" val="0"/>
              </a:ext>
            </a:extLst>
          </a:blip>
          <a:srcRect l="1972" t="37926" r="93027" b="55443"/>
          <a:stretch/>
        </p:blipFill>
        <p:spPr>
          <a:xfrm>
            <a:off x="557283" y="4020999"/>
            <a:ext cx="457200" cy="346364"/>
          </a:xfrm>
          <a:prstGeom prst="rect">
            <a:avLst/>
          </a:prstGeom>
        </p:spPr>
      </p:pic>
      <p:sp>
        <p:nvSpPr>
          <p:cNvPr id="13" name="Retângulo 12"/>
          <p:cNvSpPr/>
          <p:nvPr/>
        </p:nvSpPr>
        <p:spPr>
          <a:xfrm>
            <a:off x="1431036" y="4528056"/>
            <a:ext cx="8751877" cy="1107996"/>
          </a:xfrm>
          <a:prstGeom prst="rect">
            <a:avLst/>
          </a:prstGeom>
        </p:spPr>
        <p:txBody>
          <a:bodyPr wrap="square">
            <a:spAutoFit/>
          </a:bodyPr>
          <a:lstStyle/>
          <a:p>
            <a:r>
              <a:rPr lang="pt-BR" sz="1600" b="1" dirty="0">
                <a:solidFill>
                  <a:schemeClr val="bg1"/>
                </a:solidFill>
                <a:hlinkClick r:id="rId3"/>
              </a:rPr>
              <a:t>https://www.instagram.com/mefassessoria_contabeis/?</a:t>
            </a:r>
            <a:r>
              <a:rPr lang="pt-BR" sz="1600" b="1" dirty="0" smtClean="0">
                <a:solidFill>
                  <a:schemeClr val="bg1"/>
                </a:solidFill>
                <a:hlinkClick r:id="rId3"/>
              </a:rPr>
              <a:t>utm_medium=copy_link</a:t>
            </a:r>
            <a:endParaRPr lang="pt-BR" sz="1600" b="1" dirty="0" smtClean="0">
              <a:solidFill>
                <a:schemeClr val="bg1"/>
              </a:solidFill>
            </a:endParaRPr>
          </a:p>
          <a:p>
            <a:endParaRPr lang="pt-BR" sz="1600" b="1" dirty="0" smtClean="0">
              <a:solidFill>
                <a:schemeClr val="bg1"/>
              </a:solidFill>
            </a:endParaRPr>
          </a:p>
          <a:p>
            <a:r>
              <a:rPr lang="pt-BR" sz="1600" b="1" dirty="0" smtClean="0">
                <a:solidFill>
                  <a:schemeClr val="bg1"/>
                </a:solidFill>
                <a:hlinkClick r:id="rId4"/>
              </a:rPr>
              <a:t>https</a:t>
            </a:r>
            <a:r>
              <a:rPr lang="pt-BR" sz="1600" b="1" dirty="0">
                <a:solidFill>
                  <a:schemeClr val="bg1"/>
                </a:solidFill>
                <a:hlinkClick r:id="rId4"/>
              </a:rPr>
              <a:t>://</a:t>
            </a:r>
            <a:r>
              <a:rPr lang="pt-BR" sz="1600" b="1" dirty="0" smtClean="0">
                <a:solidFill>
                  <a:schemeClr val="bg1"/>
                </a:solidFill>
                <a:hlinkClick r:id="rId4"/>
              </a:rPr>
              <a:t>www.facebook.com/mefassessoriacontabeis</a:t>
            </a:r>
            <a:endParaRPr lang="pt-BR" sz="1600" b="1" dirty="0" smtClean="0">
              <a:solidFill>
                <a:schemeClr val="bg1"/>
              </a:solidFill>
            </a:endParaRPr>
          </a:p>
          <a:p>
            <a:endParaRPr lang="pt-BR" b="1" dirty="0">
              <a:solidFill>
                <a:schemeClr val="bg1"/>
              </a:solidFill>
            </a:endParaRPr>
          </a:p>
        </p:txBody>
      </p:sp>
      <p:pic>
        <p:nvPicPr>
          <p:cNvPr id="14" name="Picture 4" descr="Instagram - TecMundo"/>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524" b="89881" l="21617" r="78947">
                        <a14:foregroundMark x1="30639" y1="17857" x2="53947" y2="69345"/>
                        <a14:foregroundMark x1="31579" y1="75439" x2="62679" y2="78070"/>
                      </a14:backgroundRemoval>
                    </a14:imgEffect>
                  </a14:imgLayer>
                </a14:imgProps>
              </a:ext>
              <a:ext uri="{28A0092B-C50C-407E-A947-70E740481C1C}">
                <a14:useLocalDpi xmlns:a14="http://schemas.microsoft.com/office/drawing/2010/main" val="0"/>
              </a:ext>
            </a:extLst>
          </a:blip>
          <a:srcRect l="21803" t="5782" r="21136" b="6573"/>
          <a:stretch/>
        </p:blipFill>
        <p:spPr bwMode="auto">
          <a:xfrm>
            <a:off x="805246" y="4576931"/>
            <a:ext cx="497572" cy="50512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ontrole dos pais do Facebook | Internet Matters"/>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0000" b="90000" l="10000" r="90000">
                        <a14:foregroundMark x1="52000" y1="37143" x2="50000" y2="72698"/>
                        <a14:foregroundMark x1="50333" y1="38413" x2="49833" y2="83492"/>
                      </a14:backgroundRemoval>
                    </a14:imgEffect>
                  </a14:imgLayer>
                </a14:imgProps>
              </a:ext>
              <a:ext uri="{28A0092B-C50C-407E-A947-70E740481C1C}">
                <a14:useLocalDpi xmlns:a14="http://schemas.microsoft.com/office/drawing/2010/main" val="0"/>
              </a:ext>
            </a:extLst>
          </a:blip>
          <a:srcRect l="31871" t="14631" r="31371" b="17004"/>
          <a:stretch/>
        </p:blipFill>
        <p:spPr bwMode="auto">
          <a:xfrm>
            <a:off x="773328" y="5109214"/>
            <a:ext cx="561407" cy="52683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m 15"/>
          <p:cNvPicPr>
            <a:picLocks noChangeAspect="1"/>
          </p:cNvPicPr>
          <p:nvPr/>
        </p:nvPicPr>
        <p:blipFill rotWithShape="1">
          <a:blip r:embed="rId9">
            <a:extLst>
              <a:ext uri="{BEBA8EAE-BF5A-486C-A8C5-ECC9F3942E4B}">
                <a14:imgProps xmlns:a14="http://schemas.microsoft.com/office/drawing/2010/main">
                  <a14:imgLayer r:embed="rId10">
                    <a14:imgEffect>
                      <a14:backgroundRemoval t="58966" b="68091" l="82742" r="87712"/>
                    </a14:imgEffect>
                  </a14:imgLayer>
                </a14:imgProps>
              </a:ext>
              <a:ext uri="{28A0092B-C50C-407E-A947-70E740481C1C}">
                <a14:useLocalDpi xmlns:a14="http://schemas.microsoft.com/office/drawing/2010/main" val="0"/>
              </a:ext>
            </a:extLst>
          </a:blip>
          <a:srcRect l="82121" t="57825" r="11667" b="30768"/>
          <a:stretch/>
        </p:blipFill>
        <p:spPr>
          <a:xfrm>
            <a:off x="6385968" y="6215448"/>
            <a:ext cx="596854" cy="625971"/>
          </a:xfrm>
          <a:prstGeom prst="rect">
            <a:avLst/>
          </a:prstGeom>
        </p:spPr>
      </p:pic>
      <p:sp>
        <p:nvSpPr>
          <p:cNvPr id="17" name="CaixaDeTexto 16"/>
          <p:cNvSpPr txBox="1"/>
          <p:nvPr/>
        </p:nvSpPr>
        <p:spPr>
          <a:xfrm>
            <a:off x="5931243" y="6308944"/>
            <a:ext cx="2830952" cy="369332"/>
          </a:xfrm>
          <a:prstGeom prst="rect">
            <a:avLst/>
          </a:prstGeom>
          <a:noFill/>
        </p:spPr>
        <p:txBody>
          <a:bodyPr wrap="square" rtlCol="0">
            <a:spAutoFit/>
          </a:bodyPr>
          <a:lstStyle/>
          <a:p>
            <a:r>
              <a:rPr lang="pt-BR" b="1" dirty="0" smtClean="0">
                <a:solidFill>
                  <a:schemeClr val="bg1"/>
                </a:solidFill>
              </a:rPr>
              <a:t>             (</a:t>
            </a:r>
            <a:r>
              <a:rPr lang="pt-BR" b="1" dirty="0" smtClean="0"/>
              <a:t>62) 991502978</a:t>
            </a:r>
            <a:endParaRPr lang="pt-BR" b="1" dirty="0"/>
          </a:p>
        </p:txBody>
      </p:sp>
      <p:sp>
        <p:nvSpPr>
          <p:cNvPr id="20" name="CaixaDeTexto 19"/>
          <p:cNvSpPr txBox="1"/>
          <p:nvPr/>
        </p:nvSpPr>
        <p:spPr>
          <a:xfrm>
            <a:off x="1488987" y="6291229"/>
            <a:ext cx="4495803" cy="276999"/>
          </a:xfrm>
          <a:prstGeom prst="rect">
            <a:avLst/>
          </a:prstGeom>
          <a:noFill/>
        </p:spPr>
        <p:txBody>
          <a:bodyPr wrap="square" rtlCol="0">
            <a:spAutoFit/>
          </a:bodyPr>
          <a:lstStyle/>
          <a:p>
            <a:r>
              <a:rPr lang="pt-BR" sz="1200" b="1" dirty="0" smtClean="0">
                <a:latin typeface="Arial" pitchFamily="34" charset="0"/>
                <a:cs typeface="Arial" pitchFamily="34" charset="0"/>
              </a:rPr>
              <a:t>Pb. Moacyr Santos &amp; Missª. Fátima Oliveira #CasalM&amp;F</a:t>
            </a:r>
            <a:endParaRPr lang="pt-BR" sz="1200" b="1" dirty="0">
              <a:latin typeface="Arial" pitchFamily="34" charset="0"/>
              <a:cs typeface="Arial" pitchFamily="34" charset="0"/>
            </a:endParaRPr>
          </a:p>
        </p:txBody>
      </p:sp>
      <p:pic>
        <p:nvPicPr>
          <p:cNvPr id="1229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42" y="5538946"/>
            <a:ext cx="1124409" cy="1353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604307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Integração">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tegração">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ntegração">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5684</TotalTime>
  <Words>1119</Words>
  <Application>Microsoft Office PowerPoint</Application>
  <PresentationFormat>Personalizar</PresentationFormat>
  <Paragraphs>78</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Integração</vt:lpstr>
      <vt:lpstr>  </vt:lpstr>
      <vt:lpstr>Apresentação do PowerPoint</vt:lpstr>
      <vt:lpstr>Apresentação do PowerPoint</vt:lpstr>
      <vt:lpstr>TEXTO</vt:lpstr>
      <vt:lpstr>INTRODUÇÃO </vt:lpstr>
      <vt:lpstr>Apresentação do PowerPoint</vt:lpstr>
      <vt:lpstr>1 -  A AÇÃO DO ESPÍRITO SANTO NA NOVA ALIANÇA </vt:lpstr>
      <vt:lpstr>1 -  A  AÇÃO DO ESPÍRITO SANTO HOJE</vt:lpstr>
      <vt:lpstr>Apresentação do PowerPoint</vt:lpstr>
      <vt:lpstr>2 - ESPÍRITO SANTO CONSOLA E INSTRUI</vt:lpstr>
      <vt:lpstr>2 - ESPÍRITO SANTO CONSOLA E INSTRUI</vt:lpstr>
      <vt:lpstr>3. O ESPÍRITO SANTO REPROVA E CONVENCE</vt:lpstr>
      <vt:lpstr>3 - O ESPÍRITO SANTO REPROVA E CONVENCE</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1 - Panorama do Livro de Eclesiastes</dc:title>
  <dc:creator>Julio César Pereira</dc:creator>
  <cp:lastModifiedBy>FATIMA</cp:lastModifiedBy>
  <cp:revision>238</cp:revision>
  <dcterms:created xsi:type="dcterms:W3CDTF">2021-10-01T12:08:12Z</dcterms:created>
  <dcterms:modified xsi:type="dcterms:W3CDTF">2022-07-27T22:25:54Z</dcterms:modified>
</cp:coreProperties>
</file>