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260" r:id="rId3"/>
    <p:sldId id="257" r:id="rId4"/>
    <p:sldId id="261" r:id="rId5"/>
    <p:sldId id="266" r:id="rId6"/>
    <p:sldId id="269" r:id="rId7"/>
    <p:sldId id="267" r:id="rId8"/>
    <p:sldId id="316" r:id="rId9"/>
    <p:sldId id="343" r:id="rId10"/>
    <p:sldId id="263" r:id="rId11"/>
    <p:sldId id="264" r:id="rId12"/>
    <p:sldId id="273" r:id="rId13"/>
    <p:sldId id="265" r:id="rId14"/>
    <p:sldId id="509" r:id="rId15"/>
    <p:sldId id="447" r:id="rId16"/>
    <p:sldId id="531" r:id="rId17"/>
    <p:sldId id="575" r:id="rId18"/>
    <p:sldId id="552" r:id="rId19"/>
    <p:sldId id="417" r:id="rId20"/>
    <p:sldId id="501" r:id="rId21"/>
    <p:sldId id="576" r:id="rId22"/>
    <p:sldId id="285" r:id="rId23"/>
    <p:sldId id="270" r:id="rId24"/>
    <p:sldId id="329" r:id="rId25"/>
    <p:sldId id="486" r:id="rId26"/>
    <p:sldId id="577" r:id="rId27"/>
    <p:sldId id="578" r:id="rId28"/>
    <p:sldId id="579" r:id="rId29"/>
    <p:sldId id="580" r:id="rId30"/>
    <p:sldId id="581" r:id="rId31"/>
    <p:sldId id="582" r:id="rId32"/>
    <p:sldId id="286" r:id="rId33"/>
    <p:sldId id="272" r:id="rId34"/>
    <p:sldId id="398" r:id="rId35"/>
    <p:sldId id="488" r:id="rId36"/>
    <p:sldId id="583" r:id="rId37"/>
    <p:sldId id="584" r:id="rId38"/>
    <p:sldId id="530" r:id="rId39"/>
    <p:sldId id="585" r:id="rId40"/>
    <p:sldId id="564" r:id="rId41"/>
    <p:sldId id="586" r:id="rId42"/>
    <p:sldId id="287" r:id="rId43"/>
    <p:sldId id="288" r:id="rId44"/>
    <p:sldId id="289" r:id="rId45"/>
    <p:sldId id="587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er Tome da Silva" initials="ETdS" lastIdx="4" clrIdx="0">
    <p:extLst>
      <p:ext uri="{19B8F6BF-5375-455C-9EA6-DF929625EA0E}">
        <p15:presenceInfo xmlns:p15="http://schemas.microsoft.com/office/powerpoint/2012/main" userId="a901bb40716c198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FF"/>
    <a:srgbClr val="FFC1FF"/>
    <a:srgbClr val="B7ECFF"/>
    <a:srgbClr val="FFFF85"/>
    <a:srgbClr val="D5F4FF"/>
    <a:srgbClr val="FFB7FF"/>
    <a:srgbClr val="FFFF66"/>
    <a:srgbClr val="C5F0FF"/>
    <a:srgbClr val="FFE1FF"/>
    <a:srgbClr val="C4E5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Estilo Escuro 1 - Ênfase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Estilo com Tema 2 - Ênfas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985" autoAdjust="0"/>
    <p:restoredTop sz="94291" autoAdjust="0"/>
  </p:normalViewPr>
  <p:slideViewPr>
    <p:cSldViewPr snapToGrid="0">
      <p:cViewPr varScale="1">
        <p:scale>
          <a:sx n="69" d="100"/>
          <a:sy n="69" d="100"/>
        </p:scale>
        <p:origin x="870" y="78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226B5-F0D0-491F-938C-BC74CA50535B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0C619-C4D2-4A7A-8750-F17D75B80C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6689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0C619-C4D2-4A7A-8750-F17D75B80C1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69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0C619-C4D2-4A7A-8750-F17D75B80C1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1604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0C619-C4D2-4A7A-8750-F17D75B80C1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051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0C619-C4D2-4A7A-8750-F17D75B80C1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3584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0C619-C4D2-4A7A-8750-F17D75B80C1E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21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0C619-C4D2-4A7A-8750-F17D75B80C1E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3966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049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61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64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126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194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414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630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03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6898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3530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330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7D671-0063-4BC0-A0A6-D3C1A084A936}" type="datetimeFigureOut">
              <a:rPr lang="pt-BR" smtClean="0"/>
              <a:t>29/06/2022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59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contato@ebdpanorama.com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A9FC563-F636-4779-809D-AC091B805849}"/>
              </a:ext>
            </a:extLst>
          </p:cNvPr>
          <p:cNvSpPr txBox="1"/>
          <p:nvPr/>
        </p:nvSpPr>
        <p:spPr>
          <a:xfrm>
            <a:off x="0" y="846230"/>
            <a:ext cx="9144000" cy="1138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400" b="1" dirty="0">
                <a:solidFill>
                  <a:srgbClr val="C00000"/>
                </a:solidFill>
                <a:latin typeface="Titillium Web" charset="0"/>
              </a:rPr>
              <a:t>O Sermão da Montanha </a:t>
            </a:r>
          </a:p>
          <a:p>
            <a:pPr algn="ctr">
              <a:lnSpc>
                <a:spcPts val="4000"/>
              </a:lnSpc>
            </a:pPr>
            <a:r>
              <a:rPr lang="pt-BR" sz="4400" b="1" dirty="0">
                <a:solidFill>
                  <a:srgbClr val="C00000"/>
                </a:solidFill>
                <a:latin typeface="Titillium Web" charset="0"/>
              </a:rPr>
              <a:t>e sua Essência</a:t>
            </a:r>
          </a:p>
        </p:txBody>
      </p:sp>
      <p:sp>
        <p:nvSpPr>
          <p:cNvPr id="5" name="Google Shape;3836;p13">
            <a:extLst>
              <a:ext uri="{FF2B5EF4-FFF2-40B4-BE49-F238E27FC236}">
                <a16:creationId xmlns:a16="http://schemas.microsoft.com/office/drawing/2014/main" id="{12909692-01A7-4D0C-AE0D-3283AE4B110D}"/>
              </a:ext>
            </a:extLst>
          </p:cNvPr>
          <p:cNvSpPr txBox="1">
            <a:spLocks/>
          </p:cNvSpPr>
          <p:nvPr/>
        </p:nvSpPr>
        <p:spPr>
          <a:xfrm>
            <a:off x="-1" y="31334"/>
            <a:ext cx="9144001" cy="8148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4800" b="1" dirty="0">
                <a:solidFill>
                  <a:schemeClr val="tx1"/>
                </a:solidFill>
                <a:latin typeface="Dosis ExtraLight" charset="0"/>
              </a:rPr>
              <a:t>Lição 1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5FEEA8C-E93F-46FD-A134-AE6047B16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985196"/>
            <a:ext cx="9144001" cy="487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01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36;p13">
            <a:extLst>
              <a:ext uri="{FF2B5EF4-FFF2-40B4-BE49-F238E27FC236}">
                <a16:creationId xmlns:a16="http://schemas.microsoft.com/office/drawing/2014/main" id="{A91059B0-756A-4863-B5B7-7A89BC63BAF4}"/>
              </a:ext>
            </a:extLst>
          </p:cNvPr>
          <p:cNvSpPr txBox="1">
            <a:spLocks/>
          </p:cNvSpPr>
          <p:nvPr/>
        </p:nvSpPr>
        <p:spPr>
          <a:xfrm>
            <a:off x="-1113787" y="92315"/>
            <a:ext cx="11264952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Tema do Trimestre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0FD4EC4-98BA-418E-898F-D1A094F1E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1992"/>
            <a:ext cx="9144000" cy="545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97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836;p13">
            <a:extLst>
              <a:ext uri="{FF2B5EF4-FFF2-40B4-BE49-F238E27FC236}">
                <a16:creationId xmlns:a16="http://schemas.microsoft.com/office/drawing/2014/main" id="{340A04BE-9CBA-487C-AB19-07D2A8DD5A93}"/>
              </a:ext>
            </a:extLst>
          </p:cNvPr>
          <p:cNvSpPr txBox="1">
            <a:spLocks/>
          </p:cNvSpPr>
          <p:nvPr/>
        </p:nvSpPr>
        <p:spPr>
          <a:xfrm>
            <a:off x="0" y="23040"/>
            <a:ext cx="91440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Lições do Trimestre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9DEF57F-6625-4DC2-B29A-2496A7B30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0545"/>
            <a:ext cx="9144000" cy="595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272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36;p13">
            <a:extLst>
              <a:ext uri="{FF2B5EF4-FFF2-40B4-BE49-F238E27FC236}">
                <a16:creationId xmlns:a16="http://schemas.microsoft.com/office/drawing/2014/main" id="{5F1F0A90-1B59-4D37-8B25-56E2A0182FB3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831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Texto de Referência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10113F-9520-48DC-AB54-4949040A827A}"/>
              </a:ext>
            </a:extLst>
          </p:cNvPr>
          <p:cNvSpPr txBox="1"/>
          <p:nvPr/>
        </p:nvSpPr>
        <p:spPr>
          <a:xfrm>
            <a:off x="0" y="64349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Mateus 5:1-8</a:t>
            </a:r>
            <a:endParaRPr lang="pt-BR" sz="40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4411ABA-9CC5-400A-B159-D0ED48163661}"/>
              </a:ext>
            </a:extLst>
          </p:cNvPr>
          <p:cNvSpPr txBox="1"/>
          <p:nvPr/>
        </p:nvSpPr>
        <p:spPr>
          <a:xfrm>
            <a:off x="0" y="1271941"/>
            <a:ext cx="9144000" cy="5849294"/>
          </a:xfrm>
          <a:prstGeom prst="rect">
            <a:avLst/>
          </a:prstGeom>
          <a:solidFill>
            <a:srgbClr val="D1F3FF"/>
          </a:solidFill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</a:pPr>
            <a:r>
              <a:rPr lang="pt-BR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 – </a:t>
            </a:r>
            <a:r>
              <a:rPr lang="pt-BR" sz="3000" b="1" dirty="0">
                <a:latin typeface="Calibri" pitchFamily="34" charset="0"/>
                <a:cs typeface="Calibri" pitchFamily="34" charset="0"/>
              </a:rPr>
              <a:t>E Jesus, vendo a multidão, subiu a um monte, e, 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latin typeface="Calibri" pitchFamily="34" charset="0"/>
                <a:cs typeface="Calibri" pitchFamily="34" charset="0"/>
              </a:rPr>
              <a:t>      assentando-se, aproximaram-se dele os seus 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latin typeface="Calibri" pitchFamily="34" charset="0"/>
                <a:cs typeface="Calibri" pitchFamily="34" charset="0"/>
              </a:rPr>
              <a:t>      discípulos;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 – </a:t>
            </a:r>
            <a:r>
              <a:rPr lang="pt-BR" sz="3000" b="1" dirty="0">
                <a:latin typeface="Calibri" pitchFamily="34" charset="0"/>
                <a:cs typeface="Calibri" pitchFamily="34" charset="0"/>
              </a:rPr>
              <a:t>E, abrindo a sua boca, os ensinava, dizendo: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3 – </a:t>
            </a:r>
            <a:r>
              <a:rPr lang="pt-BR" sz="3000" b="1" dirty="0">
                <a:latin typeface="Calibri" pitchFamily="34" charset="0"/>
                <a:cs typeface="Calibri" pitchFamily="34" charset="0"/>
              </a:rPr>
              <a:t>Bem-aventurados os pobres de espírito, porque 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latin typeface="Calibri" pitchFamily="34" charset="0"/>
                <a:cs typeface="Calibri" pitchFamily="34" charset="0"/>
              </a:rPr>
              <a:t>       deles é o reino dos céus;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 – </a:t>
            </a:r>
            <a:r>
              <a:rPr lang="pt-BR" sz="3000" b="1" dirty="0">
                <a:latin typeface="Calibri" pitchFamily="34" charset="0"/>
                <a:cs typeface="Calibri" pitchFamily="34" charset="0"/>
              </a:rPr>
              <a:t>Bem-aventurados os que choram, porque eles 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latin typeface="Calibri" pitchFamily="34" charset="0"/>
                <a:cs typeface="Calibri" pitchFamily="34" charset="0"/>
              </a:rPr>
              <a:t>       serão consolados;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5 – </a:t>
            </a:r>
            <a:r>
              <a:rPr lang="pt-BR" sz="3000" b="1" dirty="0">
                <a:latin typeface="Calibri" pitchFamily="34" charset="0"/>
                <a:cs typeface="Calibri" pitchFamily="34" charset="0"/>
              </a:rPr>
              <a:t>Bem-aventurados os mansos, porque eles 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latin typeface="Calibri" pitchFamily="34" charset="0"/>
                <a:cs typeface="Calibri" pitchFamily="34" charset="0"/>
              </a:rPr>
              <a:t>       herdarão a terra;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6 – </a:t>
            </a:r>
            <a:r>
              <a:rPr lang="pt-BR" sz="3000" b="1" dirty="0">
                <a:latin typeface="Calibri" pitchFamily="34" charset="0"/>
                <a:cs typeface="Calibri" pitchFamily="34" charset="0"/>
              </a:rPr>
              <a:t>Bem-aventurados os que têm fome e sede de 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latin typeface="Calibri" pitchFamily="34" charset="0"/>
                <a:cs typeface="Calibri" pitchFamily="34" charset="0"/>
              </a:rPr>
              <a:t>       justiça, porque eles serão fartos;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7 – </a:t>
            </a:r>
            <a:r>
              <a:rPr lang="pt-BR" sz="3000" b="1" dirty="0">
                <a:latin typeface="Calibri" pitchFamily="34" charset="0"/>
                <a:cs typeface="Calibri" pitchFamily="34" charset="0"/>
              </a:rPr>
              <a:t>Bem-aventurados os misericordiosos, porque 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latin typeface="Calibri" pitchFamily="34" charset="0"/>
                <a:cs typeface="Calibri" pitchFamily="34" charset="0"/>
              </a:rPr>
              <a:t>       eles alcançarão misericórdia;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8 – </a:t>
            </a:r>
            <a:r>
              <a:rPr lang="pt-BR" sz="3000" b="1" dirty="0">
                <a:latin typeface="Calibri" pitchFamily="34" charset="0"/>
                <a:cs typeface="Calibri" pitchFamily="34" charset="0"/>
              </a:rPr>
              <a:t>Bem-aventurados os limpos de coração, porque eles </a:t>
            </a:r>
          </a:p>
          <a:p>
            <a:pPr>
              <a:lnSpc>
                <a:spcPts val="2700"/>
              </a:lnSpc>
            </a:pPr>
            <a:r>
              <a:rPr lang="pt-BR" sz="3000" b="1" dirty="0">
                <a:latin typeface="Calibri" pitchFamily="34" charset="0"/>
                <a:cs typeface="Calibri" pitchFamily="34" charset="0"/>
              </a:rPr>
              <a:t>       verão a Deus;</a:t>
            </a:r>
          </a:p>
        </p:txBody>
      </p:sp>
    </p:spTree>
    <p:extLst>
      <p:ext uri="{BB962C8B-B14F-4D97-AF65-F5344CB8AC3E}">
        <p14:creationId xmlns:p14="http://schemas.microsoft.com/office/powerpoint/2010/main" val="30323195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836;p13">
            <a:extLst>
              <a:ext uri="{FF2B5EF4-FFF2-40B4-BE49-F238E27FC236}">
                <a16:creationId xmlns:a16="http://schemas.microsoft.com/office/drawing/2014/main" id="{9771DC4A-140E-4A8E-A527-A1BF09B8D4F8}"/>
              </a:ext>
            </a:extLst>
          </p:cNvPr>
          <p:cNvSpPr txBox="1">
            <a:spLocks/>
          </p:cNvSpPr>
          <p:nvPr/>
        </p:nvSpPr>
        <p:spPr>
          <a:xfrm>
            <a:off x="0" y="7894"/>
            <a:ext cx="9144000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Texto Áureo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C379BF8-3953-4CC9-B1D8-4C253F235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664" y="901411"/>
            <a:ext cx="5325229" cy="38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DB077D5-155C-48A6-BF68-E9A344639651}"/>
              </a:ext>
            </a:extLst>
          </p:cNvPr>
          <p:cNvSpPr txBox="1"/>
          <p:nvPr/>
        </p:nvSpPr>
        <p:spPr>
          <a:xfrm>
            <a:off x="0" y="4654304"/>
            <a:ext cx="9144000" cy="215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“Inclinai os ouvidos, ó céus, e falarei; </a:t>
            </a:r>
          </a:p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e ouça a terra as palavras da </a:t>
            </a:r>
          </a:p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minha boca.” </a:t>
            </a:r>
          </a:p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(Deuteronômio 32.1)</a:t>
            </a:r>
          </a:p>
        </p:txBody>
      </p:sp>
    </p:spTree>
    <p:extLst>
      <p:ext uri="{BB962C8B-B14F-4D97-AF65-F5344CB8AC3E}">
        <p14:creationId xmlns:p14="http://schemas.microsoft.com/office/powerpoint/2010/main" val="42511849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36;p13">
            <a:extLst>
              <a:ext uri="{FF2B5EF4-FFF2-40B4-BE49-F238E27FC236}">
                <a16:creationId xmlns:a16="http://schemas.microsoft.com/office/drawing/2014/main" id="{32314C2D-D4FF-4199-9520-25E461B84649}"/>
              </a:ext>
            </a:extLst>
          </p:cNvPr>
          <p:cNvSpPr txBox="1">
            <a:spLocks/>
          </p:cNvSpPr>
          <p:nvPr/>
        </p:nvSpPr>
        <p:spPr>
          <a:xfrm>
            <a:off x="-1" y="7894"/>
            <a:ext cx="9144001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Verdade Aplicada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B334558-494A-484E-8BE5-AFDFC18FA37C}"/>
              </a:ext>
            </a:extLst>
          </p:cNvPr>
          <p:cNvSpPr txBox="1"/>
          <p:nvPr/>
        </p:nvSpPr>
        <p:spPr>
          <a:xfrm>
            <a:off x="429490" y="4531244"/>
            <a:ext cx="8285018" cy="215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Sermão da Montanha é considerado como a mais pura e sublime expressão já conhecida pela humanidade.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2E44C74-99BD-48E2-8DC7-6549F8563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183" y="873701"/>
            <a:ext cx="4222379" cy="354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905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836;p13">
            <a:extLst>
              <a:ext uri="{FF2B5EF4-FFF2-40B4-BE49-F238E27FC236}">
                <a16:creationId xmlns:a16="http://schemas.microsoft.com/office/drawing/2014/main" id="{EA35C16D-EBC8-4664-B227-FC480F3D565D}"/>
              </a:ext>
            </a:extLst>
          </p:cNvPr>
          <p:cNvSpPr txBox="1">
            <a:spLocks/>
          </p:cNvSpPr>
          <p:nvPr/>
        </p:nvSpPr>
        <p:spPr>
          <a:xfrm>
            <a:off x="0" y="49459"/>
            <a:ext cx="9144000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Ponto de Partida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00C89C9-605C-4333-A6EA-9FC9AFB2E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082" y="2141795"/>
            <a:ext cx="3704400" cy="257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8EFFF9-B19E-45CC-AA05-50D6FFEE54E7}"/>
              </a:ext>
            </a:extLst>
          </p:cNvPr>
          <p:cNvSpPr txBox="1"/>
          <p:nvPr/>
        </p:nvSpPr>
        <p:spPr>
          <a:xfrm>
            <a:off x="0" y="5915025"/>
            <a:ext cx="9144000" cy="61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Reino de Deus é justiça, paz e amor.</a:t>
            </a:r>
          </a:p>
        </p:txBody>
      </p:sp>
    </p:spTree>
    <p:extLst>
      <p:ext uri="{BB962C8B-B14F-4D97-AF65-F5344CB8AC3E}">
        <p14:creationId xmlns:p14="http://schemas.microsoft.com/office/powerpoint/2010/main" val="33893514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36;p13">
            <a:extLst>
              <a:ext uri="{FF2B5EF4-FFF2-40B4-BE49-F238E27FC236}">
                <a16:creationId xmlns:a16="http://schemas.microsoft.com/office/drawing/2014/main" id="{D1CF7DDB-81CC-4B2A-858E-9698AE419D69}"/>
              </a:ext>
            </a:extLst>
          </p:cNvPr>
          <p:cNvSpPr txBox="1">
            <a:spLocks/>
          </p:cNvSpPr>
          <p:nvPr/>
        </p:nvSpPr>
        <p:spPr>
          <a:xfrm>
            <a:off x="0" y="49459"/>
            <a:ext cx="9144000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Motivo de Oração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AB6DD4-3D2F-45A3-AAE8-ECA6DC713757}"/>
              </a:ext>
            </a:extLst>
          </p:cNvPr>
          <p:cNvSpPr txBox="1"/>
          <p:nvPr/>
        </p:nvSpPr>
        <p:spPr>
          <a:xfrm>
            <a:off x="955964" y="5170144"/>
            <a:ext cx="7218218" cy="1638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Ore louvando a Deus por </a:t>
            </a:r>
          </a:p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Sua maravilhosa atitude </a:t>
            </a:r>
          </a:p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de graça sobre nós.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0A0B52F-E27E-48D9-B5BB-D69495E1E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571"/>
                    </a14:imgEffect>
                    <a14:imgEffect>
                      <a14:brightnessContrast contras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598" y="1016869"/>
            <a:ext cx="4722804" cy="4079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7893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36;p13">
            <a:extLst>
              <a:ext uri="{FF2B5EF4-FFF2-40B4-BE49-F238E27FC236}">
                <a16:creationId xmlns:a16="http://schemas.microsoft.com/office/drawing/2014/main" id="{6F5A2A42-E315-4521-95BC-8730CB5ACE19}"/>
              </a:ext>
            </a:extLst>
          </p:cNvPr>
          <p:cNvSpPr txBox="1">
            <a:spLocks/>
          </p:cNvSpPr>
          <p:nvPr/>
        </p:nvSpPr>
        <p:spPr>
          <a:xfrm>
            <a:off x="0" y="21749"/>
            <a:ext cx="9144000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Objetivos da Lição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7D82CA1-DAE6-4A20-A5C9-BFF3F4EF8A26}"/>
              </a:ext>
            </a:extLst>
          </p:cNvPr>
          <p:cNvSpPr txBox="1"/>
          <p:nvPr/>
        </p:nvSpPr>
        <p:spPr>
          <a:xfrm>
            <a:off x="485659" y="1320961"/>
            <a:ext cx="7951759" cy="4203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❶</a:t>
            </a:r>
            <a:r>
              <a:rPr lang="pt-BR" sz="40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Ensinar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 acerca do Sermão do </a:t>
            </a:r>
          </a:p>
          <a:p>
            <a:pPr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       Monte.</a:t>
            </a:r>
          </a:p>
          <a:p>
            <a:pPr>
              <a:lnSpc>
                <a:spcPts val="4000"/>
              </a:lnSpc>
            </a:pPr>
            <a:endParaRPr lang="pt-BR" sz="4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❷ </a:t>
            </a:r>
            <a:r>
              <a:rPr lang="pt-BR" sz="40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Destacar 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a conduta cristã e o </a:t>
            </a:r>
          </a:p>
          <a:p>
            <a:pPr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       combate à falsa moralidade.</a:t>
            </a:r>
          </a:p>
          <a:p>
            <a:pPr>
              <a:lnSpc>
                <a:spcPts val="4000"/>
              </a:lnSpc>
            </a:pPr>
            <a:endParaRPr lang="pt-BR" sz="4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❸ </a:t>
            </a:r>
            <a:r>
              <a:rPr lang="pt-BR" sz="40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Mostrar 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a natureza inversa do </a:t>
            </a:r>
          </a:p>
          <a:p>
            <a:pPr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       Reino de Deus.</a:t>
            </a:r>
          </a:p>
        </p:txBody>
      </p:sp>
    </p:spTree>
    <p:extLst>
      <p:ext uri="{BB962C8B-B14F-4D97-AF65-F5344CB8AC3E}">
        <p14:creationId xmlns:p14="http://schemas.microsoft.com/office/powerpoint/2010/main" val="15026839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36;p13">
            <a:extLst>
              <a:ext uri="{FF2B5EF4-FFF2-40B4-BE49-F238E27FC236}">
                <a16:creationId xmlns:a16="http://schemas.microsoft.com/office/drawing/2014/main" id="{81F20871-CF23-49B6-A26D-E5DC5B6FE994}"/>
              </a:ext>
            </a:extLst>
          </p:cNvPr>
          <p:cNvSpPr txBox="1">
            <a:spLocks/>
          </p:cNvSpPr>
          <p:nvPr/>
        </p:nvSpPr>
        <p:spPr>
          <a:xfrm>
            <a:off x="-1" y="-23797"/>
            <a:ext cx="9144001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Tópicos da Lição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D36F00A-C37F-4A5F-A6B1-8B65C40C8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8255"/>
            <a:ext cx="9144000" cy="572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783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D129FDD-950D-45B0-99FC-43E0767EC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Google Shape;3877;p19">
            <a:extLst>
              <a:ext uri="{FF2B5EF4-FFF2-40B4-BE49-F238E27FC236}">
                <a16:creationId xmlns:a16="http://schemas.microsoft.com/office/drawing/2014/main" id="{3A34DF09-E6E0-47DF-9B3D-33930E783D45}"/>
              </a:ext>
            </a:extLst>
          </p:cNvPr>
          <p:cNvSpPr txBox="1">
            <a:spLocks/>
          </p:cNvSpPr>
          <p:nvPr/>
        </p:nvSpPr>
        <p:spPr>
          <a:xfrm>
            <a:off x="-1" y="2724446"/>
            <a:ext cx="6291263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7200" dirty="0">
                <a:solidFill>
                  <a:srgbClr val="0070C0"/>
                </a:solidFill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14342855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D42FF62-7FEF-43ED-8B73-81ECBDF7355B}"/>
              </a:ext>
            </a:extLst>
          </p:cNvPr>
          <p:cNvCxnSpPr>
            <a:cxnSpLocks/>
          </p:cNvCxnSpPr>
          <p:nvPr/>
        </p:nvCxnSpPr>
        <p:spPr>
          <a:xfrm>
            <a:off x="0" y="1136490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077D547C-4DD1-4943-B7BF-343134CCDD00}"/>
              </a:ext>
            </a:extLst>
          </p:cNvPr>
          <p:cNvSpPr txBox="1">
            <a:spLocks/>
          </p:cNvSpPr>
          <p:nvPr/>
        </p:nvSpPr>
        <p:spPr>
          <a:xfrm>
            <a:off x="-1" y="172112"/>
            <a:ext cx="9144001" cy="964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200"/>
              </a:lnSpc>
            </a:pPr>
            <a:endParaRPr lang="pt-BR" sz="4400" b="1" dirty="0">
              <a:solidFill>
                <a:srgbClr val="C00000"/>
              </a:solidFill>
              <a:latin typeface="Dosis" charset="0"/>
            </a:endParaRPr>
          </a:p>
          <a:p>
            <a:pPr algn="ctr">
              <a:lnSpc>
                <a:spcPts val="36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Introdução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B9DF218-AC00-47D7-980D-F2E6CC591721}"/>
              </a:ext>
            </a:extLst>
          </p:cNvPr>
          <p:cNvSpPr txBox="1"/>
          <p:nvPr/>
        </p:nvSpPr>
        <p:spPr>
          <a:xfrm>
            <a:off x="-1" y="1202003"/>
            <a:ext cx="9144001" cy="2055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Sermão da Montanha retrata a qualidade de vida que o homem que está em comunhão com Deus deve produzir diariamente.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D657A80-A2B9-4203-B9E4-D76F9400C613}"/>
              </a:ext>
            </a:extLst>
          </p:cNvPr>
          <p:cNvSpPr txBox="1"/>
          <p:nvPr/>
        </p:nvSpPr>
        <p:spPr>
          <a:xfrm>
            <a:off x="5749637" y="3254321"/>
            <a:ext cx="3394362" cy="3603679"/>
          </a:xfrm>
          <a:prstGeom prst="rect">
            <a:avLst/>
          </a:prstGeom>
          <a:solidFill>
            <a:srgbClr val="FFC1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Além de um programa de vida, ele porta consigo uma promessa de recompensa celestial.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FF88DD8-94A6-445C-8BDA-B118594D5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254321"/>
            <a:ext cx="5749636" cy="360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454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B55E855-F9F7-410D-A6F1-2F4C0D2F2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Google Shape;3878;p19">
            <a:extLst>
              <a:ext uri="{FF2B5EF4-FFF2-40B4-BE49-F238E27FC236}">
                <a16:creationId xmlns:a16="http://schemas.microsoft.com/office/drawing/2014/main" id="{46A9B420-D51C-4204-9EBD-622277D230F1}"/>
              </a:ext>
            </a:extLst>
          </p:cNvPr>
          <p:cNvSpPr txBox="1">
            <a:spLocks/>
          </p:cNvSpPr>
          <p:nvPr/>
        </p:nvSpPr>
        <p:spPr>
          <a:xfrm>
            <a:off x="1332245" y="3632461"/>
            <a:ext cx="6280403" cy="1989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0" indent="0" algn="ctr">
              <a:buNone/>
            </a:pP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Conhecendo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o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Sermão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da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Montanha</a:t>
            </a:r>
            <a:endParaRPr lang="en-US" sz="4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Google Shape;3877;p19">
            <a:extLst>
              <a:ext uri="{FF2B5EF4-FFF2-40B4-BE49-F238E27FC236}">
                <a16:creationId xmlns:a16="http://schemas.microsoft.com/office/drawing/2014/main" id="{D2803A60-2F77-493F-B4FD-61A43DFC2B0E}"/>
              </a:ext>
            </a:extLst>
          </p:cNvPr>
          <p:cNvSpPr txBox="1">
            <a:spLocks/>
          </p:cNvSpPr>
          <p:nvPr/>
        </p:nvSpPr>
        <p:spPr>
          <a:xfrm>
            <a:off x="2624997" y="1701205"/>
            <a:ext cx="36949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7200" dirty="0">
                <a:solidFill>
                  <a:srgbClr val="C00000"/>
                </a:solidFill>
              </a:rPr>
              <a:t>Tópico 1</a:t>
            </a:r>
          </a:p>
        </p:txBody>
      </p:sp>
      <p:grpSp>
        <p:nvGrpSpPr>
          <p:cNvPr id="23" name="Google Shape;4734;p40">
            <a:extLst>
              <a:ext uri="{FF2B5EF4-FFF2-40B4-BE49-F238E27FC236}">
                <a16:creationId xmlns:a16="http://schemas.microsoft.com/office/drawing/2014/main" id="{5C23B06D-A05B-4443-9242-2F4C218D832E}"/>
              </a:ext>
            </a:extLst>
          </p:cNvPr>
          <p:cNvGrpSpPr/>
          <p:nvPr/>
        </p:nvGrpSpPr>
        <p:grpSpPr>
          <a:xfrm>
            <a:off x="677612" y="627096"/>
            <a:ext cx="1933538" cy="2801904"/>
            <a:chOff x="8095060" y="5664590"/>
            <a:chExt cx="497404" cy="594389"/>
          </a:xfrm>
        </p:grpSpPr>
        <p:grpSp>
          <p:nvGrpSpPr>
            <p:cNvPr id="24" name="Google Shape;4735;p40">
              <a:extLst>
                <a:ext uri="{FF2B5EF4-FFF2-40B4-BE49-F238E27FC236}">
                  <a16:creationId xmlns:a16="http://schemas.microsoft.com/office/drawing/2014/main" id="{C7F32BBB-33C5-4BFD-8EB5-BC7F632D070E}"/>
                </a:ext>
              </a:extLst>
            </p:cNvPr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37" name="Google Shape;4736;p40">
                <a:extLst>
                  <a:ext uri="{FF2B5EF4-FFF2-40B4-BE49-F238E27FC236}">
                    <a16:creationId xmlns:a16="http://schemas.microsoft.com/office/drawing/2014/main" id="{1CF118C2-F7B6-41BD-BAE2-CE061C5C10DE}"/>
                  </a:ext>
                </a:extLst>
              </p:cNvPr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4737;p40">
                <a:extLst>
                  <a:ext uri="{FF2B5EF4-FFF2-40B4-BE49-F238E27FC236}">
                    <a16:creationId xmlns:a16="http://schemas.microsoft.com/office/drawing/2014/main" id="{BF52C5AC-F37B-4FC6-A87C-1B3B7048742F}"/>
                  </a:ext>
                </a:extLst>
              </p:cNvPr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4738;p40">
                <a:extLst>
                  <a:ext uri="{FF2B5EF4-FFF2-40B4-BE49-F238E27FC236}">
                    <a16:creationId xmlns:a16="http://schemas.microsoft.com/office/drawing/2014/main" id="{BF2A5D31-BB69-4F34-BB77-B902610BB4FC}"/>
                  </a:ext>
                </a:extLst>
              </p:cNvPr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" name="Google Shape;4739;p40">
              <a:extLst>
                <a:ext uri="{FF2B5EF4-FFF2-40B4-BE49-F238E27FC236}">
                  <a16:creationId xmlns:a16="http://schemas.microsoft.com/office/drawing/2014/main" id="{6D9BD7EA-6450-4370-940E-8EE2F08F35B5}"/>
                </a:ext>
              </a:extLst>
            </p:cNvPr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34" name="Google Shape;4740;p40">
                <a:extLst>
                  <a:ext uri="{FF2B5EF4-FFF2-40B4-BE49-F238E27FC236}">
                    <a16:creationId xmlns:a16="http://schemas.microsoft.com/office/drawing/2014/main" id="{F2669469-5502-4769-99D0-63E2518F5905}"/>
                  </a:ext>
                </a:extLst>
              </p:cNvPr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4741;p40">
                <a:extLst>
                  <a:ext uri="{FF2B5EF4-FFF2-40B4-BE49-F238E27FC236}">
                    <a16:creationId xmlns:a16="http://schemas.microsoft.com/office/drawing/2014/main" id="{8BC7D215-EDD6-4DFA-A4BB-402C97DD8426}"/>
                  </a:ext>
                </a:extLst>
              </p:cNvPr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4742;p40">
                <a:extLst>
                  <a:ext uri="{FF2B5EF4-FFF2-40B4-BE49-F238E27FC236}">
                    <a16:creationId xmlns:a16="http://schemas.microsoft.com/office/drawing/2014/main" id="{0F73EBF7-C8D8-45CD-8FC9-DEFA53AC0B1C}"/>
                  </a:ext>
                </a:extLst>
              </p:cNvPr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" name="Google Shape;4743;p40">
              <a:extLst>
                <a:ext uri="{FF2B5EF4-FFF2-40B4-BE49-F238E27FC236}">
                  <a16:creationId xmlns:a16="http://schemas.microsoft.com/office/drawing/2014/main" id="{83B382F1-76DE-44DF-BAB6-376A7D7501B1}"/>
                </a:ext>
              </a:extLst>
            </p:cNvPr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31" name="Google Shape;4744;p40">
                <a:extLst>
                  <a:ext uri="{FF2B5EF4-FFF2-40B4-BE49-F238E27FC236}">
                    <a16:creationId xmlns:a16="http://schemas.microsoft.com/office/drawing/2014/main" id="{1509284B-9616-43CF-AD10-F9CCFF87EA6C}"/>
                  </a:ext>
                </a:extLst>
              </p:cNvPr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4745;p40">
                <a:extLst>
                  <a:ext uri="{FF2B5EF4-FFF2-40B4-BE49-F238E27FC236}">
                    <a16:creationId xmlns:a16="http://schemas.microsoft.com/office/drawing/2014/main" id="{608C6461-67E0-41A3-91B8-3DB8BEB16ECC}"/>
                  </a:ext>
                </a:extLst>
              </p:cNvPr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4746;p40">
                <a:extLst>
                  <a:ext uri="{FF2B5EF4-FFF2-40B4-BE49-F238E27FC236}">
                    <a16:creationId xmlns:a16="http://schemas.microsoft.com/office/drawing/2014/main" id="{196EB6F6-AF49-4419-B37C-0F72AFABA26B}"/>
                  </a:ext>
                </a:extLst>
              </p:cNvPr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" name="Google Shape;4747;p40">
              <a:extLst>
                <a:ext uri="{FF2B5EF4-FFF2-40B4-BE49-F238E27FC236}">
                  <a16:creationId xmlns:a16="http://schemas.microsoft.com/office/drawing/2014/main" id="{155F56B9-CF98-4587-9F16-ED0D2BE074F4}"/>
                </a:ext>
              </a:extLst>
            </p:cNvPr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28" name="Google Shape;4748;p40">
                <a:extLst>
                  <a:ext uri="{FF2B5EF4-FFF2-40B4-BE49-F238E27FC236}">
                    <a16:creationId xmlns:a16="http://schemas.microsoft.com/office/drawing/2014/main" id="{8AC25A8A-1937-4404-85B5-F199424AD77B}"/>
                  </a:ext>
                </a:extLst>
              </p:cNvPr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4749;p40">
                <a:extLst>
                  <a:ext uri="{FF2B5EF4-FFF2-40B4-BE49-F238E27FC236}">
                    <a16:creationId xmlns:a16="http://schemas.microsoft.com/office/drawing/2014/main" id="{A177399F-7341-4F73-9036-E85F4E487A7C}"/>
                  </a:ext>
                </a:extLst>
              </p:cNvPr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4750;p40">
                <a:extLst>
                  <a:ext uri="{FF2B5EF4-FFF2-40B4-BE49-F238E27FC236}">
                    <a16:creationId xmlns:a16="http://schemas.microsoft.com/office/drawing/2014/main" id="{5B33307D-2A64-48DC-B645-6690834DBDAF}"/>
                  </a:ext>
                </a:extLst>
              </p:cNvPr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77410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F187F06-3B0E-4E85-AB52-91FEA47EF9F8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D614ABAE-ABB9-49FF-AD1F-76D61328E13F}"/>
              </a:ext>
            </a:extLst>
          </p:cNvPr>
          <p:cNvSpPr txBox="1">
            <a:spLocks/>
          </p:cNvSpPr>
          <p:nvPr/>
        </p:nvSpPr>
        <p:spPr>
          <a:xfrm>
            <a:off x="0" y="-297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 – Conhecendo o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Sermão da Montanha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D4775F-358A-49D6-B55D-4A0975FFFF3F}"/>
              </a:ext>
            </a:extLst>
          </p:cNvPr>
          <p:cNvSpPr txBox="1"/>
          <p:nvPr/>
        </p:nvSpPr>
        <p:spPr>
          <a:xfrm>
            <a:off x="3401294" y="1535381"/>
            <a:ext cx="5615710" cy="48540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“Quem quiser meditar com piedade e recolhimento o sermão que nosso Senhor Jesus Cristo pronunciou na montanha, tal como o lemos no Evangelho segundo Mateus, encontrará aí, creio eu (...) todos os preceitos necessários à perfeição da vida cristã” 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	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57105F7-84FE-4E8C-8050-1B2B462FA3FB}"/>
              </a:ext>
            </a:extLst>
          </p:cNvPr>
          <p:cNvSpPr txBox="1"/>
          <p:nvPr/>
        </p:nvSpPr>
        <p:spPr>
          <a:xfrm>
            <a:off x="177516" y="5362369"/>
            <a:ext cx="27919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Agostinho de </a:t>
            </a:r>
            <a:r>
              <a:rPr lang="pt-BR" sz="2400" dirty="0" err="1"/>
              <a:t>Hipona</a:t>
            </a:r>
            <a:endParaRPr lang="pt-BR" sz="2400" dirty="0"/>
          </a:p>
          <a:p>
            <a:r>
              <a:rPr lang="pt-BR" sz="2400" dirty="0"/>
              <a:t>      (354 – 430 </a:t>
            </a:r>
            <a:r>
              <a:rPr lang="pt-BR" sz="2400" dirty="0" err="1"/>
              <a:t>d.C</a:t>
            </a:r>
            <a:r>
              <a:rPr lang="pt-BR" sz="2400" dirty="0"/>
              <a:t>)</a:t>
            </a:r>
          </a:p>
        </p:txBody>
      </p:sp>
      <p:sp>
        <p:nvSpPr>
          <p:cNvPr id="9" name="Chave Direita 8">
            <a:extLst>
              <a:ext uri="{FF2B5EF4-FFF2-40B4-BE49-F238E27FC236}">
                <a16:creationId xmlns:a16="http://schemas.microsoft.com/office/drawing/2014/main" id="{11EAEE08-FCBF-4B74-AA55-B98017299315}"/>
              </a:ext>
            </a:extLst>
          </p:cNvPr>
          <p:cNvSpPr/>
          <p:nvPr/>
        </p:nvSpPr>
        <p:spPr>
          <a:xfrm>
            <a:off x="3110349" y="1413163"/>
            <a:ext cx="290945" cy="5098458"/>
          </a:xfrm>
          <a:prstGeom prst="righ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F411096-9525-4AAA-9ADF-5055B8ED8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16" y="2096952"/>
            <a:ext cx="2791984" cy="326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562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7D13E12-EB45-46EE-B85A-FD1C621E01B5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851256EB-9020-4563-B7BF-D4362E47464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1.1 – O Caráter do Sermão 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DC78737-1736-4A0C-81B6-F84D942B1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272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30299D2-2B2A-401B-B94C-40F6BD762594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A68DD12A-2A9A-44A0-84A8-A3481EC17903}"/>
              </a:ext>
            </a:extLst>
          </p:cNvPr>
          <p:cNvSpPr txBox="1"/>
          <p:nvPr/>
        </p:nvSpPr>
        <p:spPr>
          <a:xfrm>
            <a:off x="-1" y="1204767"/>
            <a:ext cx="9144001" cy="1125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que Jesus apresenta aqui é </a:t>
            </a:r>
          </a:p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“a forma de viver de quem se diz cristão”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812C39D1-6A25-4C84-8046-0DEA338B8799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1.1 – O Caráter do Sermão 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7EEDFAA-58EE-4E5A-9C4F-E1C352C0B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423887"/>
            <a:ext cx="9144001" cy="443411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0E0587E-6D20-4333-9873-A3BC9DF5730E}"/>
              </a:ext>
            </a:extLst>
          </p:cNvPr>
          <p:cNvSpPr txBox="1"/>
          <p:nvPr/>
        </p:nvSpPr>
        <p:spPr>
          <a:xfrm>
            <a:off x="0" y="2414433"/>
            <a:ext cx="4586517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pt-BR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Passamos assim, </a:t>
            </a:r>
          </a:p>
          <a:p>
            <a:pPr algn="ctr">
              <a:lnSpc>
                <a:spcPts val="4500"/>
              </a:lnSpc>
            </a:pPr>
            <a:r>
              <a:rPr lang="pt-BR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“do reino da lei para </a:t>
            </a:r>
          </a:p>
          <a:p>
            <a:pPr algn="ctr">
              <a:lnSpc>
                <a:spcPts val="4500"/>
              </a:lnSpc>
            </a:pPr>
            <a:r>
              <a:rPr lang="pt-BR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 lei do reino”</a:t>
            </a:r>
          </a:p>
        </p:txBody>
      </p:sp>
    </p:spTree>
    <p:extLst>
      <p:ext uri="{BB962C8B-B14F-4D97-AF65-F5344CB8AC3E}">
        <p14:creationId xmlns:p14="http://schemas.microsoft.com/office/powerpoint/2010/main" val="14702362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7A995FF-FD0A-48FF-A076-8E22F024047B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FBA3A0E7-64FC-49D4-9EE5-55B92CE5A180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1.1 – O Caráter do Sermão 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BE6D6E7-5ED2-4AF2-8AD4-F6BB058B9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9144000" cy="56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10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E87F74D-4A02-4525-B998-26D24F1F58E1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5B67A26B-1676-48C3-8492-AA994644F06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1.2 –  O Conteúdo do Sermão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3761C3A-384F-4970-B912-80F389ACF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6"/>
            <a:ext cx="9144000" cy="5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074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3EC91C7-279F-4D10-922D-319FDFBF9670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2381FB6-127B-4490-9759-705D2ADE3588}"/>
              </a:ext>
            </a:extLst>
          </p:cNvPr>
          <p:cNvSpPr txBox="1"/>
          <p:nvPr/>
        </p:nvSpPr>
        <p:spPr>
          <a:xfrm>
            <a:off x="4935451" y="2717402"/>
            <a:ext cx="4208549" cy="4155112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Sermão da Montanha é muito esclarecedor acerca da justiça de Deus e como Ele deseja que os Seus seguidores se comportem nesse mundo (</a:t>
            </a:r>
            <a:r>
              <a:rPr lang="pt-BR" sz="4000" b="1" dirty="0" err="1">
                <a:latin typeface="Calibri" pitchFamily="34" charset="0"/>
                <a:cs typeface="Calibri" pitchFamily="34" charset="0"/>
              </a:rPr>
              <a:t>Mt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 6.33)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8DC966F-6D38-41A3-B040-CEEF985D5EBF}"/>
              </a:ext>
            </a:extLst>
          </p:cNvPr>
          <p:cNvSpPr txBox="1"/>
          <p:nvPr/>
        </p:nvSpPr>
        <p:spPr>
          <a:xfrm>
            <a:off x="0" y="1208205"/>
            <a:ext cx="9144000" cy="15678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Muito do que é abordado nas cartas e epístolas, podemos encontrar nesses três capítulos (</a:t>
            </a:r>
            <a:r>
              <a:rPr lang="pt-BR" sz="4000" b="1" dirty="0" err="1">
                <a:latin typeface="Calibri" pitchFamily="34" charset="0"/>
                <a:cs typeface="Calibri" pitchFamily="34" charset="0"/>
              </a:rPr>
              <a:t>Mt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 5 a 7)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07EDD6DD-3A9F-4856-B239-E75E67EAEC13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1.2 –  O Conteúdo do Sermão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8E43778-D10D-452F-A502-9D073FF98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76070"/>
            <a:ext cx="4935451" cy="40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734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264BD2A-2B1D-4A83-AC72-147273FFBD84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ítulo 1">
            <a:extLst>
              <a:ext uri="{FF2B5EF4-FFF2-40B4-BE49-F238E27FC236}">
                <a16:creationId xmlns:a16="http://schemas.microsoft.com/office/drawing/2014/main" id="{3B5BCC68-231A-4BFB-BED3-29FF16B1359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1.3 – O Local do Sermão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B637F35-4358-4F31-8F71-F2324804E6F2}"/>
              </a:ext>
            </a:extLst>
          </p:cNvPr>
          <p:cNvSpPr txBox="1"/>
          <p:nvPr/>
        </p:nvSpPr>
        <p:spPr>
          <a:xfrm>
            <a:off x="4571999" y="2853569"/>
            <a:ext cx="4572000" cy="4004430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Com muita frequência lemos nas Escrituras que Deus se manifestou em um monte, que da altura falou, por exemplo, a Abraão e Moisés.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2317AED-D106-4C77-A002-B3FAE80886B9}"/>
              </a:ext>
            </a:extLst>
          </p:cNvPr>
          <p:cNvSpPr txBox="1"/>
          <p:nvPr/>
        </p:nvSpPr>
        <p:spPr>
          <a:xfrm>
            <a:off x="0" y="1206748"/>
            <a:ext cx="9144000" cy="156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Mateus menciona que Jesus sobe o </a:t>
            </a:r>
          </a:p>
          <a:p>
            <a:pPr algn="ctr">
              <a:lnSpc>
                <a:spcPts val="38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monte e do alto começa a ensinar. </a:t>
            </a:r>
          </a:p>
          <a:p>
            <a:pPr algn="ctr">
              <a:lnSpc>
                <a:spcPts val="38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Por que de uma montanha?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13F72D2-B4F9-4E55-937A-02832D10C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853569"/>
            <a:ext cx="4572000" cy="400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795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2CAF5EF-0C13-447F-9D1D-2957DE87FF15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82022B8D-9AD5-461A-998C-C18B3F46FD99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1.3 – O Local do Sermão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BB654AF-2D25-4CB1-8484-BAF2E9E15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3550"/>
            <a:ext cx="9144000" cy="566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460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2525A25F-AFA2-4CE4-87B7-3C1F114CE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3598"/>
            <a:ext cx="9141300" cy="565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2A192F8-5DA4-4BC9-AF9B-040A7675DC8B}"/>
              </a:ext>
            </a:extLst>
          </p:cNvPr>
          <p:cNvSpPr txBox="1">
            <a:spLocks/>
          </p:cNvSpPr>
          <p:nvPr/>
        </p:nvSpPr>
        <p:spPr>
          <a:xfrm>
            <a:off x="0" y="434687"/>
            <a:ext cx="9144000" cy="688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2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Eu Ensinei Que: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603F48E-10F5-4D2A-939A-515E941233A5}"/>
              </a:ext>
            </a:extLst>
          </p:cNvPr>
          <p:cNvSpPr txBox="1"/>
          <p:nvPr/>
        </p:nvSpPr>
        <p:spPr>
          <a:xfrm>
            <a:off x="900545" y="2127970"/>
            <a:ext cx="5195455" cy="380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Sermão da Montanha é muito esclarecedor acerca da justiça de Deus e como Ele deseja que os Seus seguidores se comportem nesse mundo.</a:t>
            </a:r>
            <a:endParaRPr lang="pt-BR" sz="40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10F9D0FF-6052-413B-8171-9BD833D3629A}"/>
              </a:ext>
            </a:extLst>
          </p:cNvPr>
          <p:cNvCxnSpPr>
            <a:cxnSpLocks/>
          </p:cNvCxnSpPr>
          <p:nvPr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8805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48CDDF6-EAB8-4D64-8B06-C1DD9D23F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Google Shape;3878;p19">
            <a:extLst>
              <a:ext uri="{FF2B5EF4-FFF2-40B4-BE49-F238E27FC236}">
                <a16:creationId xmlns:a16="http://schemas.microsoft.com/office/drawing/2014/main" id="{D7C53894-F3EF-4F97-BEA1-A4F769D188CA}"/>
              </a:ext>
            </a:extLst>
          </p:cNvPr>
          <p:cNvSpPr txBox="1">
            <a:spLocks/>
          </p:cNvSpPr>
          <p:nvPr/>
        </p:nvSpPr>
        <p:spPr>
          <a:xfrm>
            <a:off x="329389" y="3667928"/>
            <a:ext cx="7436758" cy="1829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457200" lvl="1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Sermão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em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Relação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457200" lvl="1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à Vida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Prática</a:t>
            </a:r>
            <a:endParaRPr lang="en-US" sz="4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Google Shape;3877;p19">
            <a:extLst>
              <a:ext uri="{FF2B5EF4-FFF2-40B4-BE49-F238E27FC236}">
                <a16:creationId xmlns:a16="http://schemas.microsoft.com/office/drawing/2014/main" id="{5FEFE2BE-137E-4F6F-951B-805A132F0955}"/>
              </a:ext>
            </a:extLst>
          </p:cNvPr>
          <p:cNvSpPr txBox="1">
            <a:spLocks/>
          </p:cNvSpPr>
          <p:nvPr/>
        </p:nvSpPr>
        <p:spPr>
          <a:xfrm>
            <a:off x="2514160" y="1732619"/>
            <a:ext cx="36949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7200" dirty="0">
                <a:solidFill>
                  <a:srgbClr val="C00000"/>
                </a:solidFill>
              </a:rPr>
              <a:t>Tópico 2</a:t>
            </a:r>
          </a:p>
        </p:txBody>
      </p:sp>
      <p:grpSp>
        <p:nvGrpSpPr>
          <p:cNvPr id="7" name="Google Shape;4734;p40">
            <a:extLst>
              <a:ext uri="{FF2B5EF4-FFF2-40B4-BE49-F238E27FC236}">
                <a16:creationId xmlns:a16="http://schemas.microsoft.com/office/drawing/2014/main" id="{E0EDAD2A-E69E-4D16-BAC9-C9B163CC5B63}"/>
              </a:ext>
            </a:extLst>
          </p:cNvPr>
          <p:cNvGrpSpPr/>
          <p:nvPr/>
        </p:nvGrpSpPr>
        <p:grpSpPr>
          <a:xfrm>
            <a:off x="580630" y="627096"/>
            <a:ext cx="1933538" cy="2801904"/>
            <a:chOff x="8095060" y="5664590"/>
            <a:chExt cx="497404" cy="594389"/>
          </a:xfrm>
        </p:grpSpPr>
        <p:grpSp>
          <p:nvGrpSpPr>
            <p:cNvPr id="8" name="Google Shape;4735;p40">
              <a:extLst>
                <a:ext uri="{FF2B5EF4-FFF2-40B4-BE49-F238E27FC236}">
                  <a16:creationId xmlns:a16="http://schemas.microsoft.com/office/drawing/2014/main" id="{C7AE37CA-0ABC-4EA5-92AC-040F626381D2}"/>
                </a:ext>
              </a:extLst>
            </p:cNvPr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21" name="Google Shape;4736;p40">
                <a:extLst>
                  <a:ext uri="{FF2B5EF4-FFF2-40B4-BE49-F238E27FC236}">
                    <a16:creationId xmlns:a16="http://schemas.microsoft.com/office/drawing/2014/main" id="{D913C5F3-84E4-4863-B11F-A46AA1DB436D}"/>
                  </a:ext>
                </a:extLst>
              </p:cNvPr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4737;p40">
                <a:extLst>
                  <a:ext uri="{FF2B5EF4-FFF2-40B4-BE49-F238E27FC236}">
                    <a16:creationId xmlns:a16="http://schemas.microsoft.com/office/drawing/2014/main" id="{415007D8-1A28-4C5F-B895-457DC3A12AF4}"/>
                  </a:ext>
                </a:extLst>
              </p:cNvPr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4738;p40">
                <a:extLst>
                  <a:ext uri="{FF2B5EF4-FFF2-40B4-BE49-F238E27FC236}">
                    <a16:creationId xmlns:a16="http://schemas.microsoft.com/office/drawing/2014/main" id="{68415066-F0DA-4A91-A794-AE79DECF42F4}"/>
                  </a:ext>
                </a:extLst>
              </p:cNvPr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" name="Google Shape;4739;p40">
              <a:extLst>
                <a:ext uri="{FF2B5EF4-FFF2-40B4-BE49-F238E27FC236}">
                  <a16:creationId xmlns:a16="http://schemas.microsoft.com/office/drawing/2014/main" id="{BFA3D99E-2B45-426E-A9D1-14BEB8197D33}"/>
                </a:ext>
              </a:extLst>
            </p:cNvPr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8" name="Google Shape;4740;p40">
                <a:extLst>
                  <a:ext uri="{FF2B5EF4-FFF2-40B4-BE49-F238E27FC236}">
                    <a16:creationId xmlns:a16="http://schemas.microsoft.com/office/drawing/2014/main" id="{8A33E24A-926E-4941-B57E-3728C1A03821}"/>
                  </a:ext>
                </a:extLst>
              </p:cNvPr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4741;p40">
                <a:extLst>
                  <a:ext uri="{FF2B5EF4-FFF2-40B4-BE49-F238E27FC236}">
                    <a16:creationId xmlns:a16="http://schemas.microsoft.com/office/drawing/2014/main" id="{7B6BEEB1-90D4-4C80-8FE3-538509527B80}"/>
                  </a:ext>
                </a:extLst>
              </p:cNvPr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4742;p40">
                <a:extLst>
                  <a:ext uri="{FF2B5EF4-FFF2-40B4-BE49-F238E27FC236}">
                    <a16:creationId xmlns:a16="http://schemas.microsoft.com/office/drawing/2014/main" id="{2046EF52-BDA5-481A-BCC4-DA522EC372B9}"/>
                  </a:ext>
                </a:extLst>
              </p:cNvPr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" name="Google Shape;4743;p40">
              <a:extLst>
                <a:ext uri="{FF2B5EF4-FFF2-40B4-BE49-F238E27FC236}">
                  <a16:creationId xmlns:a16="http://schemas.microsoft.com/office/drawing/2014/main" id="{FD63CA61-55A4-43BF-A48A-6BA0DAE6676F}"/>
                </a:ext>
              </a:extLst>
            </p:cNvPr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5" name="Google Shape;4744;p40">
                <a:extLst>
                  <a:ext uri="{FF2B5EF4-FFF2-40B4-BE49-F238E27FC236}">
                    <a16:creationId xmlns:a16="http://schemas.microsoft.com/office/drawing/2014/main" id="{FBB0C8AD-3859-42D1-AC99-D7EE29086013}"/>
                  </a:ext>
                </a:extLst>
              </p:cNvPr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4745;p40">
                <a:extLst>
                  <a:ext uri="{FF2B5EF4-FFF2-40B4-BE49-F238E27FC236}">
                    <a16:creationId xmlns:a16="http://schemas.microsoft.com/office/drawing/2014/main" id="{67D1BBD5-4F1A-4E85-960D-8E82B5E05A40}"/>
                  </a:ext>
                </a:extLst>
              </p:cNvPr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4746;p40">
                <a:extLst>
                  <a:ext uri="{FF2B5EF4-FFF2-40B4-BE49-F238E27FC236}">
                    <a16:creationId xmlns:a16="http://schemas.microsoft.com/office/drawing/2014/main" id="{639613DB-CB3E-4B3A-83BA-8BBDD1FDC323}"/>
                  </a:ext>
                </a:extLst>
              </p:cNvPr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oogle Shape;4747;p40">
              <a:extLst>
                <a:ext uri="{FF2B5EF4-FFF2-40B4-BE49-F238E27FC236}">
                  <a16:creationId xmlns:a16="http://schemas.microsoft.com/office/drawing/2014/main" id="{77F8C72F-DCB9-49A2-AF49-7D647F1D6E4A}"/>
                </a:ext>
              </a:extLst>
            </p:cNvPr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2" name="Google Shape;4748;p40">
                <a:extLst>
                  <a:ext uri="{FF2B5EF4-FFF2-40B4-BE49-F238E27FC236}">
                    <a16:creationId xmlns:a16="http://schemas.microsoft.com/office/drawing/2014/main" id="{2CC8F7E7-5395-41F6-9BE8-8EBEA019CA15}"/>
                  </a:ext>
                </a:extLst>
              </p:cNvPr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4749;p40">
                <a:extLst>
                  <a:ext uri="{FF2B5EF4-FFF2-40B4-BE49-F238E27FC236}">
                    <a16:creationId xmlns:a16="http://schemas.microsoft.com/office/drawing/2014/main" id="{5C99D702-3162-4132-A23F-6BE31F675197}"/>
                  </a:ext>
                </a:extLst>
              </p:cNvPr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4750;p40">
                <a:extLst>
                  <a:ext uri="{FF2B5EF4-FFF2-40B4-BE49-F238E27FC236}">
                    <a16:creationId xmlns:a16="http://schemas.microsoft.com/office/drawing/2014/main" id="{D673E1FE-FA40-42CD-ABA7-368E3A3CABE8}"/>
                  </a:ext>
                </a:extLst>
              </p:cNvPr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15385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179B96A-2051-4603-A321-688B38E0EA4F}"/>
              </a:ext>
            </a:extLst>
          </p:cNvPr>
          <p:cNvCxnSpPr>
            <a:cxnSpLocks/>
          </p:cNvCxnSpPr>
          <p:nvPr/>
        </p:nvCxnSpPr>
        <p:spPr>
          <a:xfrm flipV="1">
            <a:off x="0" y="1073468"/>
            <a:ext cx="9144000" cy="3440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2EC0E556-517D-48F0-920B-025A1D442A3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 – O Sermão em Relação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à Vida Prática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32B344B-28BF-49B5-A2A0-ED6FC45835D8}"/>
              </a:ext>
            </a:extLst>
          </p:cNvPr>
          <p:cNvSpPr txBox="1"/>
          <p:nvPr/>
        </p:nvSpPr>
        <p:spPr>
          <a:xfrm>
            <a:off x="0" y="1132286"/>
            <a:ext cx="6076942" cy="15325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Senhor Jesus </a:t>
            </a:r>
          </a:p>
          <a:p>
            <a:pPr algn="ctr"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denunciou a hipocrisia </a:t>
            </a:r>
          </a:p>
          <a:p>
            <a:pPr algn="ctr"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nas sinagogas e ruas.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3319C-21DE-4A30-854A-2A39EFD144E1}"/>
              </a:ext>
            </a:extLst>
          </p:cNvPr>
          <p:cNvSpPr txBox="1"/>
          <p:nvPr/>
        </p:nvSpPr>
        <p:spPr>
          <a:xfrm>
            <a:off x="6076944" y="2597475"/>
            <a:ext cx="3067056" cy="4260525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800" b="1" dirty="0">
                <a:latin typeface="Calibri" pitchFamily="34" charset="0"/>
                <a:cs typeface="Calibri" pitchFamily="34" charset="0"/>
              </a:rPr>
              <a:t>Assim, o Sermão do Monte é um chamado à justiça e uma rejeição à prática farisaica da lei</a:t>
            </a:r>
          </a:p>
          <a:p>
            <a:pPr algn="ctr">
              <a:lnSpc>
                <a:spcPts val="3600"/>
              </a:lnSpc>
            </a:pPr>
            <a:r>
              <a:rPr lang="pt-BR" sz="3800" b="1" dirty="0">
                <a:latin typeface="Calibri" pitchFamily="34" charset="0"/>
                <a:cs typeface="Calibri" pitchFamily="34" charset="0"/>
              </a:rPr>
              <a:t>[</a:t>
            </a:r>
            <a:r>
              <a:rPr lang="pt-BR" sz="3800" b="1" dirty="0" err="1">
                <a:latin typeface="Calibri" pitchFamily="34" charset="0"/>
                <a:cs typeface="Calibri" pitchFamily="34" charset="0"/>
              </a:rPr>
              <a:t>Mt</a:t>
            </a:r>
            <a:r>
              <a:rPr lang="pt-BR" sz="3800" b="1" dirty="0">
                <a:latin typeface="Calibri" pitchFamily="34" charset="0"/>
                <a:cs typeface="Calibri" pitchFamily="34" charset="0"/>
              </a:rPr>
              <a:t> 6.1-7.6]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47DBDDE-5555-480B-8963-3C1E15BEF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587446"/>
            <a:ext cx="6076943" cy="429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772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21781E5-8DDE-4375-8316-20FCD6A1BD25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5EAA8CE3-D907-4597-ADB4-ED7C71CF840C}"/>
              </a:ext>
            </a:extLst>
          </p:cNvPr>
          <p:cNvSpPr txBox="1">
            <a:spLocks/>
          </p:cNvSpPr>
          <p:nvPr/>
        </p:nvSpPr>
        <p:spPr>
          <a:xfrm>
            <a:off x="0" y="9985"/>
            <a:ext cx="9144000" cy="11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2.1 – A Conduta dos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Cidadãos do Reino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8221B2B-DBB8-4D55-8FA8-99DC35B48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3055"/>
            <a:ext cx="9144000" cy="561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689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7792039-CB91-4CA7-8722-2766EAA21C9D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>
            <a:extLst>
              <a:ext uri="{FF2B5EF4-FFF2-40B4-BE49-F238E27FC236}">
                <a16:creationId xmlns:a16="http://schemas.microsoft.com/office/drawing/2014/main" id="{43B93287-3ACA-4E67-A0C5-16983B28AC2E}"/>
              </a:ext>
            </a:extLst>
          </p:cNvPr>
          <p:cNvSpPr txBox="1">
            <a:spLocks/>
          </p:cNvSpPr>
          <p:nvPr/>
        </p:nvSpPr>
        <p:spPr>
          <a:xfrm>
            <a:off x="0" y="9985"/>
            <a:ext cx="9144000" cy="11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2.1 – A Conduta dos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Cidadãos do Reino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28F06E3-857D-46AF-9852-4C9A04EB1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3055"/>
            <a:ext cx="9144000" cy="562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088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E4A0EB0-2FDA-4FF0-A87C-29F412D3E5F1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1112B00E-C4E3-43DC-B2B7-5AFC8FDBB6C5}"/>
              </a:ext>
            </a:extLst>
          </p:cNvPr>
          <p:cNvSpPr txBox="1">
            <a:spLocks/>
          </p:cNvSpPr>
          <p:nvPr/>
        </p:nvSpPr>
        <p:spPr>
          <a:xfrm>
            <a:off x="0" y="9985"/>
            <a:ext cx="9144000" cy="11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2.2 – A Essência contida nas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entrelinhas do sermão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4B95243-12C2-485D-8BC0-F964660B3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3877"/>
            <a:ext cx="9144000" cy="529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592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A37B44F-AE2A-4D7C-8B5E-671EBC05D268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3999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9DCD9338-E5F6-4CCF-86C9-FFAE54F940A2}"/>
              </a:ext>
            </a:extLst>
          </p:cNvPr>
          <p:cNvSpPr txBox="1">
            <a:spLocks/>
          </p:cNvSpPr>
          <p:nvPr/>
        </p:nvSpPr>
        <p:spPr>
          <a:xfrm>
            <a:off x="0" y="9985"/>
            <a:ext cx="9144000" cy="11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2.2 – A Essência contida nas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entrelinhas do sermão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A3D21FF-CD9A-4029-B557-56F6E55C8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87173"/>
            <a:ext cx="9144000" cy="567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5910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F6F8953-1367-4E8D-9798-1A0EC2830B58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3999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C2D8E241-ECAE-4C76-B248-9290A5154F7F}"/>
              </a:ext>
            </a:extLst>
          </p:cNvPr>
          <p:cNvSpPr txBox="1">
            <a:spLocks/>
          </p:cNvSpPr>
          <p:nvPr/>
        </p:nvSpPr>
        <p:spPr>
          <a:xfrm>
            <a:off x="0" y="9985"/>
            <a:ext cx="9144000" cy="11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2.3 – Combate à Falsa Moralidade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5A23637-065F-4A2D-B885-023253297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19201"/>
            <a:ext cx="9144000" cy="562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0468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BCC8D09-A121-4D33-95A3-A795FAE410DC}"/>
              </a:ext>
            </a:extLst>
          </p:cNvPr>
          <p:cNvCxnSpPr>
            <a:cxnSpLocks/>
          </p:cNvCxnSpPr>
          <p:nvPr/>
        </p:nvCxnSpPr>
        <p:spPr>
          <a:xfrm flipV="1">
            <a:off x="0" y="1117898"/>
            <a:ext cx="9144000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1DF02765-6DE3-4365-A9D8-C88FA9DA1206}"/>
              </a:ext>
            </a:extLst>
          </p:cNvPr>
          <p:cNvSpPr txBox="1">
            <a:spLocks/>
          </p:cNvSpPr>
          <p:nvPr/>
        </p:nvSpPr>
        <p:spPr>
          <a:xfrm>
            <a:off x="0" y="9985"/>
            <a:ext cx="9144000" cy="11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2.3 – Combate à Falsa Moralidade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86BBA27-32BF-4939-B9FB-EDDF403DCC57}"/>
              </a:ext>
            </a:extLst>
          </p:cNvPr>
          <p:cNvSpPr txBox="1"/>
          <p:nvPr/>
        </p:nvSpPr>
        <p:spPr>
          <a:xfrm>
            <a:off x="0" y="1222267"/>
            <a:ext cx="6891954" cy="20070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Jesus apresenta, por exemplo, </a:t>
            </a:r>
          </a:p>
          <a:p>
            <a:pPr algn="ctr"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um enfoque que até então </a:t>
            </a:r>
          </a:p>
          <a:p>
            <a:pPr algn="ctr"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não era considerado </a:t>
            </a:r>
          </a:p>
          <a:p>
            <a:pPr algn="ctr"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com relação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1B8640F-91BF-4D9B-883D-8984475D2B75}"/>
              </a:ext>
            </a:extLst>
          </p:cNvPr>
          <p:cNvSpPr txBox="1"/>
          <p:nvPr/>
        </p:nvSpPr>
        <p:spPr>
          <a:xfrm>
            <a:off x="852048" y="3628646"/>
            <a:ext cx="7162801" cy="2956066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 marL="742950" indent="-742950">
              <a:lnSpc>
                <a:spcPts val="3700"/>
              </a:lnSpc>
              <a:buAutoNum type="alphaLcParenR"/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ao homicídio     </a:t>
            </a:r>
          </a:p>
          <a:p>
            <a:pPr marL="742950" indent="-742950">
              <a:lnSpc>
                <a:spcPts val="3700"/>
              </a:lnSpc>
              <a:buAutoNum type="alphaLcParenR"/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ao adultério      </a:t>
            </a:r>
          </a:p>
          <a:p>
            <a:pPr marL="742950" indent="-742950">
              <a:lnSpc>
                <a:spcPts val="3700"/>
              </a:lnSpc>
              <a:buAutoNum type="alphaLcParenR"/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ao divórcio        </a:t>
            </a:r>
          </a:p>
          <a:p>
            <a:pPr marL="742950" indent="-742950">
              <a:lnSpc>
                <a:spcPts val="3700"/>
              </a:lnSpc>
              <a:buAutoNum type="alphaLcParenR"/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aos Juramentos</a:t>
            </a:r>
          </a:p>
          <a:p>
            <a:pPr marL="742950" indent="-742950">
              <a:lnSpc>
                <a:spcPts val="3700"/>
              </a:lnSpc>
              <a:buAutoNum type="alphaLcParenR"/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à vingança         </a:t>
            </a:r>
          </a:p>
          <a:p>
            <a:pPr marL="742950" indent="-742950">
              <a:lnSpc>
                <a:spcPts val="3700"/>
              </a:lnSpc>
              <a:buAutoNum type="alphaLcParenR"/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ao Amor           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14BDC10-69E6-4AA9-9895-C6D8A46EFCDB}"/>
              </a:ext>
            </a:extLst>
          </p:cNvPr>
          <p:cNvSpPr txBox="1"/>
          <p:nvPr/>
        </p:nvSpPr>
        <p:spPr>
          <a:xfrm>
            <a:off x="5066156" y="3628646"/>
            <a:ext cx="3117274" cy="2956066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[</a:t>
            </a:r>
            <a:r>
              <a:rPr lang="pt-BR" sz="4000" b="1" dirty="0" err="1">
                <a:latin typeface="Calibri" pitchFamily="34" charset="0"/>
                <a:cs typeface="Calibri" pitchFamily="34" charset="0"/>
              </a:rPr>
              <a:t>Mt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 5.21-26]</a:t>
            </a:r>
          </a:p>
          <a:p>
            <a:pPr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[</a:t>
            </a:r>
            <a:r>
              <a:rPr lang="pt-BR" sz="4000" b="1" dirty="0" err="1">
                <a:latin typeface="Calibri" pitchFamily="34" charset="0"/>
                <a:cs typeface="Calibri" pitchFamily="34" charset="0"/>
              </a:rPr>
              <a:t>Mt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 5.27-30]</a:t>
            </a:r>
          </a:p>
          <a:p>
            <a:pPr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[</a:t>
            </a:r>
            <a:r>
              <a:rPr lang="pt-BR" sz="4000" b="1" dirty="0" err="1">
                <a:latin typeface="Calibri" pitchFamily="34" charset="0"/>
                <a:cs typeface="Calibri" pitchFamily="34" charset="0"/>
              </a:rPr>
              <a:t>Mt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 5.31-32]</a:t>
            </a:r>
          </a:p>
          <a:p>
            <a:pPr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[</a:t>
            </a:r>
            <a:r>
              <a:rPr lang="pt-BR" sz="4000" b="1" dirty="0" err="1">
                <a:latin typeface="Calibri" pitchFamily="34" charset="0"/>
                <a:cs typeface="Calibri" pitchFamily="34" charset="0"/>
              </a:rPr>
              <a:t>Mt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 5.33-37]</a:t>
            </a:r>
          </a:p>
          <a:p>
            <a:pPr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[</a:t>
            </a:r>
            <a:r>
              <a:rPr lang="pt-BR" sz="4000" b="1" dirty="0" err="1">
                <a:latin typeface="Calibri" pitchFamily="34" charset="0"/>
                <a:cs typeface="Calibri" pitchFamily="34" charset="0"/>
              </a:rPr>
              <a:t>Mt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 5.38-42]</a:t>
            </a:r>
          </a:p>
          <a:p>
            <a:pPr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[</a:t>
            </a:r>
            <a:r>
              <a:rPr lang="pt-BR" sz="4000" b="1" dirty="0" err="1">
                <a:latin typeface="Calibri" pitchFamily="34" charset="0"/>
                <a:cs typeface="Calibri" pitchFamily="34" charset="0"/>
              </a:rPr>
              <a:t>Mt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 5.43-48]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01D4279-5CB7-4417-AF95-F7B02C12A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357" y="1314034"/>
            <a:ext cx="2252046" cy="182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540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EE69BAC-6DEE-46C3-9BBD-54FEB5539E4F}"/>
              </a:ext>
            </a:extLst>
          </p:cNvPr>
          <p:cNvCxnSpPr>
            <a:cxnSpLocks/>
          </p:cNvCxnSpPr>
          <p:nvPr/>
        </p:nvCxnSpPr>
        <p:spPr>
          <a:xfrm>
            <a:off x="0" y="1117898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3491FF7D-8D25-4FA6-9491-E3C08CF17CF7}"/>
              </a:ext>
            </a:extLst>
          </p:cNvPr>
          <p:cNvSpPr txBox="1">
            <a:spLocks/>
          </p:cNvSpPr>
          <p:nvPr/>
        </p:nvSpPr>
        <p:spPr>
          <a:xfrm>
            <a:off x="0" y="9985"/>
            <a:ext cx="9144000" cy="11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2.3 – Combate à Falsa Moralidade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6B6398D-06BA-429E-ABB6-3C9B35118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0765"/>
            <a:ext cx="9144000" cy="560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366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9784ED68-42E6-4375-B1E5-A4300AC41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6908"/>
            <a:ext cx="9144000" cy="56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6637BC63-170F-49EB-B076-1BEB89E79A3F}"/>
              </a:ext>
            </a:extLst>
          </p:cNvPr>
          <p:cNvSpPr txBox="1">
            <a:spLocks/>
          </p:cNvSpPr>
          <p:nvPr/>
        </p:nvSpPr>
        <p:spPr>
          <a:xfrm>
            <a:off x="0" y="434687"/>
            <a:ext cx="9144000" cy="688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2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Eu Ensinei Que :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380A6E55-A5CC-4CC5-8FE9-46AF0FB51372}"/>
              </a:ext>
            </a:extLst>
          </p:cNvPr>
          <p:cNvCxnSpPr>
            <a:cxnSpLocks/>
          </p:cNvCxnSpPr>
          <p:nvPr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F55342D-7655-48D1-9A57-5F27257AFC04}"/>
              </a:ext>
            </a:extLst>
          </p:cNvPr>
          <p:cNvSpPr txBox="1"/>
          <p:nvPr/>
        </p:nvSpPr>
        <p:spPr>
          <a:xfrm>
            <a:off x="137376" y="3018397"/>
            <a:ext cx="6152588" cy="215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Sermão do Monte é um convite à justiça e uma rejeição à prática farisaica da lei.</a:t>
            </a:r>
            <a:endParaRPr lang="pt-BR" sz="4000" dirty="0">
              <a:highlight>
                <a:srgbClr val="B7ECFF"/>
              </a:highligh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1709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FE320B6-DE1C-45AC-B6AB-9F0413E90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Google Shape;3878;p19">
            <a:extLst>
              <a:ext uri="{FF2B5EF4-FFF2-40B4-BE49-F238E27FC236}">
                <a16:creationId xmlns:a16="http://schemas.microsoft.com/office/drawing/2014/main" id="{41FFA0F8-2355-40D8-885A-7E2E3265FE92}"/>
              </a:ext>
            </a:extLst>
          </p:cNvPr>
          <p:cNvSpPr txBox="1">
            <a:spLocks/>
          </p:cNvSpPr>
          <p:nvPr/>
        </p:nvSpPr>
        <p:spPr>
          <a:xfrm>
            <a:off x="924669" y="3676126"/>
            <a:ext cx="6967020" cy="2368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Natureza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do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Reino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 Deus</a:t>
            </a:r>
          </a:p>
        </p:txBody>
      </p:sp>
      <p:sp>
        <p:nvSpPr>
          <p:cNvPr id="4" name="Google Shape;3877;p19">
            <a:extLst>
              <a:ext uri="{FF2B5EF4-FFF2-40B4-BE49-F238E27FC236}">
                <a16:creationId xmlns:a16="http://schemas.microsoft.com/office/drawing/2014/main" id="{4D700ED0-960A-4FFD-8E86-9EF685E190EE}"/>
              </a:ext>
            </a:extLst>
          </p:cNvPr>
          <p:cNvSpPr txBox="1">
            <a:spLocks/>
          </p:cNvSpPr>
          <p:nvPr/>
        </p:nvSpPr>
        <p:spPr>
          <a:xfrm>
            <a:off x="2317341" y="1716262"/>
            <a:ext cx="4389661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7200" dirty="0">
                <a:solidFill>
                  <a:srgbClr val="C00000"/>
                </a:solidFill>
              </a:rPr>
              <a:t>Tópico 3</a:t>
            </a:r>
          </a:p>
        </p:txBody>
      </p:sp>
      <p:grpSp>
        <p:nvGrpSpPr>
          <p:cNvPr id="5" name="Google Shape;4734;p40">
            <a:extLst>
              <a:ext uri="{FF2B5EF4-FFF2-40B4-BE49-F238E27FC236}">
                <a16:creationId xmlns:a16="http://schemas.microsoft.com/office/drawing/2014/main" id="{EEF20AD0-469F-413D-BC36-CADB8F99680B}"/>
              </a:ext>
            </a:extLst>
          </p:cNvPr>
          <p:cNvGrpSpPr/>
          <p:nvPr/>
        </p:nvGrpSpPr>
        <p:grpSpPr>
          <a:xfrm>
            <a:off x="675288" y="627096"/>
            <a:ext cx="1933538" cy="2801904"/>
            <a:chOff x="8095060" y="5664590"/>
            <a:chExt cx="497404" cy="594389"/>
          </a:xfrm>
        </p:grpSpPr>
        <p:grpSp>
          <p:nvGrpSpPr>
            <p:cNvPr id="6" name="Google Shape;4735;p40">
              <a:extLst>
                <a:ext uri="{FF2B5EF4-FFF2-40B4-BE49-F238E27FC236}">
                  <a16:creationId xmlns:a16="http://schemas.microsoft.com/office/drawing/2014/main" id="{8E182A6F-C6CC-4F86-B50E-82B71D6028B6}"/>
                </a:ext>
              </a:extLst>
            </p:cNvPr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9" name="Google Shape;4736;p40">
                <a:extLst>
                  <a:ext uri="{FF2B5EF4-FFF2-40B4-BE49-F238E27FC236}">
                    <a16:creationId xmlns:a16="http://schemas.microsoft.com/office/drawing/2014/main" id="{59A3A4EF-5360-48D4-BDD3-6FF82F04192A}"/>
                  </a:ext>
                </a:extLst>
              </p:cNvPr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4737;p40">
                <a:extLst>
                  <a:ext uri="{FF2B5EF4-FFF2-40B4-BE49-F238E27FC236}">
                    <a16:creationId xmlns:a16="http://schemas.microsoft.com/office/drawing/2014/main" id="{D3CF2D92-8548-4701-BDF0-3C0662DEFCB0}"/>
                  </a:ext>
                </a:extLst>
              </p:cNvPr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4738;p40">
                <a:extLst>
                  <a:ext uri="{FF2B5EF4-FFF2-40B4-BE49-F238E27FC236}">
                    <a16:creationId xmlns:a16="http://schemas.microsoft.com/office/drawing/2014/main" id="{82542EAB-B886-4EC6-9455-3F3BF45A67B0}"/>
                  </a:ext>
                </a:extLst>
              </p:cNvPr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4739;p40">
              <a:extLst>
                <a:ext uri="{FF2B5EF4-FFF2-40B4-BE49-F238E27FC236}">
                  <a16:creationId xmlns:a16="http://schemas.microsoft.com/office/drawing/2014/main" id="{28A6F138-4E4D-4246-A5FF-5ECE993BEF86}"/>
                </a:ext>
              </a:extLst>
            </p:cNvPr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6" name="Google Shape;4740;p40">
                <a:extLst>
                  <a:ext uri="{FF2B5EF4-FFF2-40B4-BE49-F238E27FC236}">
                    <a16:creationId xmlns:a16="http://schemas.microsoft.com/office/drawing/2014/main" id="{D8B7A6D0-5568-4D62-AB4D-61D9BC580223}"/>
                  </a:ext>
                </a:extLst>
              </p:cNvPr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4741;p40">
                <a:extLst>
                  <a:ext uri="{FF2B5EF4-FFF2-40B4-BE49-F238E27FC236}">
                    <a16:creationId xmlns:a16="http://schemas.microsoft.com/office/drawing/2014/main" id="{4A8CAC74-5B52-4B39-AE37-EA43519C99BE}"/>
                  </a:ext>
                </a:extLst>
              </p:cNvPr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4742;p40">
                <a:extLst>
                  <a:ext uri="{FF2B5EF4-FFF2-40B4-BE49-F238E27FC236}">
                    <a16:creationId xmlns:a16="http://schemas.microsoft.com/office/drawing/2014/main" id="{24D4F26A-C70B-48C1-B896-B7E267DC78C3}"/>
                  </a:ext>
                </a:extLst>
              </p:cNvPr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" name="Google Shape;4743;p40">
              <a:extLst>
                <a:ext uri="{FF2B5EF4-FFF2-40B4-BE49-F238E27FC236}">
                  <a16:creationId xmlns:a16="http://schemas.microsoft.com/office/drawing/2014/main" id="{F053E6FB-95D8-43DF-9003-FD863A7A00C3}"/>
                </a:ext>
              </a:extLst>
            </p:cNvPr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3" name="Google Shape;4744;p40">
                <a:extLst>
                  <a:ext uri="{FF2B5EF4-FFF2-40B4-BE49-F238E27FC236}">
                    <a16:creationId xmlns:a16="http://schemas.microsoft.com/office/drawing/2014/main" id="{C30C9F71-6DB1-495C-9D54-00EB0218386A}"/>
                  </a:ext>
                </a:extLst>
              </p:cNvPr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4745;p40">
                <a:extLst>
                  <a:ext uri="{FF2B5EF4-FFF2-40B4-BE49-F238E27FC236}">
                    <a16:creationId xmlns:a16="http://schemas.microsoft.com/office/drawing/2014/main" id="{568E595B-BB29-48EF-A2E3-38B73CE5EA05}"/>
                  </a:ext>
                </a:extLst>
              </p:cNvPr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4746;p40">
                <a:extLst>
                  <a:ext uri="{FF2B5EF4-FFF2-40B4-BE49-F238E27FC236}">
                    <a16:creationId xmlns:a16="http://schemas.microsoft.com/office/drawing/2014/main" id="{DDC3D302-92AE-4888-A37E-908C116644B7}"/>
                  </a:ext>
                </a:extLst>
              </p:cNvPr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" name="Google Shape;4747;p40">
              <a:extLst>
                <a:ext uri="{FF2B5EF4-FFF2-40B4-BE49-F238E27FC236}">
                  <a16:creationId xmlns:a16="http://schemas.microsoft.com/office/drawing/2014/main" id="{C9C2D10B-B3EF-4304-AA44-98860AA55BAD}"/>
                </a:ext>
              </a:extLst>
            </p:cNvPr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0" name="Google Shape;4748;p40">
                <a:extLst>
                  <a:ext uri="{FF2B5EF4-FFF2-40B4-BE49-F238E27FC236}">
                    <a16:creationId xmlns:a16="http://schemas.microsoft.com/office/drawing/2014/main" id="{F236F3DF-D3AC-46FA-A0A8-7571748714D2}"/>
                  </a:ext>
                </a:extLst>
              </p:cNvPr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4749;p40">
                <a:extLst>
                  <a:ext uri="{FF2B5EF4-FFF2-40B4-BE49-F238E27FC236}">
                    <a16:creationId xmlns:a16="http://schemas.microsoft.com/office/drawing/2014/main" id="{ACC4E8B5-9C61-4755-990A-E8BF665150D5}"/>
                  </a:ext>
                </a:extLst>
              </p:cNvPr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4750;p40">
                <a:extLst>
                  <a:ext uri="{FF2B5EF4-FFF2-40B4-BE49-F238E27FC236}">
                    <a16:creationId xmlns:a16="http://schemas.microsoft.com/office/drawing/2014/main" id="{2374C5D9-FCD7-413C-B4F4-BDFC53980C60}"/>
                  </a:ext>
                </a:extLst>
              </p:cNvPr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91939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E7F80FC-7542-4E14-AC27-13FDF0009702}"/>
              </a:ext>
            </a:extLst>
          </p:cNvPr>
          <p:cNvCxnSpPr>
            <a:cxnSpLocks/>
          </p:cNvCxnSpPr>
          <p:nvPr/>
        </p:nvCxnSpPr>
        <p:spPr>
          <a:xfrm>
            <a:off x="0" y="1069002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898FE83F-C6BE-48B4-9F02-E346963D8608}"/>
              </a:ext>
            </a:extLst>
          </p:cNvPr>
          <p:cNvSpPr txBox="1">
            <a:spLocks/>
          </p:cNvSpPr>
          <p:nvPr/>
        </p:nvSpPr>
        <p:spPr>
          <a:xfrm>
            <a:off x="0" y="260497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 – A Natureza do Reino de Deus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FF67952-F031-4E39-B835-7685414C1146}"/>
              </a:ext>
            </a:extLst>
          </p:cNvPr>
          <p:cNvSpPr txBox="1"/>
          <p:nvPr/>
        </p:nvSpPr>
        <p:spPr>
          <a:xfrm>
            <a:off x="1" y="1154292"/>
            <a:ext cx="9144000" cy="1532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Sermão da Montanha foi descrito </a:t>
            </a:r>
          </a:p>
          <a:p>
            <a:pPr algn="ctr"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como a mensagem mais poderosa </a:t>
            </a:r>
          </a:p>
          <a:p>
            <a:pPr algn="ctr">
              <a:lnSpc>
                <a:spcPts val="37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que já foi pregada.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6E107AB-2243-4036-B785-93DD117FF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6891"/>
            <a:ext cx="9144000" cy="417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24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9A283F3-C86F-4945-AF1A-639005E425C2}"/>
              </a:ext>
            </a:extLst>
          </p:cNvPr>
          <p:cNvCxnSpPr>
            <a:cxnSpLocks/>
          </p:cNvCxnSpPr>
          <p:nvPr/>
        </p:nvCxnSpPr>
        <p:spPr>
          <a:xfrm flipV="1">
            <a:off x="0" y="1107914"/>
            <a:ext cx="9144000" cy="998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09486A42-FC5C-48DC-8233-162CE82592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3.1 – Um Novo Sistema de Valores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C62B9D-E065-473D-8C10-146527342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6810"/>
            <a:ext cx="9144000" cy="570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73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3B9E2AC-8147-4D87-B3F4-8B29A1A16605}"/>
              </a:ext>
            </a:extLst>
          </p:cNvPr>
          <p:cNvCxnSpPr>
            <a:cxnSpLocks/>
          </p:cNvCxnSpPr>
          <p:nvPr/>
        </p:nvCxnSpPr>
        <p:spPr>
          <a:xfrm>
            <a:off x="0" y="1107913"/>
            <a:ext cx="9144000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55F0F965-3711-4D40-A724-50D4CB77E4D5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3.1 – Um Novo Sistema de Valores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C0313BC-C221-4C97-8B84-85BF07046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6808"/>
            <a:ext cx="9144000" cy="570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5723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664AC90-F368-4D02-A2E0-13C924416D0C}"/>
              </a:ext>
            </a:extLst>
          </p:cNvPr>
          <p:cNvCxnSpPr>
            <a:cxnSpLocks/>
          </p:cNvCxnSpPr>
          <p:nvPr/>
        </p:nvCxnSpPr>
        <p:spPr>
          <a:xfrm>
            <a:off x="0" y="1107913"/>
            <a:ext cx="9144000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DC8F86E8-BB4D-4408-A034-13DC3EE0EE3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3.1 – Um Novo Sistema de Valores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422AE72-CBC2-4466-8DA9-6DDCA745C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6809"/>
            <a:ext cx="9144000" cy="570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711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B2BAB2D-68D0-415F-A503-0A11ED396213}"/>
              </a:ext>
            </a:extLst>
          </p:cNvPr>
          <p:cNvCxnSpPr>
            <a:cxnSpLocks/>
          </p:cNvCxnSpPr>
          <p:nvPr/>
        </p:nvCxnSpPr>
        <p:spPr>
          <a:xfrm flipV="1">
            <a:off x="0" y="1117898"/>
            <a:ext cx="9144000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ítulo 1">
            <a:extLst>
              <a:ext uri="{FF2B5EF4-FFF2-40B4-BE49-F238E27FC236}">
                <a16:creationId xmlns:a16="http://schemas.microsoft.com/office/drawing/2014/main" id="{0DB16537-95A3-42D8-A585-292141CE32CB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3.2 – Uma nova harmonia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produzida pelo Espírito Santo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9BC64BB-6DEF-472E-9A0B-B696C17E8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9144000" cy="563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263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3C6F87C-0F46-45DD-AEF5-C7346C7C74A1}"/>
              </a:ext>
            </a:extLst>
          </p:cNvPr>
          <p:cNvCxnSpPr>
            <a:cxnSpLocks/>
          </p:cNvCxnSpPr>
          <p:nvPr/>
        </p:nvCxnSpPr>
        <p:spPr>
          <a:xfrm flipV="1">
            <a:off x="0" y="1117897"/>
            <a:ext cx="9144000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AFA74A9D-66C3-471D-B335-A3628787EDAC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11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3.2 – Uma nova harmonia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produzida pelo Espírito Santo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39D83BB-27C1-4BB5-B22F-186039B3E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3055"/>
            <a:ext cx="9144000" cy="560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670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A764737-EFAA-4DD7-BAD6-AEC6C5FD5153}"/>
              </a:ext>
            </a:extLst>
          </p:cNvPr>
          <p:cNvCxnSpPr>
            <a:cxnSpLocks/>
          </p:cNvCxnSpPr>
          <p:nvPr/>
        </p:nvCxnSpPr>
        <p:spPr>
          <a:xfrm>
            <a:off x="-6" y="1168516"/>
            <a:ext cx="9144006" cy="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9C582F4F-BE33-4053-93D3-9C7B9E1B2964}"/>
              </a:ext>
            </a:extLst>
          </p:cNvPr>
          <p:cNvSpPr txBox="1">
            <a:spLocks/>
          </p:cNvSpPr>
          <p:nvPr/>
        </p:nvSpPr>
        <p:spPr>
          <a:xfrm>
            <a:off x="-1" y="29526"/>
            <a:ext cx="9144001" cy="1138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3.3 – Jesus, o exemplo do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modelo da vida cristã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158AF8A-10D5-4E3A-9AEA-EA7BC0E34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" y="1274618"/>
            <a:ext cx="9144000" cy="558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70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6E2A099-7255-4A71-A503-002AE8A067AE}"/>
              </a:ext>
            </a:extLst>
          </p:cNvPr>
          <p:cNvCxnSpPr>
            <a:cxnSpLocks/>
          </p:cNvCxnSpPr>
          <p:nvPr/>
        </p:nvCxnSpPr>
        <p:spPr>
          <a:xfrm>
            <a:off x="0" y="1168516"/>
            <a:ext cx="9144000" cy="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D5EC52A2-5541-4A5B-91AA-CDFC683B7302}"/>
              </a:ext>
            </a:extLst>
          </p:cNvPr>
          <p:cNvSpPr txBox="1">
            <a:spLocks/>
          </p:cNvSpPr>
          <p:nvPr/>
        </p:nvSpPr>
        <p:spPr>
          <a:xfrm>
            <a:off x="-1" y="29526"/>
            <a:ext cx="9144001" cy="1138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3.3 – Jesus, o exemplo do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modelo da vida cristã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6356454-7B50-48D4-BD82-C19900AB7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4621"/>
            <a:ext cx="9144000" cy="558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204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E0CB1B7B-1B30-4018-BCC5-2E58C6383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3056"/>
            <a:ext cx="9144000" cy="56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A5A106E-0F57-444A-B996-155FCD3CD204}"/>
              </a:ext>
            </a:extLst>
          </p:cNvPr>
          <p:cNvSpPr txBox="1">
            <a:spLocks/>
          </p:cNvSpPr>
          <p:nvPr/>
        </p:nvSpPr>
        <p:spPr>
          <a:xfrm>
            <a:off x="0" y="434687"/>
            <a:ext cx="9144000" cy="688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2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Eu Ensinei Que :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46C8CC73-C1A7-43A2-88C6-31984BE64C19}"/>
              </a:ext>
            </a:extLst>
          </p:cNvPr>
          <p:cNvCxnSpPr>
            <a:cxnSpLocks/>
          </p:cNvCxnSpPr>
          <p:nvPr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67E8D672-CBD3-4021-BF66-C266CD389B14}"/>
              </a:ext>
            </a:extLst>
          </p:cNvPr>
          <p:cNvSpPr txBox="1"/>
          <p:nvPr/>
        </p:nvSpPr>
        <p:spPr>
          <a:xfrm>
            <a:off x="1149927" y="2604364"/>
            <a:ext cx="4762045" cy="2882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Sermão da Montanha foi descrito como a mensagem mais poderosa que já </a:t>
            </a:r>
          </a:p>
          <a:p>
            <a:pPr algn="ctr">
              <a:lnSpc>
                <a:spcPts val="36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foi pregada.</a:t>
            </a:r>
            <a:endParaRPr lang="pt-BR" sz="4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5096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D2A20E7-7ADF-49D1-84A9-6F17235C7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Google Shape;3877;p19">
            <a:extLst>
              <a:ext uri="{FF2B5EF4-FFF2-40B4-BE49-F238E27FC236}">
                <a16:creationId xmlns:a16="http://schemas.microsoft.com/office/drawing/2014/main" id="{B76AA0AB-A3BD-496A-9A2B-464479EA7EFD}"/>
              </a:ext>
            </a:extLst>
          </p:cNvPr>
          <p:cNvSpPr txBox="1">
            <a:spLocks/>
          </p:cNvSpPr>
          <p:nvPr/>
        </p:nvSpPr>
        <p:spPr>
          <a:xfrm>
            <a:off x="-1" y="4196599"/>
            <a:ext cx="6393679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7200" dirty="0">
                <a:solidFill>
                  <a:srgbClr val="0070C0"/>
                </a:solidFill>
              </a:rPr>
              <a:t>Conclusão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CA2D5CA-9BD7-4825-9F20-465B6728A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639" y="1920933"/>
            <a:ext cx="2382361" cy="216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052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F51D4507-F104-4A59-AE10-7865CA863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81433"/>
            <a:ext cx="6601693" cy="3676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E0FEE0D-4267-4B58-850B-37F86506F6DC}"/>
              </a:ext>
            </a:extLst>
          </p:cNvPr>
          <p:cNvSpPr txBox="1"/>
          <p:nvPr/>
        </p:nvSpPr>
        <p:spPr>
          <a:xfrm>
            <a:off x="4572001" y="2654798"/>
            <a:ext cx="4571998" cy="420320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endParaRPr lang="pt-BR" sz="4000" b="1" dirty="0">
              <a:solidFill>
                <a:srgbClr val="B7EC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4000"/>
              </a:lnSpc>
            </a:pPr>
            <a:endParaRPr lang="pt-BR" sz="4000" b="1" dirty="0">
              <a:solidFill>
                <a:srgbClr val="B7EC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4000"/>
              </a:lnSpc>
            </a:pPr>
            <a:r>
              <a:rPr lang="pt-BR" sz="4000" b="1" dirty="0">
                <a:solidFill>
                  <a:srgbClr val="B7ECFF"/>
                </a:solidFill>
                <a:latin typeface="Calibri" pitchFamily="34" charset="0"/>
                <a:cs typeface="Calibri" pitchFamily="34" charset="0"/>
              </a:rPr>
              <a:t>Acima de tudo, elas apontam para Aqueles que encarna cada uma de suas letras.</a:t>
            </a:r>
          </a:p>
          <a:p>
            <a:pPr algn="ctr">
              <a:lnSpc>
                <a:spcPts val="4000"/>
              </a:lnSpc>
            </a:pPr>
            <a:endParaRPr lang="pt-BR" sz="4000" b="1" dirty="0">
              <a:solidFill>
                <a:srgbClr val="79DC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8109718-C83B-451B-8059-DCA3D248A78A}"/>
              </a:ext>
            </a:extLst>
          </p:cNvPr>
          <p:cNvCxnSpPr>
            <a:cxnSpLocks/>
          </p:cNvCxnSpPr>
          <p:nvPr/>
        </p:nvCxnSpPr>
        <p:spPr>
          <a:xfrm>
            <a:off x="0" y="1117897"/>
            <a:ext cx="9143999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C2A19351-E893-4E3A-A852-75793AA21F31}"/>
              </a:ext>
            </a:extLst>
          </p:cNvPr>
          <p:cNvSpPr txBox="1">
            <a:spLocks/>
          </p:cNvSpPr>
          <p:nvPr/>
        </p:nvSpPr>
        <p:spPr>
          <a:xfrm>
            <a:off x="0" y="260497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Conclusão</a:t>
            </a:r>
            <a:r>
              <a:rPr lang="pt-BR" b="1" dirty="0">
                <a:solidFill>
                  <a:srgbClr val="C00000"/>
                </a:solidFill>
                <a:latin typeface="Dosis" charset="0"/>
              </a:rPr>
              <a:t>	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C18283C-6851-48BF-9026-F44EF5F3513C}"/>
              </a:ext>
            </a:extLst>
          </p:cNvPr>
          <p:cNvSpPr txBox="1"/>
          <p:nvPr/>
        </p:nvSpPr>
        <p:spPr>
          <a:xfrm>
            <a:off x="1" y="1188886"/>
            <a:ext cx="9144000" cy="200708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</a:pPr>
            <a:endParaRPr lang="pt-BR" sz="4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700"/>
              </a:lnSpc>
            </a:pPr>
            <a:r>
              <a:rPr lang="pt-BR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 Sermão da Montanha nos ensina que ainda existem muitas outras bênçãos nos esperando para dar as boas-vindas.</a:t>
            </a:r>
          </a:p>
        </p:txBody>
      </p:sp>
    </p:spTree>
    <p:extLst>
      <p:ext uri="{BB962C8B-B14F-4D97-AF65-F5344CB8AC3E}">
        <p14:creationId xmlns:p14="http://schemas.microsoft.com/office/powerpoint/2010/main" val="26695668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437E854-E748-4EA8-B8CD-6B15EF72825D}"/>
              </a:ext>
            </a:extLst>
          </p:cNvPr>
          <p:cNvSpPr txBox="1"/>
          <p:nvPr/>
        </p:nvSpPr>
        <p:spPr>
          <a:xfrm>
            <a:off x="415419" y="927679"/>
            <a:ext cx="37849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Revista BETEL Dominical </a:t>
            </a:r>
          </a:p>
          <a:p>
            <a:pPr algn="ctr"/>
            <a:r>
              <a:rPr lang="pt-BR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Adultos</a:t>
            </a:r>
          </a:p>
          <a:p>
            <a:pPr algn="ctr"/>
            <a:r>
              <a:rPr lang="pt-BR" sz="3200" b="1" dirty="0">
                <a:latin typeface="Calibri" pitchFamily="34" charset="0"/>
                <a:cs typeface="Calibri" pitchFamily="34" charset="0"/>
              </a:rPr>
              <a:t>3° Trimestre de 2022</a:t>
            </a:r>
          </a:p>
        </p:txBody>
      </p:sp>
      <p:sp>
        <p:nvSpPr>
          <p:cNvPr id="3" name="Google Shape;4046;p37">
            <a:extLst>
              <a:ext uri="{FF2B5EF4-FFF2-40B4-BE49-F238E27FC236}">
                <a16:creationId xmlns:a16="http://schemas.microsoft.com/office/drawing/2014/main" id="{235F9F55-95CC-4BFA-90D1-F08F7A362AA8}"/>
              </a:ext>
            </a:extLst>
          </p:cNvPr>
          <p:cNvSpPr txBox="1">
            <a:spLocks/>
          </p:cNvSpPr>
          <p:nvPr/>
        </p:nvSpPr>
        <p:spPr>
          <a:xfrm>
            <a:off x="0" y="357317"/>
            <a:ext cx="4763820" cy="697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4000" b="1" dirty="0"/>
              <a:t>FONTE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0C2287A-8984-44AA-84F0-90C9918B9391}"/>
              </a:ext>
            </a:extLst>
          </p:cNvPr>
          <p:cNvSpPr txBox="1"/>
          <p:nvPr/>
        </p:nvSpPr>
        <p:spPr>
          <a:xfrm>
            <a:off x="4943645" y="368745"/>
            <a:ext cx="408173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SLIDE</a:t>
            </a:r>
          </a:p>
          <a:p>
            <a:pPr algn="ctr">
              <a:lnSpc>
                <a:spcPts val="3000"/>
              </a:lnSpc>
            </a:pPr>
            <a:r>
              <a:rPr lang="pt-BR" sz="28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de suporte EBD ao campo</a:t>
            </a:r>
            <a:endParaRPr lang="pt-BR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854423-0599-4F4F-A0B3-54AEF905DA9E}"/>
              </a:ext>
            </a:extLst>
          </p:cNvPr>
          <p:cNvSpPr txBox="1"/>
          <p:nvPr/>
        </p:nvSpPr>
        <p:spPr>
          <a:xfrm>
            <a:off x="5105600" y="1480602"/>
            <a:ext cx="3622981" cy="462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BR" sz="2400" b="1" dirty="0">
                <a:latin typeface="Calibri" pitchFamily="34" charset="0"/>
                <a:cs typeface="Calibri" pitchFamily="34" charset="0"/>
              </a:rPr>
              <a:t>Assembleia de Deus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F286F4-8287-41AB-9D4C-211341383358}"/>
              </a:ext>
            </a:extLst>
          </p:cNvPr>
          <p:cNvSpPr txBox="1"/>
          <p:nvPr/>
        </p:nvSpPr>
        <p:spPr>
          <a:xfrm>
            <a:off x="4551205" y="5585104"/>
            <a:ext cx="45684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BR" sz="28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Nossa </a:t>
            </a:r>
            <a:r>
              <a:rPr lang="pt-BR" sz="2800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Missão</a:t>
            </a:r>
            <a:r>
              <a:rPr lang="pt-BR" sz="28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é ajudar os professores de EBD !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3C91489-9ACD-4D52-9064-66BCB8D6C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92" y="3876328"/>
            <a:ext cx="2826340" cy="179503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393C1C5-47CC-4288-8C3F-2E44D5685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888" y="1939790"/>
            <a:ext cx="2271252" cy="202010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5D0DFA2-EF48-4AEA-9EE0-6382E424140B}"/>
              </a:ext>
            </a:extLst>
          </p:cNvPr>
          <p:cNvSpPr txBox="1"/>
          <p:nvPr/>
        </p:nvSpPr>
        <p:spPr>
          <a:xfrm>
            <a:off x="516203" y="3229487"/>
            <a:ext cx="3499553" cy="846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BR" sz="2400" b="1" dirty="0">
                <a:latin typeface="Calibri" pitchFamily="34" charset="0"/>
                <a:cs typeface="Calibri" pitchFamily="34" charset="0"/>
              </a:rPr>
              <a:t>Desenvolvido </a:t>
            </a:r>
          </a:p>
          <a:p>
            <a:pPr algn="ctr">
              <a:lnSpc>
                <a:spcPts val="3000"/>
              </a:lnSpc>
            </a:pPr>
            <a:r>
              <a:rPr lang="pt-BR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Sem fins Comerciais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F702B1D-8BB4-4F59-B03F-C0942C4BB319}"/>
              </a:ext>
            </a:extLst>
          </p:cNvPr>
          <p:cNvSpPr txBox="1"/>
          <p:nvPr/>
        </p:nvSpPr>
        <p:spPr>
          <a:xfrm>
            <a:off x="545697" y="5501263"/>
            <a:ext cx="3337321" cy="462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BR" sz="2400" b="1" dirty="0">
                <a:latin typeface="Calibri" pitchFamily="34" charset="0"/>
                <a:cs typeface="Calibri" pitchFamily="34" charset="0"/>
              </a:rPr>
              <a:t>www.ebdpanorama.com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3DF6D7C-FA51-460F-A317-C8FD02A06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643" y="4873034"/>
            <a:ext cx="1381539" cy="68406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B89ECD4-A57C-42A7-973B-2B319FD24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717" y="5918491"/>
            <a:ext cx="511950" cy="333047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A5910337-81BE-4FFF-9FA6-491CF7B77267}"/>
              </a:ext>
            </a:extLst>
          </p:cNvPr>
          <p:cNvSpPr txBox="1"/>
          <p:nvPr/>
        </p:nvSpPr>
        <p:spPr>
          <a:xfrm>
            <a:off x="265713" y="5886407"/>
            <a:ext cx="4354413" cy="64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pt-BR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  <a:hlinkClick r:id="rId6"/>
              </a:rPr>
              <a:t>contato@ebdpanorama.com</a:t>
            </a:r>
            <a:endParaRPr lang="pt-BR" b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2200"/>
              </a:lnSpc>
            </a:pPr>
            <a:r>
              <a:rPr lang="pt-BR" b="1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Whatsapp</a:t>
            </a:r>
            <a:r>
              <a:rPr lang="pt-BR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(11)98180-6767</a:t>
            </a:r>
          </a:p>
        </p:txBody>
      </p:sp>
    </p:spTree>
    <p:extLst>
      <p:ext uri="{BB962C8B-B14F-4D97-AF65-F5344CB8AC3E}">
        <p14:creationId xmlns:p14="http://schemas.microsoft.com/office/powerpoint/2010/main" val="31221147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35939</TotalTime>
  <Words>954</Words>
  <Application>Microsoft Office PowerPoint</Application>
  <PresentationFormat>Apresentação na tela (4:3)</PresentationFormat>
  <Paragraphs>165</Paragraphs>
  <Slides>45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3" baseType="lpstr">
      <vt:lpstr>Arial</vt:lpstr>
      <vt:lpstr>Calibri</vt:lpstr>
      <vt:lpstr>Calibri Light</vt:lpstr>
      <vt:lpstr>Dosis</vt:lpstr>
      <vt:lpstr>Dosis ExtraLight</vt:lpstr>
      <vt:lpstr>Titillium Web</vt:lpstr>
      <vt:lpstr>Titillium Web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Eder Tome da Silva</dc:creator>
  <cp:lastModifiedBy>Eder Tome da Silva</cp:lastModifiedBy>
  <cp:revision>2419</cp:revision>
  <dcterms:created xsi:type="dcterms:W3CDTF">2020-12-04T18:48:15Z</dcterms:created>
  <dcterms:modified xsi:type="dcterms:W3CDTF">2022-06-29T11:09:46Z</dcterms:modified>
</cp:coreProperties>
</file>