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8" r:id="rId3"/>
    <p:sldId id="276" r:id="rId4"/>
    <p:sldId id="264" r:id="rId5"/>
    <p:sldId id="271" r:id="rId6"/>
    <p:sldId id="272" r:id="rId7"/>
    <p:sldId id="273" r:id="rId8"/>
    <p:sldId id="275" r:id="rId9"/>
    <p:sldId id="270" r:id="rId10"/>
    <p:sldId id="375" r:id="rId11"/>
    <p:sldId id="301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271588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6F6CD5F-C0C9-4D70-8C66-4054290420CE}" type="datetimeFigureOut">
              <a:rPr lang="pt-BR" smtClean="0">
                <a:solidFill>
                  <a:srgbClr val="000000"/>
                </a:solidFill>
              </a:rPr>
              <a:pPr/>
              <a:t>04/11/2023</a:t>
            </a:fld>
            <a:endParaRPr lang="pt-BR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t-BR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6F8611A-4425-4946-9104-30A78B23DD6E}" type="slidenum">
              <a:rPr lang="pt-BR" smtClean="0">
                <a:solidFill>
                  <a:srgbClr val="000000"/>
                </a:solidFill>
              </a:rPr>
              <a:pPr/>
              <a:t>‹nº›</a:t>
            </a:fld>
            <a:endParaRPr lang="pt-B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34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19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555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0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65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11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65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3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035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06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86800" y="188913"/>
            <a:ext cx="2895600" cy="593725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8483600" cy="593725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894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07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0B63A-8A1D-4D58-B9CF-1D9C5FFF240C}" type="datetime1">
              <a:rPr lang="en-US" smtClean="0"/>
              <a:t>11/4/2023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298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gradFill flip="none" rotWithShape="1">
          <a:gsLst>
            <a:gs pos="100000">
              <a:srgbClr val="C00000"/>
            </a:gs>
            <a:gs pos="30000">
              <a:srgbClr val="C00000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46F6CD5F-C0C9-4D70-8C66-4054290420CE}" type="datetimeFigureOut">
              <a:rPr lang="pt-BR" smtClean="0">
                <a:solidFill>
                  <a:srgbClr val="FFFFFF"/>
                </a:solidFill>
              </a:rPr>
              <a:pPr/>
              <a:t>04/11/2023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D6F8611A-4425-4946-9104-30A78B23DD6E}" type="slidenum">
              <a:rPr lang="pt-BR" smtClean="0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pic>
        <p:nvPicPr>
          <p:cNvPr id="7" name="Imagem 6" descr="4616738-368989-royal-red-background-with-golden-frame-vector.jp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8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12" Type="http://schemas.openxmlformats.org/officeDocument/2006/relationships/image" Target="../media/image23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sv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hyperlink" Target="http://www.juliocesarmedeiros.org/" TargetMode="External"/><Relationship Id="rId4" Type="http://schemas.openxmlformats.org/officeDocument/2006/relationships/hyperlink" Target="https://bit.ly/3Ez64JD" TargetMode="External"/><Relationship Id="rId9" Type="http://schemas.openxmlformats.org/officeDocument/2006/relationships/hyperlink" Target="mailto:boasemente40@gmail.com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png"/><Relationship Id="rId7" Type="http://schemas.openxmlformats.org/officeDocument/2006/relationships/hyperlink" Target="https://hotmart.com/pt-br/club/semeadores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36676" y="2047798"/>
            <a:ext cx="7918648" cy="1470025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sz="7200" dirty="0"/>
              <a:t>Rei dos Reis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83632" y="188640"/>
            <a:ext cx="6400800" cy="766936"/>
          </a:xfrm>
        </p:spPr>
        <p:txBody>
          <a:bodyPr/>
          <a:lstStyle/>
          <a:p>
            <a:r>
              <a:rPr lang="pt-BR" sz="4800" dirty="0">
                <a:solidFill>
                  <a:srgbClr val="00B0F0"/>
                </a:solidFill>
              </a:rPr>
              <a:t>Webinar</a:t>
            </a:r>
          </a:p>
        </p:txBody>
      </p:sp>
      <p:sp>
        <p:nvSpPr>
          <p:cNvPr id="5" name="Retângulo 4"/>
          <p:cNvSpPr/>
          <p:nvPr/>
        </p:nvSpPr>
        <p:spPr>
          <a:xfrm>
            <a:off x="2927648" y="5727205"/>
            <a:ext cx="63367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spc="50" dirty="0">
                <a:ln w="12700" cmpd="sng">
                  <a:solidFill>
                    <a:srgbClr val="E78A5C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E78A5C">
                    <a:tint val="1000"/>
                  </a:srgbClr>
                </a:solidFill>
                <a:effectLst>
                  <a:glow rad="53100">
                    <a:srgbClr val="E78A5C">
                      <a:satMod val="180000"/>
                      <a:alpha val="30000"/>
                    </a:srgbClr>
                  </a:glow>
                </a:effectLst>
                <a:latin typeface="Arial"/>
              </a:rPr>
              <a:t>“Os princípios do Rei”</a:t>
            </a:r>
          </a:p>
        </p:txBody>
      </p:sp>
      <p:pic>
        <p:nvPicPr>
          <p:cNvPr id="6" name="Imagem 5" descr="Uma imagem contendo Texto&#10;&#10;Descrição gerada automaticamente">
            <a:extLst>
              <a:ext uri="{FF2B5EF4-FFF2-40B4-BE49-F238E27FC236}">
                <a16:creationId xmlns:a16="http://schemas.microsoft.com/office/drawing/2014/main" id="{C6861824-520A-4687-857E-4F7D56FC9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620" y="4610045"/>
            <a:ext cx="3645408" cy="6827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ages3.jpeg">
            <a:extLst>
              <a:ext uri="{FF2B5EF4-FFF2-40B4-BE49-F238E27FC236}">
                <a16:creationId xmlns:a16="http://schemas.microsoft.com/office/drawing/2014/main" id="{11EAB29C-FC34-4DFF-AD18-D19BF2F90C3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1513" y="160337"/>
            <a:ext cx="8028384" cy="96440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60527" y="160336"/>
            <a:ext cx="3836019" cy="11430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sz="4000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</a:rPr>
              <a:t>INTRODUÇÃO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A3DF4F6-1EC4-4C25-9D7F-3F013D358D32}"/>
              </a:ext>
            </a:extLst>
          </p:cNvPr>
          <p:cNvSpPr txBox="1"/>
          <p:nvPr/>
        </p:nvSpPr>
        <p:spPr>
          <a:xfrm>
            <a:off x="0" y="335845"/>
            <a:ext cx="7214840" cy="618630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Mateus 4:1-11</a:t>
            </a:r>
            <a:endParaRPr lang="pt-BR" dirty="0">
              <a:solidFill>
                <a:prstClr val="black"/>
              </a:solidFill>
              <a:latin typeface="Abadi" panose="020B0604020104020204" pitchFamily="34" charset="0"/>
            </a:endParaRP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(1)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Então foi conduzido Jesus pelo Espírito ao deserto, para ser tentado pelo diabo.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(2)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E, tendo jejuado quarenta dias e quarenta noites, depois teve fome;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(3)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E, chegando-se a ele o tentador, disse: Se tu és o Filho de Deus, manda que estas pedras se tornem em pães.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(4)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Ele, porém, respondendo, disse: Está escrito: Nem só de pão viverá o homem, mas de toda a palavra que sai da boca de Deus.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(5)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Então o diabo o transportou à cidade santa, e colocou-o sobre o pináculo do templo,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(6)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 disse-lhe: Se tu és o Filho de Deus, lança-te de aqui abaixo; porque está escrito: Que aos seus anjos dará ordens a teu respeito, E tomar-te-ão nas mãos, Para que nunca tropeces em alguma pedra.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(7)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Disse-lhe Jesus: Também está escrito: Não tentarás o Senhor teu Deus.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(8)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Novamente o transportou o diabo a um monte muito alto; e mostrou-lhe todos os reinos do mundo, e a glória deles.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(9)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 disse-lhe: Tudo isto te darei se, prostrado, me adorares.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(10)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Então disse-lhe Jesus: Vai-te, Satanás, porque está escrito: Ao Senhor teu Deus adorarás, e só a ele servirás.</a:t>
            </a:r>
          </a:p>
          <a:p>
            <a:r>
              <a:rPr lang="pt-BR" dirty="0">
                <a:solidFill>
                  <a:srgbClr val="008080"/>
                </a:solidFill>
                <a:latin typeface="Abadi" panose="020B0604020104020204" pitchFamily="34" charset="0"/>
              </a:rPr>
              <a:t>(11)</a:t>
            </a:r>
            <a:r>
              <a:rPr lang="pt-BR" dirty="0">
                <a:solidFill>
                  <a:prstClr val="black"/>
                </a:solidFill>
                <a:latin typeface="Abadi" panose="020B0604020104020204" pitchFamily="34" charset="0"/>
              </a:rPr>
              <a:t>  Então o diabo o deixou; e, eis que chegaram os anjos, e o serviam.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7BC814-87DE-4EBA-908A-9C500537CCB4}"/>
              </a:ext>
            </a:extLst>
          </p:cNvPr>
          <p:cNvSpPr txBox="1"/>
          <p:nvPr/>
        </p:nvSpPr>
        <p:spPr>
          <a:xfrm>
            <a:off x="1164921" y="5179062"/>
            <a:ext cx="4158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tentação de Cristo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F53E6F08-42A7-BCC4-44BA-88109F425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50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85E94DEA-7EEE-A7FF-E69D-59D04E8D7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/>
          <a:p>
            <a:r>
              <a:rPr lang="pt-BR" sz="2400" dirty="0"/>
              <a:t>O QUE APRENDEMOS COM A TENTAÇÃO</a:t>
            </a:r>
            <a:endParaRPr lang="en-US" sz="2400" dirty="0"/>
          </a:p>
        </p:txBody>
      </p:sp>
      <p:pic>
        <p:nvPicPr>
          <p:cNvPr id="1026" name="Picture 2" descr="Por que Jesus Cristo foi tentado?">
            <a:extLst>
              <a:ext uri="{FF2B5EF4-FFF2-40B4-BE49-F238E27FC236}">
                <a16:creationId xmlns:a16="http://schemas.microsoft.com/office/drawing/2014/main" id="{E42ED12C-D98F-A53F-5FA1-09FBDA7F1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6" r="-2" b="-2"/>
          <a:stretch/>
        </p:blipFill>
        <p:spPr bwMode="auto">
          <a:xfrm>
            <a:off x="4963680" y="502443"/>
            <a:ext cx="6815667" cy="5853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Text Placeholder 3">
            <a:extLst>
              <a:ext uri="{FF2B5EF4-FFF2-40B4-BE49-F238E27FC236}">
                <a16:creationId xmlns:a16="http://schemas.microsoft.com/office/drawing/2014/main" id="{063D1241-AB3F-31A4-61D4-3655E5DC8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1913560"/>
            <a:ext cx="4011084" cy="421260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87E9C869-C483-6B58-E029-D2801FBF0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913559"/>
            <a:ext cx="4157134" cy="4339213"/>
          </a:xfrm>
          <a:solidFill>
            <a:srgbClr val="C00000">
              <a:alpha val="95000"/>
            </a:srgbClr>
          </a:solidFill>
        </p:spPr>
        <p:txBody>
          <a:bodyPr/>
          <a:lstStyle/>
          <a:p>
            <a:r>
              <a:rPr lang="pt-BR" sz="2400" dirty="0"/>
              <a:t>A. A primeira tentação (V. 3). Diz respeito ao amor e à vontade de Deus.</a:t>
            </a:r>
          </a:p>
          <a:p>
            <a:r>
              <a:rPr lang="pt-BR" sz="2400" dirty="0"/>
              <a:t>B. A segunda tentação (Vv. 5-7). Satanás também usa a Palavra de Deus.</a:t>
            </a:r>
          </a:p>
          <a:p>
            <a:r>
              <a:rPr lang="pt-BR" sz="2400" dirty="0"/>
              <a:t>C. A terceira tentação (w. 8-11). Satanás oferece a Jesus um atalho para seu reino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573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mages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61" y="364369"/>
            <a:ext cx="8100392" cy="7920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8644" y="235329"/>
            <a:ext cx="7203688" cy="11430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 OS PRINCÍPIOS DO REI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362" y="1236581"/>
            <a:ext cx="8204394" cy="5386090"/>
          </a:xfrm>
          <a:solidFill>
            <a:srgbClr val="0070C0"/>
          </a:solidFill>
        </p:spPr>
        <p:txBody>
          <a:bodyPr/>
          <a:lstStyle/>
          <a:p>
            <a:r>
              <a:rPr lang="pt-BR" dirty="0"/>
              <a:t>1. A JUSTIÇA VERDADEIRA (MT 5:1-16);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764ADDF-6987-4168-A677-2D3777E57B62}"/>
              </a:ext>
            </a:extLst>
          </p:cNvPr>
          <p:cNvSpPr txBox="1"/>
          <p:nvPr/>
        </p:nvSpPr>
        <p:spPr>
          <a:xfrm>
            <a:off x="330019" y="1678955"/>
            <a:ext cx="773231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(1)  E Jesus, vendo a multidão, subiu a um monte, e, assentando-se, aproximaram-se dele os seus discípulos;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(2)  E, abrindo a sua boca, os ensinava, dizendo: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(3)  Bem-aventurados os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pobres d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e espírito, porque deles é o reino dos céus;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(4)  Bem-aventurados os que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choram, 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porque eles serão consolados;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(5)  Bem-aventurados os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mansos, 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porque eles herdarão a terra;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(6)  Bem-aventurados os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que têm fome 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e sede de justiça, porque eles serão fartos;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(7)  Bem-aventurados os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misericordiosos, 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porque eles alcançarão misericórdia;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(8)  Bem-aventurados os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limpos de coração, 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porque eles verão a Deus;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(9)  Bem-aventurados os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pacificadores, 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porque eles serão chamados filhos de Deus;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(10)  Bem-aventurados os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que sofrem perseguição 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por causa da justiça, porque deles é o reino dos céus;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(13)  Vós sois </a:t>
            </a:r>
            <a:r>
              <a:rPr lang="pt-BR" sz="1600" dirty="0">
                <a:solidFill>
                  <a:schemeClr val="accent1"/>
                </a:solidFill>
                <a:latin typeface="Georgia" panose="02040502050405020303" pitchFamily="18" charset="0"/>
              </a:rPr>
              <a:t>o sal da 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terra; e se o sal for insípido, com que se há de salgar? Para nada mais presta senão para se lançar fora, e ser pisado pelos homens.</a:t>
            </a:r>
          </a:p>
          <a:p>
            <a:r>
              <a:rPr lang="pt-BR" sz="1600" dirty="0">
                <a:highlight>
                  <a:srgbClr val="FFFF00"/>
                </a:highlight>
                <a:latin typeface="Georgia" panose="02040502050405020303" pitchFamily="18" charset="0"/>
              </a:rPr>
              <a:t>(14)  Vós sois a luz do mundo; não se pode esconder uma cidade edificada sobre um monte;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(15)  Nem se acende a candeia e se coloca debaixo do alqueire, mas no velador, e dá luz a todos que estão na casa.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(16)  Assim resplandeça a vossa luz diante dos homens, para que vejam as vossas boas obras e glorifiquem a vosso Pai, que está nos céus.</a:t>
            </a:r>
          </a:p>
          <a:p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endParaRPr lang="pt-BR" dirty="0"/>
          </a:p>
        </p:txBody>
      </p:sp>
      <p:pic>
        <p:nvPicPr>
          <p:cNvPr id="2050" name="Picture 2" descr="As bem-aventuranças | Sacrifício Vivo e Santo">
            <a:extLst>
              <a:ext uri="{FF2B5EF4-FFF2-40B4-BE49-F238E27FC236}">
                <a16:creationId xmlns:a16="http://schemas.microsoft.com/office/drawing/2014/main" id="{5593A594-C02F-CE4F-2BE1-C6D4AF8C0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614" y="1378329"/>
            <a:ext cx="3000375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mages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094" y="224734"/>
            <a:ext cx="8100392" cy="7920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8228" y="40900"/>
            <a:ext cx="7203688" cy="11430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 OS PRINCÍPIOS DO REI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094" y="57182"/>
            <a:ext cx="8100392" cy="6576084"/>
          </a:xfrm>
          <a:solidFill>
            <a:srgbClr val="0070C0"/>
          </a:solidFill>
        </p:spPr>
        <p:txBody>
          <a:bodyPr/>
          <a:lstStyle/>
          <a:p>
            <a:r>
              <a:rPr lang="pt-BR" dirty="0"/>
              <a:t>2. A ORAÇÃO VERDADEIRA (Mt.6)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654905-D802-4879-8DD3-FCFAA74AE75A}"/>
              </a:ext>
            </a:extLst>
          </p:cNvPr>
          <p:cNvSpPr txBox="1"/>
          <p:nvPr/>
        </p:nvSpPr>
        <p:spPr>
          <a:xfrm>
            <a:off x="253067" y="606601"/>
            <a:ext cx="781244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Guardai-vos de fazer a vossa esmola diante dos homens, para serdes vistos por eles; aliás, não tereis galardão junto de vosso Pai, que está nos céus.</a:t>
            </a:r>
          </a:p>
          <a:p>
            <a:r>
              <a:rPr lang="pt-BR" u="sng" dirty="0">
                <a:solidFill>
                  <a:schemeClr val="bg1"/>
                </a:solidFill>
                <a:latin typeface="Georgia" panose="02040502050405020303" pitchFamily="18" charset="0"/>
              </a:rPr>
              <a:t>(6)  Mas tu, quando orares, entra no teu aposento e, fechando a tua porta</a:t>
            </a:r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, ora a teu Pai que está em secreto; e teu Pai, que vê em secreto, te recompensará publicamente.</a:t>
            </a:r>
          </a:p>
          <a:p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(7)  E, orando, não useis de vãs repetições, como os gentios, que pensam que por muito falarem serão ouvidos</a:t>
            </a:r>
          </a:p>
          <a:p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(8)  Não vos assemelheis, pois, a eles; porque vosso Pai sabe o que vos é necessário, antes de vós </a:t>
            </a:r>
            <a:r>
              <a:rPr lang="pt-BR" dirty="0" err="1">
                <a:solidFill>
                  <a:schemeClr val="bg1"/>
                </a:solidFill>
                <a:latin typeface="Georgia" panose="02040502050405020303" pitchFamily="18" charset="0"/>
              </a:rPr>
              <a:t>lho</a:t>
            </a:r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 pedirdes.</a:t>
            </a:r>
          </a:p>
          <a:p>
            <a:r>
              <a:rPr lang="pt-BR" dirty="0">
                <a:highlight>
                  <a:srgbClr val="FFFF00"/>
                </a:highlight>
                <a:latin typeface="Georgia" panose="02040502050405020303" pitchFamily="18" charset="0"/>
              </a:rPr>
              <a:t>(9)  Portanto, vós orareis assim: Pai nosso, que estás nos céus, santificado seja o teu nome;</a:t>
            </a:r>
          </a:p>
          <a:p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(10)  Venha o teu reino, seja feita a tua vontade, assim na terra como no céu;</a:t>
            </a:r>
          </a:p>
          <a:p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(11)  O pão nosso de cada dia nos dá hoje;</a:t>
            </a:r>
          </a:p>
          <a:p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(12)  E perdoa-nos as nossas dívidas, assim como nós perdoamos aos nossos devedores;</a:t>
            </a:r>
          </a:p>
          <a:p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(13)  E não nos induzas à tentação; mas livra-nos do mal; porque teu é o reino, e o poder, e a glória, para sempre. Amém.</a:t>
            </a:r>
          </a:p>
          <a:p>
            <a:r>
              <a:rPr lang="pt-BR" dirty="0">
                <a:solidFill>
                  <a:schemeClr val="bg1"/>
                </a:solidFill>
                <a:latin typeface="Georgia" panose="02040502050405020303" pitchFamily="18" charset="0"/>
              </a:rPr>
              <a:t>(14)  Porque, se perdoardes aos homens as suas ofensas, também vosso Pai celestial vos perdoará a vós;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E60A459-68FF-44B0-B5C4-B9433FA2549A}"/>
              </a:ext>
            </a:extLst>
          </p:cNvPr>
          <p:cNvSpPr txBox="1"/>
          <p:nvPr/>
        </p:nvSpPr>
        <p:spPr>
          <a:xfrm>
            <a:off x="8411050" y="378740"/>
            <a:ext cx="3244241" cy="286232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Pontos Principais</a:t>
            </a:r>
          </a:p>
          <a:p>
            <a:pPr marL="342900" indent="-342900">
              <a:buAutoNum type="arabicPeriod"/>
            </a:pPr>
            <a:r>
              <a:rPr lang="pt-BR" sz="2000" dirty="0">
                <a:solidFill>
                  <a:schemeClr val="bg1"/>
                </a:solidFill>
              </a:rPr>
              <a:t>Deus é espirito, logo o reino é espiritual</a:t>
            </a:r>
          </a:p>
          <a:p>
            <a:pPr marL="342900" indent="-342900">
              <a:buAutoNum type="arabicPeriod"/>
            </a:pPr>
            <a:r>
              <a:rPr lang="pt-BR" sz="2000" dirty="0">
                <a:solidFill>
                  <a:schemeClr val="bg1"/>
                </a:solidFill>
              </a:rPr>
              <a:t>O Reino está entre nós;</a:t>
            </a:r>
          </a:p>
          <a:p>
            <a:pPr marL="342900" indent="-342900">
              <a:buAutoNum type="arabicPeriod"/>
            </a:pPr>
            <a:r>
              <a:rPr lang="pt-BR" sz="2000" dirty="0">
                <a:solidFill>
                  <a:schemeClr val="bg1"/>
                </a:solidFill>
              </a:rPr>
              <a:t>O Reino pertence a Deus. </a:t>
            </a:r>
          </a:p>
          <a:p>
            <a:pPr marL="342900" indent="-342900">
              <a:buAutoNum type="arabicPeriod"/>
            </a:pPr>
            <a:r>
              <a:rPr lang="pt-BR" sz="2000" dirty="0">
                <a:solidFill>
                  <a:schemeClr val="bg1"/>
                </a:solidFill>
              </a:rPr>
              <a:t>Ele é um Prenúncio do  Reino vindouro de Cristo.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D962A0-E6FB-46FD-411A-AA39F486C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459" y="4125051"/>
            <a:ext cx="342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07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mages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61" y="364369"/>
            <a:ext cx="8100392" cy="7920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8644" y="235329"/>
            <a:ext cx="7203688" cy="11430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 OS PRINCÍPIOS DO REI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361" y="334745"/>
            <a:ext cx="8100392" cy="6481789"/>
          </a:xfrm>
          <a:solidFill>
            <a:srgbClr val="0070C0"/>
          </a:solidFill>
        </p:spPr>
        <p:txBody>
          <a:bodyPr/>
          <a:lstStyle/>
          <a:p>
            <a:r>
              <a:rPr lang="pt-BR" dirty="0"/>
              <a:t>2. A ADORAÇÃO VERDADEIRA (Mt.6)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654905-D802-4879-8DD3-FCFAA74AE75A}"/>
              </a:ext>
            </a:extLst>
          </p:cNvPr>
          <p:cNvSpPr txBox="1"/>
          <p:nvPr/>
        </p:nvSpPr>
        <p:spPr>
          <a:xfrm>
            <a:off x="100361" y="722644"/>
            <a:ext cx="8100392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(24)  Ninguém pode servir a dois senhores; porque ou há de odiar um e amar o outro, ou se dedicará a um e desprezará o outro. Não podeis servir a Deus e a </a:t>
            </a:r>
            <a:r>
              <a:rPr lang="pt-BR" sz="1600" dirty="0" err="1">
                <a:solidFill>
                  <a:schemeClr val="bg1"/>
                </a:solidFill>
                <a:latin typeface="Georgia" panose="02040502050405020303" pitchFamily="18" charset="0"/>
              </a:rPr>
              <a:t>Mamom</a:t>
            </a: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(25)  Por isso vos digo: Não andeis cuidadosos quanto à vossa vida, pelo que haveis de comer ou pelo que haveis de beber; nem quanto ao vosso corpo, pelo que haveis de vestir. Não é a vida mais do que o mantimento, e o corpo mais do que o vestuário?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(26)  Olhai para as aves do céu, que nem semeiam, nem segam, nem ajuntam em celeiros; e vosso Pai celestial as alimenta. Não tendes vós muito mais valor do que elas?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(27)  E qual de vós poderá, com todos os seus cuidados, acrescentar um côvado à sua estatura?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(28)  E, quanto ao vestuário, por que andais solícitos? Olhai para os lírios do campo, como eles crescem; não trabalham nem fiam;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(29)  E eu vos digo que nem mesmo Salomão, em toda a sua glória, se vestiu como qualquer deles.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(30)  Pois, se Deus assim veste a erva do campo, que hoje existe, e amanhã é lançada no forno, não vos vestirá muito mais a vós, homens de pouca fé?</a:t>
            </a:r>
          </a:p>
          <a:p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(31)  Não andeis, pois, inquietos, dizendo: Que comeremos, ou que beberemos, ou com que nos vestiremos?</a:t>
            </a:r>
          </a:p>
          <a:p>
            <a:pPr marL="342900" indent="-342900">
              <a:buAutoNum type="arabicParenBoth" startAt="32"/>
            </a:pPr>
            <a:r>
              <a:rPr lang="pt-BR" sz="1600" dirty="0">
                <a:solidFill>
                  <a:schemeClr val="bg1"/>
                </a:solidFill>
                <a:latin typeface="Georgia" panose="02040502050405020303" pitchFamily="18" charset="0"/>
              </a:rPr>
              <a:t>(Porque todas estas coisas os gentios procuram). De certo vosso Pai celestial bem sabe que necessitais de todas estas coisas;</a:t>
            </a:r>
          </a:p>
          <a:p>
            <a:r>
              <a:rPr lang="pt-BR" sz="1600" dirty="0">
                <a:solidFill>
                  <a:schemeClr val="bg1"/>
                </a:solidFill>
              </a:rPr>
              <a:t>33)  Mas, buscai primeiro o reino de Deus, e a sua justiça, e todas estas coisas vos serão acrescentadas.</a:t>
            </a:r>
          </a:p>
          <a:p>
            <a:r>
              <a:rPr lang="pt-BR" sz="1600" dirty="0">
                <a:solidFill>
                  <a:schemeClr val="bg1"/>
                </a:solidFill>
              </a:rPr>
              <a:t>(34)  Não vos inquieteis, pois, pelo dia amanhã, porque o dia de amanhã cuidará de si mesmo. Basta a cada dia o seu mal.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E60A459-68FF-44B0-B5C4-B9433FA2549A}"/>
              </a:ext>
            </a:extLst>
          </p:cNvPr>
          <p:cNvSpPr txBox="1"/>
          <p:nvPr/>
        </p:nvSpPr>
        <p:spPr>
          <a:xfrm>
            <a:off x="8530031" y="2587064"/>
            <a:ext cx="3244241" cy="378565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PONTOS PRINCIPAIS</a:t>
            </a:r>
          </a:p>
          <a:p>
            <a:endParaRPr lang="pt-BR" sz="2000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</a:rPr>
              <a:t>4. Neste reino as preocupações terrenas não podem tomar nosso tempo;</a:t>
            </a:r>
          </a:p>
          <a:p>
            <a:r>
              <a:rPr lang="pt-BR" sz="2000" dirty="0">
                <a:solidFill>
                  <a:schemeClr val="bg1"/>
                </a:solidFill>
              </a:rPr>
              <a:t>5. Deus cuida dos seus súditos, por isto, não devem se preocupar; (v26)</a:t>
            </a:r>
          </a:p>
          <a:p>
            <a:r>
              <a:rPr lang="pt-BR" sz="2000" dirty="0">
                <a:solidFill>
                  <a:schemeClr val="bg1"/>
                </a:solidFill>
              </a:rPr>
              <a:t>6. Devemos a todo tempo buscar o Reino e a sua justiça (v33)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9E321DD-8A29-4D7A-A112-33DC3F9D4A5E}"/>
              </a:ext>
            </a:extLst>
          </p:cNvPr>
          <p:cNvSpPr txBox="1"/>
          <p:nvPr/>
        </p:nvSpPr>
        <p:spPr>
          <a:xfrm>
            <a:off x="8200753" y="165468"/>
            <a:ext cx="32442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(</a:t>
            </a:r>
          </a:p>
        </p:txBody>
      </p:sp>
    </p:spTree>
    <p:extLst>
      <p:ext uri="{BB962C8B-B14F-4D97-AF65-F5344CB8AC3E}">
        <p14:creationId xmlns:p14="http://schemas.microsoft.com/office/powerpoint/2010/main" val="385735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mages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61" y="662953"/>
            <a:ext cx="8100392" cy="7920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1794" y="504022"/>
            <a:ext cx="7203688" cy="11430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 OS PRINCÍPIOS DO REI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8008" y="13640"/>
            <a:ext cx="8317129" cy="6844360"/>
          </a:xfrm>
          <a:solidFill>
            <a:srgbClr val="00B0F0"/>
          </a:solidFill>
        </p:spPr>
        <p:txBody>
          <a:bodyPr/>
          <a:lstStyle/>
          <a:p>
            <a:r>
              <a:rPr lang="pt-BR" sz="2800" dirty="0"/>
              <a:t>3. O JULGAMENTO VERDADEIRO (Mt.7)</a:t>
            </a:r>
          </a:p>
          <a:p>
            <a:r>
              <a:rPr lang="pt-BR" sz="1600" dirty="0">
                <a:latin typeface="Georgia" panose="02040502050405020303" pitchFamily="18" charset="0"/>
              </a:rPr>
              <a:t>Mateus 7:1-6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(1)  Não julgueis, para que não sejais julgados.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(2)  Porque com o juízo com que julgardes sereis julgados, e com a medida com que tiverdes medido vos hão de medir a vós.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(3)  E por que reparas tu no argueiro que está no olho do teu irmão, e não vês a trave que está no teu olho?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(4)  Ou como dirás a teu irmão: Deixa-me tirar o argueiro do teu olho, estando uma trave no teu?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(5)  Hipócrita, tira primeiro a trave do teu olho, e então cuidarás em tirar o argueiro do olho do teu irmão.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(6)  Não deis aos cães as coisas santas, nem deiteis aos porcos as vossas pérolas, não aconteça que as pisem com os pés e, voltando-se, vos despedacem.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(24)  Todo aquele, pois, que escuta estas minhas palavras, e as pratica, </a:t>
            </a:r>
            <a:r>
              <a:rPr lang="pt-BR" sz="1600" dirty="0" err="1">
                <a:latin typeface="Georgia" panose="02040502050405020303" pitchFamily="18" charset="0"/>
              </a:rPr>
              <a:t>assemelha-lo-ei</a:t>
            </a:r>
            <a:r>
              <a:rPr lang="pt-BR" sz="1600" dirty="0">
                <a:latin typeface="Georgia" panose="02040502050405020303" pitchFamily="18" charset="0"/>
              </a:rPr>
              <a:t> ao homem prudente, que edificou a sua casa sobre a rocha;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(25)  E desceu a chuva, e correram rios, e assopraram ventos, e combateram aquela casa, e não caiu, porque estava edificada sobre a rocha.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(26)  E aquele que ouve estas minhas palavras, e não as cumpre, </a:t>
            </a:r>
            <a:r>
              <a:rPr lang="pt-BR" sz="1600" dirty="0" err="1">
                <a:latin typeface="Georgia" panose="02040502050405020303" pitchFamily="18" charset="0"/>
              </a:rPr>
              <a:t>compara-lo-ei</a:t>
            </a:r>
            <a:r>
              <a:rPr lang="pt-BR" sz="1600" dirty="0">
                <a:latin typeface="Georgia" panose="02040502050405020303" pitchFamily="18" charset="0"/>
              </a:rPr>
              <a:t> ao homem insensato, que edificou a sua casa sobre a areia;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(27)  E desceu a chuva, e correram rios, e assopraram ventos, e combateram aquela casa, e caiu, e foi grande a sua queda.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(28)  E aconteceu que, concluindo Jesus este discurso, a multidão se admirou da sua doutrina;</a:t>
            </a:r>
          </a:p>
          <a:p>
            <a:r>
              <a:rPr lang="pt-BR" sz="1600" dirty="0">
                <a:latin typeface="Georgia" panose="02040502050405020303" pitchFamily="18" charset="0"/>
              </a:rPr>
              <a:t>(29)  Porquanto os ensinava como tendo autoridade; e não como os escribas.</a:t>
            </a:r>
          </a:p>
          <a:p>
            <a:endParaRPr lang="pt-BR" sz="1600" dirty="0">
              <a:latin typeface="Georgia" panose="02040502050405020303" pitchFamily="18" charset="0"/>
            </a:endParaRPr>
          </a:p>
          <a:p>
            <a:endParaRPr lang="pt-BR" sz="1600" dirty="0">
              <a:latin typeface="Georgia" panose="02040502050405020303" pitchFamily="18" charset="0"/>
            </a:endParaRPr>
          </a:p>
          <a:p>
            <a:endParaRPr lang="pt-BR" sz="28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E60A459-68FF-44B0-B5C4-B9433FA2549A}"/>
              </a:ext>
            </a:extLst>
          </p:cNvPr>
          <p:cNvSpPr txBox="1"/>
          <p:nvPr/>
        </p:nvSpPr>
        <p:spPr>
          <a:xfrm>
            <a:off x="8417490" y="364369"/>
            <a:ext cx="32442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PONTOS PRINCIPAIS</a:t>
            </a:r>
          </a:p>
          <a:p>
            <a:endParaRPr lang="pt-BR" sz="2000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</a:rPr>
              <a:t>7. Um súdito não julga o outro;</a:t>
            </a:r>
          </a:p>
          <a:p>
            <a:r>
              <a:rPr lang="pt-BR" sz="2000" dirty="0">
                <a:solidFill>
                  <a:schemeClr val="bg1"/>
                </a:solidFill>
              </a:rPr>
              <a:t>8. O súdito deve é conhecido por praticar a Palavra (v. 24)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9E321DD-8A29-4D7A-A112-33DC3F9D4A5E}"/>
              </a:ext>
            </a:extLst>
          </p:cNvPr>
          <p:cNvSpPr txBox="1"/>
          <p:nvPr/>
        </p:nvSpPr>
        <p:spPr>
          <a:xfrm>
            <a:off x="8200753" y="165468"/>
            <a:ext cx="32442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(</a:t>
            </a:r>
          </a:p>
        </p:txBody>
      </p:sp>
    </p:spTree>
    <p:extLst>
      <p:ext uri="{BB962C8B-B14F-4D97-AF65-F5344CB8AC3E}">
        <p14:creationId xmlns:p14="http://schemas.microsoft.com/office/powerpoint/2010/main" val="374339261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placa, computador, computer, diferente&#10;&#10;Descrição gerada automaticamente">
            <a:extLst>
              <a:ext uri="{FF2B5EF4-FFF2-40B4-BE49-F238E27FC236}">
                <a16:creationId xmlns:a16="http://schemas.microsoft.com/office/drawing/2014/main" id="{FA7BE9D8-5EA7-4246-9E0C-6F116F0B8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33"/>
            <a:ext cx="12190476" cy="6756737"/>
          </a:xfrm>
          <a:prstGeom prst="rect">
            <a:avLst/>
          </a:prstGeom>
        </p:spPr>
      </p:pic>
      <p:pic>
        <p:nvPicPr>
          <p:cNvPr id="11" name="Imagem 10" descr="Uma imagem contendo comida, placar&#10;&#10;Descrição gerada automaticamente">
            <a:extLst>
              <a:ext uri="{FF2B5EF4-FFF2-40B4-BE49-F238E27FC236}">
                <a16:creationId xmlns:a16="http://schemas.microsoft.com/office/drawing/2014/main" id="{9DA817B4-8899-4160-A757-709BF6A5A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439" y="165099"/>
            <a:ext cx="1554161" cy="2315053"/>
          </a:xfrm>
          <a:prstGeom prst="rect">
            <a:avLst/>
          </a:prstGeom>
        </p:spPr>
      </p:pic>
      <p:pic>
        <p:nvPicPr>
          <p:cNvPr id="8" name="Imagem 7" descr="Uma imagem contendo camisa, pessoa, homem, segurando&#10;&#10;Descrição gerada automaticamente">
            <a:extLst>
              <a:ext uri="{FF2B5EF4-FFF2-40B4-BE49-F238E27FC236}">
                <a16:creationId xmlns:a16="http://schemas.microsoft.com/office/drawing/2014/main" id="{B5D25F6C-4257-4C60-93F5-B7B08D4EB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2070100"/>
            <a:ext cx="4584700" cy="4584700"/>
          </a:xfrm>
          <a:prstGeom prst="rect">
            <a:avLst/>
          </a:prstGeom>
        </p:spPr>
      </p:pic>
      <p:pic>
        <p:nvPicPr>
          <p:cNvPr id="13" name="Imagem 12" descr="Uma imagem contendo texto, placar, placa&#10;&#10;Descrição gerada automaticamente">
            <a:extLst>
              <a:ext uri="{FF2B5EF4-FFF2-40B4-BE49-F238E27FC236}">
                <a16:creationId xmlns:a16="http://schemas.microsoft.com/office/drawing/2014/main" id="{9E716D53-B3B7-4E42-8562-31FC42A41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0" y="165100"/>
            <a:ext cx="2133600" cy="2908300"/>
          </a:xfrm>
          <a:prstGeom prst="rect">
            <a:avLst/>
          </a:prstGeom>
        </p:spPr>
      </p:pic>
      <p:pic>
        <p:nvPicPr>
          <p:cNvPr id="9" name="Imagem 8" descr="Uma imagem contendo xícara, café, mesa, comida&#10;&#10;Descrição gerada automaticamente">
            <a:extLst>
              <a:ext uri="{FF2B5EF4-FFF2-40B4-BE49-F238E27FC236}">
                <a16:creationId xmlns:a16="http://schemas.microsoft.com/office/drawing/2014/main" id="{D5D5D6D5-89F3-47AB-BCC8-9F7E326699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0" y="3149600"/>
            <a:ext cx="2133600" cy="3505200"/>
          </a:xfrm>
          <a:prstGeom prst="rect">
            <a:avLst/>
          </a:prstGeom>
        </p:spPr>
      </p:pic>
      <p:pic>
        <p:nvPicPr>
          <p:cNvPr id="4" name="Imagem 3" descr="Uma imagem contendo xícara, caneca, café, navio&#10;&#10;Descrição gerada automaticamente">
            <a:extLst>
              <a:ext uri="{FF2B5EF4-FFF2-40B4-BE49-F238E27FC236}">
                <a16:creationId xmlns:a16="http://schemas.microsoft.com/office/drawing/2014/main" id="{D1D32EED-9A38-495C-BA73-2978783E3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165100"/>
            <a:ext cx="4826000" cy="2692400"/>
          </a:xfrm>
          <a:prstGeom prst="rect">
            <a:avLst/>
          </a:prstGeom>
        </p:spPr>
      </p:pic>
      <p:pic>
        <p:nvPicPr>
          <p:cNvPr id="7" name="Imagem 6" descr="Uma imagem contendo texto, comida&#10;&#10;Descrição gerada automaticamente">
            <a:extLst>
              <a:ext uri="{FF2B5EF4-FFF2-40B4-BE49-F238E27FC236}">
                <a16:creationId xmlns:a16="http://schemas.microsoft.com/office/drawing/2014/main" id="{6A04A433-38C2-4A9E-9B64-F331E70169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2933700"/>
            <a:ext cx="2247900" cy="3721100"/>
          </a:xfrm>
          <a:prstGeom prst="rect">
            <a:avLst/>
          </a:prstGeom>
        </p:spPr>
      </p:pic>
      <p:pic>
        <p:nvPicPr>
          <p:cNvPr id="15" name="Imagem 14" descr="Uma imagem contendo placa, janela, foto, grande&#10;&#10;Descrição gerada automaticamente">
            <a:extLst>
              <a:ext uri="{FF2B5EF4-FFF2-40B4-BE49-F238E27FC236}">
                <a16:creationId xmlns:a16="http://schemas.microsoft.com/office/drawing/2014/main" id="{F41F5B88-3F60-4A17-8B3B-99524FA5A1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2933700"/>
            <a:ext cx="24892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9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mages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61" y="364369"/>
            <a:ext cx="8100392" cy="7920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8644" y="235329"/>
            <a:ext cx="7203688" cy="11430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 OS PRINCÍPIOS DO REI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25004" y="2631290"/>
            <a:ext cx="8233395" cy="2054267"/>
          </a:xfrm>
          <a:solidFill>
            <a:srgbClr val="FF0000">
              <a:alpha val="38000"/>
            </a:srgbClr>
          </a:solidFill>
        </p:spPr>
        <p:txBody>
          <a:bodyPr/>
          <a:lstStyle/>
          <a:p>
            <a:r>
              <a:rPr lang="pt-BR" dirty="0"/>
              <a:t>1. A   JUSTIÇA VERDADEIRA (MT 5:1-16);</a:t>
            </a:r>
          </a:p>
          <a:p>
            <a:r>
              <a:rPr lang="pt-BR" dirty="0"/>
              <a:t>2. A ADORAÇÃO VERDADEIRA (Mt.6)</a:t>
            </a:r>
          </a:p>
          <a:p>
            <a:r>
              <a:rPr lang="pt-BR" dirty="0"/>
              <a:t>3. OVERDADEIRO JULGAMENTO (Mt.7)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A4026F3-650D-489D-A972-39B1822F8E39}"/>
              </a:ext>
            </a:extLst>
          </p:cNvPr>
          <p:cNvSpPr/>
          <p:nvPr/>
        </p:nvSpPr>
        <p:spPr>
          <a:xfrm>
            <a:off x="3214441" y="1473388"/>
            <a:ext cx="5763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Resumo de hoje: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A6BA22-1CFA-43EE-B232-1F2D940A1F80}"/>
              </a:ext>
            </a:extLst>
          </p:cNvPr>
          <p:cNvSpPr txBox="1"/>
          <p:nvPr/>
        </p:nvSpPr>
        <p:spPr>
          <a:xfrm rot="20204823">
            <a:off x="295726" y="1991942"/>
            <a:ext cx="2631448" cy="830997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400" dirty="0"/>
              <a:t>Aprendemos </a:t>
            </a:r>
          </a:p>
          <a:p>
            <a:r>
              <a:rPr lang="pt-BR" sz="2400" dirty="0"/>
              <a:t>que</a:t>
            </a:r>
          </a:p>
        </p:txBody>
      </p:sp>
      <p:pic>
        <p:nvPicPr>
          <p:cNvPr id="2050" name="Picture 2" descr="Jesus,Rei dos Reis - Home | Facebook">
            <a:extLst>
              <a:ext uri="{FF2B5EF4-FFF2-40B4-BE49-F238E27FC236}">
                <a16:creationId xmlns:a16="http://schemas.microsoft.com/office/drawing/2014/main" id="{3AC098AA-F13A-4F06-ADED-0C6A83E40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414" y="153878"/>
            <a:ext cx="25622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398248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B0BAD278-A137-8A0E-D330-86432BB015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78" r="25896" b="-1"/>
          <a:stretch/>
        </p:blipFill>
        <p:spPr>
          <a:xfrm>
            <a:off x="128588" y="6"/>
            <a:ext cx="11944349" cy="6857994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D29A0EE-5D3B-2B4A-DEA7-F9A515E4FEB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094938" y="6356352"/>
            <a:ext cx="1089751" cy="365125"/>
          </a:xfrm>
        </p:spPr>
        <p:txBody>
          <a:bodyPr vert="horz" wrap="square" lIns="58608" tIns="29304" rIns="58608" bIns="29304" numCol="1" rtlCol="0" anchor="ctr" anchorCtr="0" compatLnSpc="1">
            <a:prstTxWarp prst="textNoShape">
              <a:avLst/>
            </a:prstTxWarp>
            <a:normAutofit/>
          </a:bodyPr>
          <a:lstStyle/>
          <a:p>
            <a:pPr defTabSz="293019">
              <a:spcAft>
                <a:spcPts val="385"/>
              </a:spcAft>
            </a:pPr>
            <a:fld id="{B6F15528-21DE-4FAA-801E-634DDDAF4B2B}" type="slidenum">
              <a:rPr lang="en-US" sz="577">
                <a:solidFill>
                  <a:srgbClr val="FFFFFF"/>
                </a:solidFill>
              </a:rPr>
              <a:pPr defTabSz="293019">
                <a:spcAft>
                  <a:spcPts val="385"/>
                </a:spcAft>
              </a:pPr>
              <a:t>10</a:t>
            </a:fld>
            <a:endParaRPr lang="en-US" sz="577">
              <a:solidFill>
                <a:srgbClr val="FFFFFF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E11CC32-7A7B-7AA5-57C4-BCDA6CAC8553}"/>
              </a:ext>
            </a:extLst>
          </p:cNvPr>
          <p:cNvSpPr/>
          <p:nvPr/>
        </p:nvSpPr>
        <p:spPr>
          <a:xfrm>
            <a:off x="39159" y="182939"/>
            <a:ext cx="3211966" cy="1335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504"/>
              </a:lnSpc>
            </a:pPr>
            <a:r>
              <a:rPr lang="en-US" sz="2803" b="1" dirty="0" err="1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Próximos</a:t>
            </a:r>
            <a:r>
              <a:rPr lang="en-US" sz="280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Passos para Tornar a sua Aula de Escola Dominical Transformadora</a:t>
            </a:r>
            <a:endParaRPr lang="en-US" sz="2803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43D240C6-53A5-1E4D-7A97-548E2EE8C2EE}"/>
              </a:ext>
            </a:extLst>
          </p:cNvPr>
          <p:cNvSpPr/>
          <p:nvPr/>
        </p:nvSpPr>
        <p:spPr>
          <a:xfrm>
            <a:off x="3896637" y="161813"/>
            <a:ext cx="1570083" cy="1914923"/>
          </a:xfrm>
          <a:prstGeom prst="roundRect">
            <a:avLst>
              <a:gd name="adj" fmla="val 13387"/>
            </a:avLst>
          </a:prstGeom>
          <a:solidFill>
            <a:srgbClr val="00002E"/>
          </a:solidFill>
          <a:ln w="27742">
            <a:solidFill>
              <a:srgbClr val="D7425E"/>
            </a:solidFill>
            <a:prstDash val="solid"/>
          </a:ln>
        </p:spPr>
        <p:txBody>
          <a:bodyPr/>
          <a:lstStyle/>
          <a:p>
            <a:endParaRPr lang="pt-BR" sz="1154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AB25A475-BAEE-5ACC-0A81-0E35DF0019D2}"/>
              </a:ext>
            </a:extLst>
          </p:cNvPr>
          <p:cNvSpPr/>
          <p:nvPr/>
        </p:nvSpPr>
        <p:spPr>
          <a:xfrm>
            <a:off x="3977444" y="182939"/>
            <a:ext cx="1408467" cy="16603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94"/>
              </a:lnSpc>
            </a:pPr>
            <a:r>
              <a:rPr lang="en-US" sz="1282" dirty="0" err="1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Faça</a:t>
            </a:r>
            <a:r>
              <a:rPr lang="en-US" sz="1282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o </a:t>
            </a:r>
            <a:r>
              <a:rPr lang="en-US" sz="1282" dirty="0" err="1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Curso</a:t>
            </a:r>
            <a:r>
              <a:rPr lang="en-US" sz="1282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de </a:t>
            </a:r>
            <a:r>
              <a:rPr lang="en-US" sz="1282" dirty="0" err="1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Professores</a:t>
            </a:r>
            <a:r>
              <a:rPr lang="en-US" sz="1282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de Escola </a:t>
            </a:r>
            <a:r>
              <a:rPr lang="en-US" sz="1282" dirty="0" err="1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Domincal</a:t>
            </a:r>
            <a:r>
              <a:rPr lang="en-US" sz="1282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Nivel 1</a:t>
            </a:r>
          </a:p>
          <a:p>
            <a:pPr>
              <a:lnSpc>
                <a:spcPts val="1794"/>
              </a:lnSpc>
            </a:pPr>
            <a:r>
              <a:rPr lang="en-US" sz="1282" dirty="0" err="1">
                <a:solidFill>
                  <a:srgbClr val="F2B42D"/>
                </a:solidFill>
                <a:latin typeface="PT Sans" pitchFamily="34" charset="0"/>
              </a:rPr>
              <a:t>Conosco</a:t>
            </a:r>
            <a:endParaRPr lang="en-US" sz="1282" dirty="0"/>
          </a:p>
        </p:txBody>
      </p:sp>
      <p:pic>
        <p:nvPicPr>
          <p:cNvPr id="11" name="Imagem 10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66713D3B-94A9-470C-DCA8-F99EF5E2E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323" y="294214"/>
            <a:ext cx="2981607" cy="2236204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38B6242-5EDC-00D4-0A94-AEDF5123991B}"/>
              </a:ext>
            </a:extLst>
          </p:cNvPr>
          <p:cNvSpPr txBox="1"/>
          <p:nvPr/>
        </p:nvSpPr>
        <p:spPr>
          <a:xfrm>
            <a:off x="3934030" y="1640668"/>
            <a:ext cx="1495293" cy="44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54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https://bit.ly/3Ez64JD</a:t>
            </a:r>
            <a:r>
              <a:rPr lang="pt-BR" sz="1154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15" name="Gráfico 14" descr="Dedo indicador apontando para a direita com preenchimento sólido">
            <a:extLst>
              <a:ext uri="{FF2B5EF4-FFF2-40B4-BE49-F238E27FC236}">
                <a16:creationId xmlns:a16="http://schemas.microsoft.com/office/drawing/2014/main" id="{E0FD86FD-7616-F021-70CF-0D57CEF35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4681677" y="1119274"/>
            <a:ext cx="586084" cy="586084"/>
          </a:xfrm>
          <a:prstGeom prst="rect">
            <a:avLst/>
          </a:prstGeom>
        </p:spPr>
      </p:pic>
      <p:sp>
        <p:nvSpPr>
          <p:cNvPr id="10" name="Espaço Reservado para Número de Slide 1">
            <a:extLst>
              <a:ext uri="{FF2B5EF4-FFF2-40B4-BE49-F238E27FC236}">
                <a16:creationId xmlns:a16="http://schemas.microsoft.com/office/drawing/2014/main" id="{E37652CE-1A6D-36D7-7FD9-42D0776E6EF8}"/>
              </a:ext>
            </a:extLst>
          </p:cNvPr>
          <p:cNvSpPr txBox="1">
            <a:spLocks/>
          </p:cNvSpPr>
          <p:nvPr/>
        </p:nvSpPr>
        <p:spPr bwMode="auto">
          <a:xfrm>
            <a:off x="7094938" y="6356352"/>
            <a:ext cx="108975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8608" tIns="29304" rIns="58608" bIns="29304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93019">
              <a:spcAft>
                <a:spcPts val="385"/>
              </a:spcAft>
            </a:pPr>
            <a:fld id="{B6F15528-21DE-4FAA-801E-634DDDAF4B2B}" type="slidenum">
              <a:rPr lang="en-US" sz="577" smtClean="0">
                <a:solidFill>
                  <a:srgbClr val="FFFFFF"/>
                </a:solidFill>
              </a:rPr>
              <a:pPr defTabSz="293019">
                <a:spcAft>
                  <a:spcPts val="385"/>
                </a:spcAft>
              </a:pPr>
              <a:t>10</a:t>
            </a:fld>
            <a:endParaRPr lang="en-US" sz="577">
              <a:solidFill>
                <a:srgbClr val="FFFFFF"/>
              </a:solidFill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07B99B2A-5D2A-D9FD-ACC8-DEF71C4B18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858" y="2715592"/>
            <a:ext cx="1861962" cy="1150724"/>
          </a:xfrm>
          <a:prstGeom prst="rect">
            <a:avLst/>
          </a:prstGeom>
        </p:spPr>
      </p:pic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8800AFC9-7DAC-14AA-66C7-86B2B6F6E6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0930" y="2839790"/>
            <a:ext cx="1861962" cy="1150724"/>
          </a:xfrm>
          <a:prstGeom prst="rect">
            <a:avLst/>
          </a:prstGeom>
        </p:spPr>
      </p:pic>
      <p:sp>
        <p:nvSpPr>
          <p:cNvPr id="18" name="Text 4">
            <a:extLst>
              <a:ext uri="{FF2B5EF4-FFF2-40B4-BE49-F238E27FC236}">
                <a16:creationId xmlns:a16="http://schemas.microsoft.com/office/drawing/2014/main" id="{B1134B2C-114A-137F-FA6B-C467A7DCA723}"/>
              </a:ext>
            </a:extLst>
          </p:cNvPr>
          <p:cNvSpPr/>
          <p:nvPr/>
        </p:nvSpPr>
        <p:spPr>
          <a:xfrm>
            <a:off x="8258920" y="2520484"/>
            <a:ext cx="1499399" cy="2225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defTabSz="586039">
              <a:lnSpc>
                <a:spcPts val="1752"/>
              </a:lnSpc>
              <a:defRPr/>
            </a:pPr>
            <a:r>
              <a:rPr lang="en-US" sz="1402" dirty="0">
                <a:solidFill>
                  <a:srgbClr val="C6BFEE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Entre em contato</a:t>
            </a:r>
            <a:endParaRPr lang="en-US" sz="140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F9110043-290C-CC50-592B-CE59A9361822}"/>
              </a:ext>
            </a:extLst>
          </p:cNvPr>
          <p:cNvSpPr/>
          <p:nvPr/>
        </p:nvSpPr>
        <p:spPr>
          <a:xfrm>
            <a:off x="8645953" y="441441"/>
            <a:ext cx="2736725" cy="24260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586039">
              <a:lnSpc>
                <a:spcPts val="1794"/>
              </a:lnSpc>
              <a:defRPr/>
            </a:pP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Se você estiver interessado em contratar a consultoria do autor ou saber mais sobre seus livros, entre em contato pelo telefone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ou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e-mail: (21) 96517-2154</a:t>
            </a:r>
          </a:p>
          <a:p>
            <a:pPr algn="ctr"/>
            <a:r>
              <a:rPr lang="pt-BR" sz="1282" dirty="0">
                <a:solidFill>
                  <a:schemeClr val="bg1"/>
                </a:solidFill>
                <a:latin typeface="Google San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boasemente40@gmail.com</a:t>
            </a:r>
            <a:r>
              <a:rPr lang="pt-BR" sz="1282" dirty="0">
                <a:solidFill>
                  <a:schemeClr val="bg1"/>
                </a:solidFill>
                <a:latin typeface="Google Sans"/>
              </a:rPr>
              <a:t>  </a:t>
            </a:r>
          </a:p>
          <a:p>
            <a:br>
              <a:rPr lang="pt-BR" sz="1282" dirty="0"/>
            </a:br>
            <a:endParaRPr lang="en-US" sz="128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90210F77-23A6-0848-00DA-694F42A15FB6}"/>
              </a:ext>
            </a:extLst>
          </p:cNvPr>
          <p:cNvSpPr/>
          <p:nvPr/>
        </p:nvSpPr>
        <p:spPr>
          <a:xfrm>
            <a:off x="2396659" y="3437397"/>
            <a:ext cx="1623591" cy="445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586039">
              <a:lnSpc>
                <a:spcPts val="1752"/>
              </a:lnSpc>
              <a:defRPr/>
            </a:pPr>
            <a:r>
              <a:rPr lang="en-US" sz="1402" dirty="0">
                <a:solidFill>
                  <a:srgbClr val="C6BFEE"/>
                </a:solidFill>
                <a:latin typeface="Prompt" pitchFamily="34" charset="0"/>
                <a:cs typeface="Prompt" pitchFamily="34" charset="-120"/>
              </a:rPr>
              <a:t>Fique </a:t>
            </a:r>
            <a:r>
              <a:rPr lang="en-US" sz="1402" dirty="0" err="1">
                <a:solidFill>
                  <a:srgbClr val="C6BFEE"/>
                </a:solidFill>
                <a:latin typeface="Prompt" pitchFamily="34" charset="0"/>
                <a:cs typeface="Prompt" pitchFamily="34" charset="-120"/>
              </a:rPr>
              <a:t>por</a:t>
            </a:r>
            <a:r>
              <a:rPr lang="en-US" sz="1402" dirty="0">
                <a:solidFill>
                  <a:srgbClr val="C6BFEE"/>
                </a:solidFill>
                <a:latin typeface="Prompt" pitchFamily="34" charset="0"/>
                <a:cs typeface="Prompt" pitchFamily="34" charset="-120"/>
              </a:rPr>
              <a:t> </a:t>
            </a:r>
            <a:r>
              <a:rPr lang="en-US" sz="1402" dirty="0" err="1">
                <a:solidFill>
                  <a:srgbClr val="C6BFEE"/>
                </a:solidFill>
                <a:latin typeface="Prompt" pitchFamily="34" charset="0"/>
                <a:cs typeface="Prompt" pitchFamily="34" charset="-120"/>
              </a:rPr>
              <a:t>dentro</a:t>
            </a:r>
            <a:r>
              <a:rPr lang="en-US" sz="1402" dirty="0">
                <a:solidFill>
                  <a:srgbClr val="C6BFEE"/>
                </a:solidFill>
                <a:latin typeface="Prompt" pitchFamily="34" charset="0"/>
                <a:cs typeface="Prompt" pitchFamily="34" charset="-120"/>
              </a:rPr>
              <a:t> de </a:t>
            </a:r>
            <a:r>
              <a:rPr lang="en-US" sz="1402" dirty="0" err="1">
                <a:solidFill>
                  <a:srgbClr val="C6BFEE"/>
                </a:solidFill>
                <a:latin typeface="Prompt" pitchFamily="34" charset="0"/>
                <a:cs typeface="Prompt" pitchFamily="34" charset="-120"/>
              </a:rPr>
              <a:t>tudo</a:t>
            </a:r>
            <a:r>
              <a:rPr lang="en-US" sz="1402" dirty="0">
                <a:solidFill>
                  <a:srgbClr val="C6BFEE"/>
                </a:solidFill>
                <a:latin typeface="Prompt" pitchFamily="34" charset="0"/>
                <a:cs typeface="Prompt" pitchFamily="34" charset="-120"/>
              </a:rPr>
              <a:t>!</a:t>
            </a:r>
            <a:endParaRPr lang="en-US" sz="140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7217D2BA-1978-FCE9-218D-C9BFB9166A5D}"/>
              </a:ext>
            </a:extLst>
          </p:cNvPr>
          <p:cNvSpPr/>
          <p:nvPr/>
        </p:nvSpPr>
        <p:spPr>
          <a:xfrm>
            <a:off x="6220488" y="2662819"/>
            <a:ext cx="2145727" cy="18664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 anchor="t"/>
          <a:lstStyle/>
          <a:p>
            <a:pPr defTabSz="586039">
              <a:lnSpc>
                <a:spcPts val="1794"/>
              </a:lnSpc>
              <a:defRPr/>
            </a:pP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Acesse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o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nosso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site, para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obter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mais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conteúdos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relevantes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para o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seu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crescimento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</a:t>
            </a:r>
            <a:r>
              <a:rPr lang="en-US" sz="1282" dirty="0" err="1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espiritual</a:t>
            </a:r>
            <a:r>
              <a:rPr lang="en-US" sz="1282" dirty="0">
                <a:solidFill>
                  <a:srgbClr val="DAD8E9"/>
                </a:solidFill>
                <a:latin typeface="Mukta" pitchFamily="34" charset="0"/>
                <a:ea typeface="Mukta" pitchFamily="34" charset="-122"/>
                <a:cs typeface="Mukta" pitchFamily="34" charset="-120"/>
              </a:rPr>
              <a:t> e intellectual:</a:t>
            </a:r>
          </a:p>
          <a:p>
            <a:pPr defTabSz="586039">
              <a:lnSpc>
                <a:spcPts val="1794"/>
              </a:lnSpc>
              <a:defRPr/>
            </a:pPr>
            <a:r>
              <a:rPr lang="en-US" sz="1282" dirty="0">
                <a:solidFill>
                  <a:srgbClr val="00B0F0"/>
                </a:solidFill>
                <a:latin typeface="Mukta" pitchFamily="34" charset="0"/>
                <a:ea typeface="Mukta" pitchFamily="34" charset="-122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www.juliocesarmedeiros.org</a:t>
            </a:r>
            <a:r>
              <a:rPr lang="en-US" sz="1282" dirty="0">
                <a:solidFill>
                  <a:srgbClr val="00B0F0"/>
                </a:solidFill>
                <a:latin typeface="Mukta" pitchFamily="34" charset="0"/>
                <a:ea typeface="Mukta" pitchFamily="34" charset="-122"/>
              </a:rPr>
              <a:t>  </a:t>
            </a:r>
            <a:endParaRPr lang="en-US" sz="1282" dirty="0">
              <a:solidFill>
                <a:srgbClr val="00B0F0"/>
              </a:solidFill>
              <a:latin typeface="Calibri" panose="020F0502020204030204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D678977B-0A1F-A2DE-5434-4B222BEF3C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703" y="3955826"/>
            <a:ext cx="3303913" cy="2655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Gráfico 27" descr="Dedo indicador apontando para a direita com preenchimento sólido">
            <a:extLst>
              <a:ext uri="{FF2B5EF4-FFF2-40B4-BE49-F238E27FC236}">
                <a16:creationId xmlns:a16="http://schemas.microsoft.com/office/drawing/2014/main" id="{5CB9251C-0D84-A9C9-B6CB-840E72440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7869560" y="3280232"/>
            <a:ext cx="586084" cy="58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15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F58495D6-34E1-3DA0-7FF5-3350118F7A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78" r="25896" b="-1"/>
          <a:stretch/>
        </p:blipFill>
        <p:spPr>
          <a:xfrm>
            <a:off x="71022" y="6"/>
            <a:ext cx="11967098" cy="68579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D36B612-ED9A-F583-0D3B-2125566F8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343" y="473773"/>
            <a:ext cx="4522954" cy="300835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Outros e-books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1E3D0F-EB9D-A453-32E6-08687CDF7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89A78D-8781-0A92-E5AF-A7E8915CE41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pPr/>
              <a:t>11</a:t>
            </a:fld>
            <a:endParaRPr lang="pt-BR"/>
          </a:p>
        </p:txBody>
      </p:sp>
      <p:pic>
        <p:nvPicPr>
          <p:cNvPr id="6" name="Imagem 5" descr="Mão segurando um livro&#10;&#10;Descrição gerada automaticamente com confiança média">
            <a:extLst>
              <a:ext uri="{FF2B5EF4-FFF2-40B4-BE49-F238E27FC236}">
                <a16:creationId xmlns:a16="http://schemas.microsoft.com/office/drawing/2014/main" id="{95835F9A-6A87-A331-6FA8-E70C8B7045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637" y="2725843"/>
            <a:ext cx="3548396" cy="2661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m 7" descr="Mão segurando caixa&#10;&#10;Descrição gerada automaticamente">
            <a:extLst>
              <a:ext uri="{FF2B5EF4-FFF2-40B4-BE49-F238E27FC236}">
                <a16:creationId xmlns:a16="http://schemas.microsoft.com/office/drawing/2014/main" id="{AE4839A6-C4A1-A4BE-E529-7676D88E8B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305" y="895352"/>
            <a:ext cx="4522955" cy="33922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m 9" descr="Site&#10;&#10;Descrição gerada automaticamente">
            <a:extLst>
              <a:ext uri="{FF2B5EF4-FFF2-40B4-BE49-F238E27FC236}">
                <a16:creationId xmlns:a16="http://schemas.microsoft.com/office/drawing/2014/main" id="{6B068A83-ADFA-6B9E-5AB8-8ECB8D4CF9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334" y="3030001"/>
            <a:ext cx="2499544" cy="1666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m 13" descr="Tela de celular com publicação numa rede social&#10;&#10;Descrição gerada automaticamente com confiança baixa">
            <a:extLst>
              <a:ext uri="{FF2B5EF4-FFF2-40B4-BE49-F238E27FC236}">
                <a16:creationId xmlns:a16="http://schemas.microsoft.com/office/drawing/2014/main" id="{5FC8637A-ADFD-8078-9A6C-7F26258C45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41" y="306897"/>
            <a:ext cx="2921610" cy="2191206"/>
          </a:xfrm>
          <a:prstGeom prst="rect">
            <a:avLst/>
          </a:prstGeom>
        </p:spPr>
      </p:pic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16336766-CBE7-8C7E-65A1-D360CAB14CF7}"/>
              </a:ext>
            </a:extLst>
          </p:cNvPr>
          <p:cNvSpPr txBox="1">
            <a:spLocks/>
          </p:cNvSpPr>
          <p:nvPr/>
        </p:nvSpPr>
        <p:spPr>
          <a:xfrm>
            <a:off x="8098023" y="4903611"/>
            <a:ext cx="3371926" cy="177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54" dirty="0">
                <a:solidFill>
                  <a:srgbClr val="00B0F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https://hotmart.com/pt-br/club/semeadores</a:t>
            </a:r>
            <a:r>
              <a:rPr lang="pt-BR" sz="1154" dirty="0">
                <a:solidFill>
                  <a:srgbClr val="00B0F0"/>
                </a:solidFill>
              </a:rPr>
              <a:t>  </a:t>
            </a:r>
          </a:p>
        </p:txBody>
      </p:sp>
      <p:pic>
        <p:nvPicPr>
          <p:cNvPr id="9" name="Gráfico 8" descr="Dedo indicador apontando para a direita com preenchimento sólido">
            <a:extLst>
              <a:ext uri="{FF2B5EF4-FFF2-40B4-BE49-F238E27FC236}">
                <a16:creationId xmlns:a16="http://schemas.microsoft.com/office/drawing/2014/main" id="{731702B6-E607-43C7-FE33-59ED1B677E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9490944" y="4251271"/>
            <a:ext cx="586084" cy="58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581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6">
  <a:themeElements>
    <a:clrScheme name="Personalizar design 13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Personalizar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ersonalizar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1889</Words>
  <Application>Microsoft Office PowerPoint</Application>
  <PresentationFormat>Widescreen</PresentationFormat>
  <Paragraphs>117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1" baseType="lpstr">
      <vt:lpstr>Abadi</vt:lpstr>
      <vt:lpstr>Arial</vt:lpstr>
      <vt:lpstr>Calibri</vt:lpstr>
      <vt:lpstr>Georgia</vt:lpstr>
      <vt:lpstr>Google Sans</vt:lpstr>
      <vt:lpstr>Mukta</vt:lpstr>
      <vt:lpstr>Nunito</vt:lpstr>
      <vt:lpstr>Prompt</vt:lpstr>
      <vt:lpstr>PT Sans</vt:lpstr>
      <vt:lpstr>Tema6</vt:lpstr>
      <vt:lpstr>Rei dos Reis</vt:lpstr>
      <vt:lpstr>INTRODUÇÃO</vt:lpstr>
      <vt:lpstr>O QUE APRENDEMOS COM A TENTAÇÃO</vt:lpstr>
      <vt:lpstr> OS PRINCÍPIOS DO REI</vt:lpstr>
      <vt:lpstr> OS PRINCÍPIOS DO REI</vt:lpstr>
      <vt:lpstr> OS PRINCÍPIOS DO REI</vt:lpstr>
      <vt:lpstr> OS PRINCÍPIOS DO REI</vt:lpstr>
      <vt:lpstr>Apresentação do PowerPoint</vt:lpstr>
      <vt:lpstr> OS PRINCÍPIOS DO REI</vt:lpstr>
      <vt:lpstr>Apresentação do PowerPoint</vt:lpstr>
      <vt:lpstr>Outros e-books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 dos Reis</dc:title>
  <dc:creator>Julio César Pereira</dc:creator>
  <cp:lastModifiedBy>Julio César Pereira</cp:lastModifiedBy>
  <cp:revision>12</cp:revision>
  <dcterms:created xsi:type="dcterms:W3CDTF">2020-10-05T21:24:24Z</dcterms:created>
  <dcterms:modified xsi:type="dcterms:W3CDTF">2023-11-04T14:05:23Z</dcterms:modified>
</cp:coreProperties>
</file>