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412" r:id="rId3"/>
    <p:sldId id="415" r:id="rId4"/>
    <p:sldId id="413" r:id="rId5"/>
    <p:sldId id="414" r:id="rId6"/>
    <p:sldId id="416" r:id="rId7"/>
    <p:sldId id="417" r:id="rId8"/>
    <p:sldId id="418" r:id="rId9"/>
    <p:sldId id="420" r:id="rId10"/>
    <p:sldId id="419" r:id="rId11"/>
    <p:sldId id="421" r:id="rId12"/>
    <p:sldId id="422" r:id="rId13"/>
    <p:sldId id="406" r:id="rId14"/>
    <p:sldId id="392" r:id="rId15"/>
    <p:sldId id="398" r:id="rId16"/>
    <p:sldId id="408" r:id="rId17"/>
    <p:sldId id="423" r:id="rId18"/>
    <p:sldId id="263" r:id="rId19"/>
    <p:sldId id="399" r:id="rId20"/>
    <p:sldId id="397" r:id="rId21"/>
    <p:sldId id="404" r:id="rId22"/>
    <p:sldId id="405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060B10EE-9763-4857-9773-F13D55F5D46E}">
          <p14:sldIdLst>
            <p14:sldId id="256"/>
            <p14:sldId id="412"/>
            <p14:sldId id="415"/>
            <p14:sldId id="413"/>
            <p14:sldId id="414"/>
            <p14:sldId id="416"/>
            <p14:sldId id="417"/>
            <p14:sldId id="418"/>
            <p14:sldId id="420"/>
            <p14:sldId id="419"/>
            <p14:sldId id="421"/>
            <p14:sldId id="422"/>
            <p14:sldId id="406"/>
            <p14:sldId id="392"/>
            <p14:sldId id="398"/>
            <p14:sldId id="408"/>
            <p14:sldId id="423"/>
            <p14:sldId id="263"/>
          </p14:sldIdLst>
        </p14:section>
        <p14:section name="Sobra" id="{566FCAE8-9272-469D-A9C7-7D4E1E63CFB0}">
          <p14:sldIdLst>
            <p14:sldId id="399"/>
            <p14:sldId id="397"/>
            <p14:sldId id="404"/>
            <p14:sldId id="4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8382"/>
    <a:srgbClr val="252434"/>
    <a:srgbClr val="FFFFCC"/>
    <a:srgbClr val="F8F4F3"/>
    <a:srgbClr val="6E3708"/>
    <a:srgbClr val="FBB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D039F-66FD-4FF2-9F5D-773D7D625A87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BDBFB-A59F-4801-A39C-45C8142F5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0155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9E642-8E4A-726C-E55B-696738BDE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F44125-5087-911A-60F7-B811A3DCE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B4CB71-4C1B-6AF6-2554-72A4A33FA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E1D599-DC00-1605-ABEF-9D786B31C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040467-161D-1238-A687-A261915AB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985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3A764-8AAE-AA4C-7F95-F4032D69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97F786-B3A6-483A-6ED2-B66E31C1E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D1E800-951F-EE01-3996-D8D387065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14DA04-B246-CD80-9398-2F6182428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3127BD-CF50-25DC-5DAB-6478E167A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994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E42D7-77EF-C59C-4C10-4735612C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09EE2D-219B-2843-01C2-55EC9FB87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3D8535-362E-482D-F038-CB3D301B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FB77E9-2900-1BCB-A243-1607F2E24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05E3AB-045B-06E1-3DBB-6DA4EECE4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746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B8D9F-D0EB-88FE-63CA-1BB62E1F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630C1C-8BB2-49A4-9574-A84F309B6F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A16B07-E979-713B-32E5-10F4BD14C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DBF912-9549-3AF9-57BC-65EAC14D1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85FA4C-F49E-BA1B-231B-BB40CA171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970F21-EC1D-84A4-48DC-92D38BF91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677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1B75E-F0EC-C33F-03CC-958D35C03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47292B6-F754-C1FA-ECA9-2A055E026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DE222B3-4469-EB06-6061-288111B51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2612AEA-6AA6-EDD2-3C7E-EDDE9C2FD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C7541EA-27DE-4B8C-7487-CEEA2FA4C4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DBA4B33-7462-FD05-1B85-25CC8AAF9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994A5D0-41ED-2A31-E525-4865A8EDC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72118B-D329-24A4-84D4-CF44AD697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9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B4EB0-F1B9-40A8-D125-A6194824F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DBC9C0-3C9E-A0D5-F73D-A0899947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C17B72-9223-AEC0-B14A-1A2309BC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51C0ADE-10F1-D11C-FAB6-60E0482FF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8719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1FFCC1B-B4E4-A339-123D-3B1AD8706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D5508B4-2C26-48F5-00B7-9B8A3399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D35910A-575E-B883-8D8B-A991D2BCB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30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3C330-9DD8-07B8-1B80-285137B7D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5D8E26-A6CE-93A6-B0BC-F8DC6471C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8D82B31-1A4F-0950-E717-2EA2CB884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459E8B-486A-9234-DFDC-C5DA4C9D7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894236-2430-9C14-FD7D-F7DCDA29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4815EC-B175-91BD-3F09-4C5EE3F18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7272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D00B1-E027-9B4D-416A-87B1DC0DB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0736C72-38C6-8853-A66E-F48E644D91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7424EED-FC50-4059-6859-0E76039AB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763A2F-3779-6A4A-4803-2F7BB3ED9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17A0C5-71F6-D355-4B12-B0905159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402287-5448-A277-F2F8-2D0FE8C46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078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4DCCE-7D60-A12C-73D3-013B66D5A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9F12DCA-BDF4-19D0-A657-A39D786C8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E2710C-B243-BC44-9FDF-61329ABE8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597ED6-232C-AE17-F4A5-7FF26AD3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2AC190-6A81-87EA-BE0B-AFBAC2F48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1774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ED01E89-B8A5-503F-0648-6C1EC065E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6BC28A-2279-C9DD-EDA4-B760FC303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BDE24C-E84B-BE7A-77B3-8D58BC47A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9B6213-9D7B-CD66-894A-EFDA57DFA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175119-FD21-1BC6-0E58-2F9A68AB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776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FFC2D5-9D1D-8C00-D595-0FED58DC5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B46CA7-B778-2AE9-47A5-CB59FAAA2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84E884-B355-0289-D85F-34581F001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620EB-3C32-408C-9344-207347120440}" type="datetimeFigureOut">
              <a:rPr lang="pt-BR" smtClean="0"/>
              <a:t>22/05/2024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D7AD4E-B59B-2448-8A6C-6E5738350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D25C82-A5D5-71C9-262D-D0A7BBDD1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B5771-A9F5-467D-930B-ED95057CC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748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7" name="Rectangle 517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Homem em cima de montanha de pedras&#10;&#10;Descrição gerada automaticamente">
            <a:extLst>
              <a:ext uri="{FF2B5EF4-FFF2-40B4-BE49-F238E27FC236}">
                <a16:creationId xmlns:a16="http://schemas.microsoft.com/office/drawing/2014/main" id="{18B3B891-262F-0785-D9B9-33C7610261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046E36D-C7DE-7CC4-856C-1981FA13D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cumin Pro Black" panose="020B0904020202020204" pitchFamily="34" charset="0"/>
                <a:ea typeface="+mj-ea"/>
                <a:cs typeface="+mj-cs"/>
              </a:rPr>
              <a:t>Como vencer os desafios da vida</a:t>
            </a: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296BE366-1D4C-C6A8-C2BC-27AFD4098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Pr. Júlio César Medeiros</a:t>
            </a:r>
          </a:p>
        </p:txBody>
      </p:sp>
    </p:spTree>
    <p:extLst>
      <p:ext uri="{BB962C8B-B14F-4D97-AF65-F5344CB8AC3E}">
        <p14:creationId xmlns:p14="http://schemas.microsoft.com/office/powerpoint/2010/main" val="492801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05C714-3B92-50DC-160E-31613EF7D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pt-BR"/>
              <a:t>Texto Salmos </a:t>
            </a:r>
            <a:r>
              <a:rPr lang="pt-BR" b="0" i="0" u="none" strike="noStrike" baseline="0">
                <a:latin typeface="Verdana" panose="020B0604030504040204" pitchFamily="34" charset="0"/>
              </a:rPr>
              <a:t>Marcos 11:23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9B9EAF-EAC2-DD26-7BD2-9D5BDC220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R="0" rtl="0"/>
            <a:r>
              <a:rPr lang="pt-BR" sz="2400" b="0" i="0" u="none" strike="noStrike" baseline="0" dirty="0">
                <a:latin typeface="Verdana" panose="020B0604030504040204" pitchFamily="34" charset="0"/>
              </a:rPr>
              <a:t>(23)  porque em verdade vos digo que qualquer que disser a este monte: Ergue-te e lança-te no mar, e não duvidar em seu coração, mas crer que se fará aquilo que diz, tudo o que disser lhe será feito.</a:t>
            </a:r>
          </a:p>
          <a:p>
            <a:pPr marR="0" rtl="0"/>
            <a:endParaRPr lang="pt-BR" sz="2000" b="0" i="0" u="none" strike="noStrike" baseline="0" dirty="0">
              <a:latin typeface="Verdana" panose="020B0604030504040204" pitchFamily="34" charset="0"/>
            </a:endParaRPr>
          </a:p>
        </p:txBody>
      </p:sp>
      <p:pic>
        <p:nvPicPr>
          <p:cNvPr id="5" name="Picture 4" descr="Montanhas e céu laranja">
            <a:extLst>
              <a:ext uri="{FF2B5EF4-FFF2-40B4-BE49-F238E27FC236}">
                <a16:creationId xmlns:a16="http://schemas.microsoft.com/office/drawing/2014/main" id="{A89FDE8A-23AB-757D-320F-7329FA3AFA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93" r="2468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5331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omem em pé em gramado&#10;&#10;Descrição gerada automaticamente">
            <a:extLst>
              <a:ext uri="{FF2B5EF4-FFF2-40B4-BE49-F238E27FC236}">
                <a16:creationId xmlns:a16="http://schemas.microsoft.com/office/drawing/2014/main" id="{0FEF99C6-1274-8492-AB2A-044A595510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B1480C-A96B-D9BA-7B53-76B3D1474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497" y="186714"/>
            <a:ext cx="4998720" cy="239707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t-BR" sz="5200" dirty="0"/>
              <a:t>As 4 áreas de desafios que eu e você enfrentamos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5F674CAE-7834-6B1E-398A-A1A3576A5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085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ulher ao ar livre ao pôr do sol">
            <a:extLst>
              <a:ext uri="{FF2B5EF4-FFF2-40B4-BE49-F238E27FC236}">
                <a16:creationId xmlns:a16="http://schemas.microsoft.com/office/drawing/2014/main" id="{D4401E87-79AA-0D7F-6481-1D2C1C1C1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92661C8-C7D3-1FD3-61AD-CC7637A95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59" y="-96514"/>
            <a:ext cx="4408503" cy="1325563"/>
          </a:xfrm>
        </p:spPr>
        <p:txBody>
          <a:bodyPr/>
          <a:lstStyle/>
          <a:p>
            <a:r>
              <a:rPr lang="pt-BR" dirty="0">
                <a:highlight>
                  <a:srgbClr val="FFFF00"/>
                </a:highlight>
              </a:rPr>
              <a:t>Tipos de desafios: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59485E-C1F1-03A6-32A1-5158839DC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14" y="1017755"/>
            <a:ext cx="6814351" cy="568488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1. Desafios Pessoais: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Superar medos e inseguranças: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Manter a saúde física e mental: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Construir e manter relacionamentos saudáveis: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Encontrar um propósito na vida:</a:t>
            </a:r>
          </a:p>
          <a:p>
            <a:pPr marL="0" indent="0">
              <a:buNone/>
            </a:pPr>
            <a:r>
              <a:rPr lang="pt-BR" b="1" dirty="0"/>
              <a:t>2. Desafios Profissionais: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Encontrar um emprego ou construir uma carreira: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Equilibrar vida profissional e pessoal: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Lidar com colegas de trabalho difíceis ou ambientes de trabalho tóxicos: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Gerenciar o estresse no trabalho: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3708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Homem usando tablet">
            <a:extLst>
              <a:ext uri="{FF2B5EF4-FFF2-40B4-BE49-F238E27FC236}">
                <a16:creationId xmlns:a16="http://schemas.microsoft.com/office/drawing/2014/main" id="{727B1F97-560E-2689-E857-7929C5691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92661C8-C7D3-1FD3-61AD-CC7637A95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59" y="-96514"/>
            <a:ext cx="4408503" cy="1325563"/>
          </a:xfrm>
        </p:spPr>
        <p:txBody>
          <a:bodyPr/>
          <a:lstStyle/>
          <a:p>
            <a:r>
              <a:rPr lang="pt-BR" dirty="0">
                <a:highlight>
                  <a:srgbClr val="FFFF00"/>
                </a:highlight>
              </a:rPr>
              <a:t>Tipos de desafios: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59485E-C1F1-03A6-32A1-5158839DC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14" y="1017755"/>
            <a:ext cx="6814351" cy="568488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b="1" dirty="0"/>
              <a:t>3. Desafios Sociais: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Combater a pobreza e a desigualdade social: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Proteger o meio ambiente: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Promover a paz e a tolerância: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Lutar por justiça social: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4. Desafios Emocionais: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Lidar com a perda e o luto: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Superar traumas e transtornos mentais: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Gerenciar o estresse e a ansiedade: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Cultivar a autocompaixão e o amor próprio: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37353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C9F04D-3E62-20D1-83B7-F9368F77A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Qual é o seu desafio</a:t>
            </a:r>
          </a:p>
        </p:txBody>
      </p:sp>
      <p:pic>
        <p:nvPicPr>
          <p:cNvPr id="5" name="Espaço Reservado para Conteúdo 4" descr="Figura humana em madeira">
            <a:extLst>
              <a:ext uri="{FF2B5EF4-FFF2-40B4-BE49-F238E27FC236}">
                <a16:creationId xmlns:a16="http://schemas.microsoft.com/office/drawing/2014/main" id="{062AA867-7C2C-AF41-3E86-D05B04FB7A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177514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Árvore em uma montanha">
            <a:extLst>
              <a:ext uri="{FF2B5EF4-FFF2-40B4-BE49-F238E27FC236}">
                <a16:creationId xmlns:a16="http://schemas.microsoft.com/office/drawing/2014/main" id="{0B34273F-390A-CDAD-C799-E43D38178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" r="28889"/>
          <a:stretch/>
        </p:blipFill>
        <p:spPr>
          <a:xfrm>
            <a:off x="5101771" y="10"/>
            <a:ext cx="7094361" cy="68579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6B0584-647A-DE7A-38C1-F7FB7F7A0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795509"/>
            <a:ext cx="4092525" cy="27986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Desafio Interior ou Pessoal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34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BCB1FC-A171-A8F3-DD0B-C5DF991E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pt-BR" sz="4000" b="1"/>
              <a:t>1. O Poder do Silêncio:</a:t>
            </a:r>
            <a:endParaRPr lang="pt-BR" sz="400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4B134F-FD55-8212-7402-5B82D8046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5334198" cy="3764604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4800" b="1" dirty="0"/>
              <a:t>Provérbios 15:1:</a:t>
            </a:r>
            <a:r>
              <a:rPr lang="pt-BR" sz="4800" dirty="0"/>
              <a:t> "A resposta branda desvia a fúria, mas a palavra áspera desperta a ira."</a:t>
            </a:r>
          </a:p>
          <a:p>
            <a:endParaRPr lang="pt-BR" sz="1700" dirty="0"/>
          </a:p>
        </p:txBody>
      </p:sp>
      <p:pic>
        <p:nvPicPr>
          <p:cNvPr id="1026" name="Picture 2" descr="Silêncio! – Blog | Café Meridiano">
            <a:extLst>
              <a:ext uri="{FF2B5EF4-FFF2-40B4-BE49-F238E27FC236}">
                <a16:creationId xmlns:a16="http://schemas.microsoft.com/office/drawing/2014/main" id="{A8BBF04D-D72F-A318-0B57-C05257E16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143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712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BCB1FC-A171-A8F3-DD0B-C5DF991E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pt-BR" sz="4000" b="1"/>
              <a:t>1. O Poder do Silêncio:</a:t>
            </a:r>
            <a:endParaRPr lang="pt-BR" sz="400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4B134F-FD55-8212-7402-5B82D8046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1"/>
            <a:ext cx="4646905" cy="2286000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3600" b="1" dirty="0"/>
              <a:t>Tiago 1:19:</a:t>
            </a:r>
            <a:r>
              <a:rPr lang="pt-BR" sz="3600" dirty="0"/>
              <a:t> "Seja todo homem pronto para ouvir, tardio para falar, devagar para se irar."</a:t>
            </a:r>
          </a:p>
          <a:p>
            <a:endParaRPr lang="pt-BR" sz="1700" dirty="0"/>
          </a:p>
        </p:txBody>
      </p:sp>
      <p:pic>
        <p:nvPicPr>
          <p:cNvPr id="1026" name="Picture 2" descr="Silêncio! – Blog | Café Meridiano">
            <a:extLst>
              <a:ext uri="{FF2B5EF4-FFF2-40B4-BE49-F238E27FC236}">
                <a16:creationId xmlns:a16="http://schemas.microsoft.com/office/drawing/2014/main" id="{A8BBF04D-D72F-A318-0B57-C05257E16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143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25C4A33-0E07-9F3C-8474-1AC23E03DF8F}"/>
              </a:ext>
            </a:extLst>
          </p:cNvPr>
          <p:cNvSpPr txBox="1"/>
          <p:nvPr/>
        </p:nvSpPr>
        <p:spPr>
          <a:xfrm>
            <a:off x="454981" y="5343436"/>
            <a:ext cx="70593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O silêncio, quando usado com sabedoria, pode desarmar situações de conflito e evitar que a ira se intensifique. Ao invés de reagirmos impulsivamente com palavras que podem machucar ou piorar a situação, o silêncio nos permite refletir e escolher uma resposta mais adequada.</a:t>
            </a:r>
          </a:p>
        </p:txBody>
      </p:sp>
    </p:spTree>
    <p:extLst>
      <p:ext uri="{BB962C8B-B14F-4D97-AF65-F5344CB8AC3E}">
        <p14:creationId xmlns:p14="http://schemas.microsoft.com/office/powerpoint/2010/main" val="38460370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BCB1FC-A171-A8F3-DD0B-C5DF991E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 fontScale="90000"/>
          </a:bodyPr>
          <a:lstStyle/>
          <a:p>
            <a:r>
              <a:rPr lang="pt-BR" sz="4000" b="1" dirty="0"/>
              <a:t>2. Seguindo o Exemplo de Cristo:</a:t>
            </a:r>
            <a:br>
              <a:rPr lang="pt-BR" sz="4000" dirty="0"/>
            </a:b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4B134F-FD55-8212-7402-5B82D8046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5261926" cy="3996965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4000" b="1" dirty="0"/>
              <a:t>Mateus 5:39:</a:t>
            </a:r>
            <a:r>
              <a:rPr lang="pt-BR" sz="4000" dirty="0"/>
              <a:t> "Mas eu vos digo: Não resistais ao mal; antes, se alguém te bater na face direita, volta-lhe também a outra."</a:t>
            </a:r>
          </a:p>
          <a:p>
            <a:endParaRPr lang="pt-BR" sz="1700" dirty="0"/>
          </a:p>
        </p:txBody>
      </p:sp>
      <p:pic>
        <p:nvPicPr>
          <p:cNvPr id="2050" name="Picture 2" descr="Jesus Cristo andando sobre as águas no mar da Galileia generativo ai | Foto  Premium">
            <a:extLst>
              <a:ext uri="{FF2B5EF4-FFF2-40B4-BE49-F238E27FC236}">
                <a16:creationId xmlns:a16="http://schemas.microsoft.com/office/drawing/2014/main" id="{1679D6B4-6975-BF9E-3029-2ED0130B6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022" y="0"/>
            <a:ext cx="51489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0166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BCB1FC-A171-A8F3-DD0B-C5DF991E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 fontScale="90000"/>
          </a:bodyPr>
          <a:lstStyle/>
          <a:p>
            <a:r>
              <a:rPr lang="pt-BR" sz="4000" b="1" dirty="0"/>
              <a:t>2. Seguindo o Exemplo de Cristo:</a:t>
            </a:r>
            <a:br>
              <a:rPr lang="pt-BR" sz="4000" dirty="0"/>
            </a:b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4B134F-FD55-8212-7402-5B82D8046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143" y="2384673"/>
            <a:ext cx="6349211" cy="3182543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/>
              <a:t>1 Pedro 2:21-23:</a:t>
            </a:r>
            <a:r>
              <a:rPr lang="pt-BR" dirty="0"/>
              <a:t> </a:t>
            </a:r>
          </a:p>
          <a:p>
            <a:pPr marL="0" indent="0">
              <a:buNone/>
            </a:pPr>
            <a:r>
              <a:rPr lang="pt-BR" dirty="0"/>
              <a:t>"Porque para isto fostes chamados, pois também Cristo sofreu por vós, deixando-vos exemplo, para que sigais os seus passos, o qual não fez mal, nem dolo algum se achou em sua boca; injuriado, não injuriava em resposta; sofrendo, não ameaçava; mas entregava-se àquele que com justiça o julgava."</a:t>
            </a:r>
          </a:p>
          <a:p>
            <a:endParaRPr lang="pt-BR" sz="17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1CBA8E0-AE5B-5949-9E36-945B3D9E8B70}"/>
              </a:ext>
            </a:extLst>
          </p:cNvPr>
          <p:cNvSpPr txBox="1"/>
          <p:nvPr/>
        </p:nvSpPr>
        <p:spPr>
          <a:xfrm>
            <a:off x="616998" y="5927729"/>
            <a:ext cx="62587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Jesus Cristo é o nosso maior exemplo de como lidar com a afronta e a injustiça. Ele nos ensinou a responder com amor, compaixão e perdão, mesmo diante de sofrimento e provocação.</a:t>
            </a:r>
          </a:p>
        </p:txBody>
      </p:sp>
      <p:pic>
        <p:nvPicPr>
          <p:cNvPr id="7" name="Picture 2" descr="Jesus Cristo andando sobre as águas no mar da Galileia generativo ai | Foto  Premium">
            <a:extLst>
              <a:ext uri="{FF2B5EF4-FFF2-40B4-BE49-F238E27FC236}">
                <a16:creationId xmlns:a16="http://schemas.microsoft.com/office/drawing/2014/main" id="{5484D266-70F6-73DA-CFB4-DA4E71C6E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022" y="0"/>
            <a:ext cx="51489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3229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D4117-1E1F-FDCB-7796-3C0D21F5F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01792" cy="1325563"/>
          </a:xfrm>
        </p:spPr>
        <p:txBody>
          <a:bodyPr/>
          <a:lstStyle/>
          <a:p>
            <a:r>
              <a:rPr lang="pt-BR" b="1" dirty="0"/>
              <a:t>3. Quebrando o Ciclo </a:t>
            </a:r>
            <a:br>
              <a:rPr lang="pt-BR" b="1" dirty="0"/>
            </a:br>
            <a:r>
              <a:rPr lang="pt-BR" b="1" dirty="0"/>
              <a:t>da Violência: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EE170F-A0E8-BF41-FD38-37EC1B5B7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203" y="1790114"/>
            <a:ext cx="6363071" cy="435133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Romanos 12:19-21:</a:t>
            </a:r>
            <a:r>
              <a:rPr lang="pt-BR" dirty="0"/>
              <a:t> "Não vos vingueis a vós mesmos, mas dai lugar à ira de Deus, pois está escrito: Minha é a vingança, eu recompensarei, diz o Senhor. Pelo contrário, se teu inimigo tiver fome, dá-lhe comida; se tiver sede, dá-lhe água; porque, fazendo isto, amontoarás brasas vivas sobre a sua cabeça.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Não te deixes vencer pelo mal, mas vence o mal com o bem."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4BC76AD-1D8D-3582-B125-6FD5E6C751F8}"/>
              </a:ext>
            </a:extLst>
          </p:cNvPr>
          <p:cNvSpPr txBox="1"/>
          <p:nvPr/>
        </p:nvSpPr>
        <p:spPr>
          <a:xfrm>
            <a:off x="366203" y="6027003"/>
            <a:ext cx="69312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Ao respondermos à afronta com silêncio e sabedoria, quebramos o ciclo da violência e abrimos espaço para a reconciliação e a paz. Demonstramos amor e compaixão, mesmo quando não somos tratados da mesma forma.</a:t>
            </a:r>
          </a:p>
        </p:txBody>
      </p:sp>
      <p:pic>
        <p:nvPicPr>
          <p:cNvPr id="3074" name="Picture 2" descr="Dia da Não Violência">
            <a:extLst>
              <a:ext uri="{FF2B5EF4-FFF2-40B4-BE49-F238E27FC236}">
                <a16:creationId xmlns:a16="http://schemas.microsoft.com/office/drawing/2014/main" id="{D09AAE6A-677B-C878-E66D-27F19DCA8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897" y="0"/>
            <a:ext cx="46371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349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8" name="Picture 8206" descr="Xeque-mate em um jogo de xadrez">
            <a:extLst>
              <a:ext uri="{FF2B5EF4-FFF2-40B4-BE49-F238E27FC236}">
                <a16:creationId xmlns:a16="http://schemas.microsoft.com/office/drawing/2014/main" id="{D4E7B818-D8D8-6048-272E-50FBF6693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424"/>
          <a:stretch/>
        </p:blipFill>
        <p:spPr>
          <a:xfrm>
            <a:off x="20" y="-7619"/>
            <a:ext cx="12191979" cy="6887364"/>
          </a:xfrm>
          <a:prstGeom prst="rect">
            <a:avLst/>
          </a:prstGeom>
        </p:spPr>
      </p:pic>
      <p:sp>
        <p:nvSpPr>
          <p:cNvPr id="8220" name="Rectangle 8210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7620"/>
            <a:ext cx="5566593" cy="6887364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22" name="Rectangle 8212">
            <a:extLst>
              <a:ext uri="{FF2B5EF4-FFF2-40B4-BE49-F238E27FC236}">
                <a16:creationId xmlns:a16="http://schemas.microsoft.com/office/drawing/2014/main" id="{74067CD3-146F-6228-E362-39AA720C2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863442" y="855815"/>
            <a:ext cx="6887365" cy="516047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1000"/>
                </a:schemeClr>
              </a:gs>
              <a:gs pos="83000">
                <a:schemeClr val="accent5">
                  <a:alpha val="0"/>
                </a:schemeClr>
              </a:gs>
            </a:gsLst>
            <a:lin ang="51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224" name="Rectangle 8214">
            <a:extLst>
              <a:ext uri="{FF2B5EF4-FFF2-40B4-BE49-F238E27FC236}">
                <a16:creationId xmlns:a16="http://schemas.microsoft.com/office/drawing/2014/main" id="{271C7E5C-A0F8-E9FA-56DB-31A257FD4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7648"/>
            <a:ext cx="2079513" cy="6865647"/>
          </a:xfrm>
          <a:prstGeom prst="rect">
            <a:avLst/>
          </a:prstGeom>
          <a:gradFill flip="none" rotWithShape="1">
            <a:gsLst>
              <a:gs pos="5000">
                <a:schemeClr val="accent5"/>
              </a:gs>
              <a:gs pos="49000">
                <a:schemeClr val="accent5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7" name="Rectangle 8216">
            <a:extLst>
              <a:ext uri="{FF2B5EF4-FFF2-40B4-BE49-F238E27FC236}">
                <a16:creationId xmlns:a16="http://schemas.microsoft.com/office/drawing/2014/main" id="{33F70A3C-4474-2A39-470C-FD55A8837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706777" y="3068761"/>
            <a:ext cx="4504659" cy="378923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60000">
                <a:schemeClr val="accent5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219" name="Rectangle 8218">
            <a:extLst>
              <a:ext uri="{FF2B5EF4-FFF2-40B4-BE49-F238E27FC236}">
                <a16:creationId xmlns:a16="http://schemas.microsoft.com/office/drawing/2014/main" id="{BAC3F7D4-9613-0E1F-901C-98FE831DE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774557" y="-6485"/>
            <a:ext cx="3427160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21" name="Rectangle 8220">
            <a:extLst>
              <a:ext uri="{FF2B5EF4-FFF2-40B4-BE49-F238E27FC236}">
                <a16:creationId xmlns:a16="http://schemas.microsoft.com/office/drawing/2014/main" id="{AFD5167C-AF48-26F0-7A9F-3F7643374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64705" y="-1061856"/>
            <a:ext cx="3682024" cy="12211438"/>
          </a:xfrm>
          <a:prstGeom prst="rect">
            <a:avLst/>
          </a:prstGeom>
          <a:gradFill>
            <a:gsLst>
              <a:gs pos="0">
                <a:schemeClr val="accent5"/>
              </a:gs>
              <a:gs pos="65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23" name="Rectangle 8222">
            <a:extLst>
              <a:ext uri="{FF2B5EF4-FFF2-40B4-BE49-F238E27FC236}">
                <a16:creationId xmlns:a16="http://schemas.microsoft.com/office/drawing/2014/main" id="{87B30A01-FCA8-86A5-A840-C32A3BE2E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" y="-7639"/>
            <a:ext cx="4879823" cy="6887373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44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D88213-8527-9511-1C05-B666C1460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28" y="2155188"/>
            <a:ext cx="4160233" cy="28392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O NOSSO MAIOR DESAFIO É DOMINAR A NOSSA LÍNGUA</a:t>
            </a:r>
          </a:p>
        </p:txBody>
      </p:sp>
    </p:spTree>
    <p:extLst>
      <p:ext uri="{BB962C8B-B14F-4D97-AF65-F5344CB8AC3E}">
        <p14:creationId xmlns:p14="http://schemas.microsoft.com/office/powerpoint/2010/main" val="3157526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alavra do Dia: O poder das palavras – Blog Mais Pajeú">
            <a:extLst>
              <a:ext uri="{FF2B5EF4-FFF2-40B4-BE49-F238E27FC236}">
                <a16:creationId xmlns:a16="http://schemas.microsoft.com/office/drawing/2014/main" id="{C2E52D7A-EC37-D17D-3FF4-FEB889232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67002" y="0"/>
            <a:ext cx="75249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A4C3592-E8CD-A951-842D-9815C8CC79BB}"/>
              </a:ext>
            </a:extLst>
          </p:cNvPr>
          <p:cNvSpPr/>
          <p:nvPr/>
        </p:nvSpPr>
        <p:spPr>
          <a:xfrm>
            <a:off x="0" y="0"/>
            <a:ext cx="5023262" cy="6858000"/>
          </a:xfrm>
          <a:prstGeom prst="rect">
            <a:avLst/>
          </a:prstGeom>
          <a:solidFill>
            <a:srgbClr val="2524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368EE4-4F18-DF89-337D-1EFF3D799F07}"/>
              </a:ext>
            </a:extLst>
          </p:cNvPr>
          <p:cNvSpPr txBox="1"/>
          <p:nvPr/>
        </p:nvSpPr>
        <p:spPr>
          <a:xfrm>
            <a:off x="337325" y="197346"/>
            <a:ext cx="8416384" cy="6463308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Tiago 3:1-6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(1) Meus irmãos, muitos de vós não sejam mestres, sabendo que receberemos mais duro juízo.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(2) Porque todos tropeçamos em muitas coisas. Se alguém não tropeça em palavra, o tal é perfeito, e poderoso para também refrear todo o corpo.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(3) Ora, nós pomos freio nas bocas dos cavalos, para que nos obedeçam; e conseguimos dirigir todo o seu corpo.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(4) Vede também as naus que, sendo tão grandes, e levadas de impetuosos ventos, se viram com um bem pequeno leme para onde quer a vontade daquele que as governa.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(5) Assim também a língua é um pequeno membro, e gloria-se de grandes coisas. Vede quão grande bosque um pequeno fogo incendeia.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(6) A língua também é um fogo; como mundo de </a:t>
            </a:r>
            <a:r>
              <a:rPr lang="pt-BR" sz="1800" b="0" i="0" u="none" strike="noStrike" baseline="0" dirty="0" err="1">
                <a:latin typeface="Verdana" panose="020B0604030504040204" pitchFamily="34" charset="0"/>
              </a:rPr>
              <a:t>iniqüidade</a:t>
            </a:r>
            <a:r>
              <a:rPr lang="pt-BR" sz="1800" b="0" i="0" u="none" strike="noStrike" baseline="0" dirty="0">
                <a:latin typeface="Verdana" panose="020B0604030504040204" pitchFamily="34" charset="0"/>
              </a:rPr>
              <a:t>, a língua está posta entre os nossos membros, e contamina todo o corpo, e inflama o curso da natureza, e é inflamada pelo inferno.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FBC3A3F-9A23-B47A-19D2-8E29FD85A131}"/>
              </a:ext>
            </a:extLst>
          </p:cNvPr>
          <p:cNvSpPr txBox="1"/>
          <p:nvPr/>
        </p:nvSpPr>
        <p:spPr>
          <a:xfrm>
            <a:off x="9091034" y="197346"/>
            <a:ext cx="2664484" cy="30469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FFFF00"/>
                </a:solidFill>
                <a:latin typeface="Georgia" panose="02040502050405020303" pitchFamily="18" charset="0"/>
              </a:rPr>
              <a:t>Provérbios 16:24</a:t>
            </a:r>
          </a:p>
          <a:p>
            <a:r>
              <a:rPr lang="pt-BR" sz="2400" dirty="0">
                <a:solidFill>
                  <a:srgbClr val="FFFF00"/>
                </a:solidFill>
                <a:latin typeface="Georgia" panose="02040502050405020303" pitchFamily="18" charset="0"/>
              </a:rPr>
              <a:t>(24) </a:t>
            </a:r>
          </a:p>
          <a:p>
            <a:r>
              <a:rPr lang="pt-BR" sz="2400" dirty="0">
                <a:solidFill>
                  <a:srgbClr val="FFFF00"/>
                </a:solidFill>
                <a:latin typeface="Georgia" panose="02040502050405020303" pitchFamily="18" charset="0"/>
              </a:rPr>
              <a:t> </a:t>
            </a:r>
            <a:r>
              <a:rPr lang="pt-BR" sz="2400" dirty="0">
                <a:solidFill>
                  <a:schemeClr val="bg1"/>
                </a:solidFill>
                <a:latin typeface="Georgia" panose="02040502050405020303" pitchFamily="18" charset="0"/>
              </a:rPr>
              <a:t>As palavras suaves são favos de mel, doces para a alma, e saúde para os ossos.</a:t>
            </a:r>
          </a:p>
        </p:txBody>
      </p:sp>
    </p:spTree>
    <p:extLst>
      <p:ext uri="{BB962C8B-B14F-4D97-AF65-F5344CB8AC3E}">
        <p14:creationId xmlns:p14="http://schemas.microsoft.com/office/powerpoint/2010/main" val="2945118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alavra do Dia: O poder das palavras – Blog Mais Pajeú">
            <a:extLst>
              <a:ext uri="{FF2B5EF4-FFF2-40B4-BE49-F238E27FC236}">
                <a16:creationId xmlns:a16="http://schemas.microsoft.com/office/drawing/2014/main" id="{C2E52D7A-EC37-D17D-3FF4-FEB889232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67002" y="0"/>
            <a:ext cx="75249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A4C3592-E8CD-A951-842D-9815C8CC79BB}"/>
              </a:ext>
            </a:extLst>
          </p:cNvPr>
          <p:cNvSpPr/>
          <p:nvPr/>
        </p:nvSpPr>
        <p:spPr>
          <a:xfrm>
            <a:off x="0" y="0"/>
            <a:ext cx="5023262" cy="6858000"/>
          </a:xfrm>
          <a:prstGeom prst="rect">
            <a:avLst/>
          </a:prstGeom>
          <a:solidFill>
            <a:srgbClr val="2524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368EE4-4F18-DF89-337D-1EFF3D799F07}"/>
              </a:ext>
            </a:extLst>
          </p:cNvPr>
          <p:cNvSpPr txBox="1"/>
          <p:nvPr/>
        </p:nvSpPr>
        <p:spPr>
          <a:xfrm>
            <a:off x="236963" y="439296"/>
            <a:ext cx="7736159" cy="618630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Tiago 3:7-12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(7) Porque toda a natureza, tanto de bestas feras como de aves, tanto de répteis como de animais do mar, se amansa e foi domada pela natureza humana;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(8) Mas nenhum homem pode domar a língua. É um mal que não se pode refrear; está cheia de peçonha mortal.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(9) Com ela bendizemos a Deus e Pai, e com ela amaldiçoamos os homens, feitos à semelhança de Deus.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(10) De uma mesma boca procede bênção e maldição. Meus irmãos, não convém que isto se faça assim.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(11) Porventura deita alguma fonte de um mesmo manancial água doce e água amargosa?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(12) Meus irmãos, pode também a figueira produzir azeitonas, ou a videira figos? Assim tampouco pode uma fonte dar água salgada e doce.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930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6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Mulher sorrindo e dando dois polegares para cima">
            <a:extLst>
              <a:ext uri="{FF2B5EF4-FFF2-40B4-BE49-F238E27FC236}">
                <a16:creationId xmlns:a16="http://schemas.microsoft.com/office/drawing/2014/main" id="{5233A5C5-1C0B-021E-47D7-8DDAC34D9F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1" r="28322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F8D55F-4FDC-B55F-EA5C-5E8AE2D5A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5633" y="150829"/>
            <a:ext cx="6947555" cy="1582721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2800" dirty="0"/>
              <a:t>ENTENDA QUE PARA VENCER OS DESAFIOS, VOCÊ PRECISA TER UMA LINGUA TRANSFORMADA/TRANSFORMADA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F37828-C35A-6385-639E-EB7B91D9A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911454"/>
          </a:xfrm>
        </p:spPr>
        <p:txBody>
          <a:bodyPr>
            <a:normAutofit lnSpcReduction="10000"/>
          </a:bodyPr>
          <a:lstStyle/>
          <a:p>
            <a:pPr marL="0" marR="0">
              <a:spcAft>
                <a:spcPts val="0"/>
              </a:spcAft>
            </a:pPr>
            <a:r>
              <a:rPr lang="pt-BR" dirty="0">
                <a:effectLst/>
                <a:latin typeface="Calibri" panose="020F0502020204030204" pitchFamily="34" charset="0"/>
              </a:rPr>
              <a:t>A LÍNGUA E COMO LEME: ELA DÁ </a:t>
            </a:r>
            <a:r>
              <a:rPr lang="pt-BR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DIREÇÃO;</a:t>
            </a:r>
          </a:p>
          <a:p>
            <a:pPr marL="0" marR="0">
              <a:spcAft>
                <a:spcPts val="0"/>
              </a:spcAft>
            </a:pPr>
            <a:r>
              <a:rPr lang="pt-BR" dirty="0">
                <a:effectLst/>
                <a:latin typeface="Calibri" panose="020F0502020204030204" pitchFamily="34" charset="0"/>
              </a:rPr>
              <a:t>A LÍNGUA DEVE SER </a:t>
            </a:r>
            <a:r>
              <a:rPr lang="pt-BR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DOMINADA PELO ESPÍRITO</a:t>
            </a:r>
            <a:r>
              <a:rPr lang="pt-BR" dirty="0">
                <a:effectLst/>
                <a:latin typeface="Calibri" panose="020F0502020204030204" pitchFamily="34" charset="0"/>
              </a:rPr>
              <a:t>. </a:t>
            </a:r>
          </a:p>
          <a:p>
            <a:pPr marL="0" marR="0">
              <a:spcAft>
                <a:spcPts val="0"/>
              </a:spcAft>
            </a:pPr>
            <a:r>
              <a:rPr lang="pt-BR" dirty="0">
                <a:effectLst/>
                <a:latin typeface="Calibri" panose="020F0502020204030204" pitchFamily="34" charset="0"/>
              </a:rPr>
              <a:t>OBS. VOCÊ   TREINA UM CÃO MAS NÃO A LÍNGUA;</a:t>
            </a:r>
          </a:p>
          <a:p>
            <a:pPr marL="0" marR="0">
              <a:spcAft>
                <a:spcPts val="0"/>
              </a:spcAft>
            </a:pPr>
            <a:r>
              <a:rPr lang="pt-BR" dirty="0">
                <a:effectLst/>
                <a:latin typeface="Calibri" panose="020F0502020204030204" pitchFamily="34" charset="0"/>
              </a:rPr>
              <a:t>A LÍNGUA É </a:t>
            </a:r>
            <a:r>
              <a:rPr lang="pt-BR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UMA ARMA</a:t>
            </a:r>
            <a:r>
              <a:rPr lang="pt-BR" dirty="0">
                <a:effectLst/>
                <a:latin typeface="Calibri" panose="020F0502020204030204" pitchFamily="34" charset="0"/>
              </a:rPr>
              <a:t>, PODE INCENDIAR TUDO AO SEU REDOR;</a:t>
            </a:r>
          </a:p>
          <a:p>
            <a:pPr marL="0" marR="0">
              <a:spcAft>
                <a:spcPts val="0"/>
              </a:spcAft>
            </a:pPr>
            <a:r>
              <a:rPr lang="pt-BR" dirty="0">
                <a:effectLst/>
                <a:latin typeface="Calibri" panose="020F0502020204030204" pitchFamily="34" charset="0"/>
              </a:rPr>
              <a:t>AS PALAVRAS PODEM </a:t>
            </a:r>
            <a:r>
              <a:rPr lang="pt-BR" dirty="0"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MUDAR</a:t>
            </a:r>
            <a:r>
              <a:rPr lang="pt-BR" dirty="0">
                <a:effectLst/>
                <a:latin typeface="Calibri" panose="020F0502020204030204" pitchFamily="34" charset="0"/>
              </a:rPr>
              <a:t> O SEU DESTINO;</a:t>
            </a:r>
          </a:p>
          <a:p>
            <a:pPr marL="0" marR="0">
              <a:spcAft>
                <a:spcPts val="0"/>
              </a:spcAft>
            </a:pPr>
            <a:r>
              <a:rPr lang="pt-BR" dirty="0">
                <a:effectLst/>
                <a:latin typeface="Calibri" panose="020F0502020204030204" pitchFamily="34" charset="0"/>
              </a:rPr>
              <a:t>AS PALAVRAS QUE VO</a:t>
            </a:r>
            <a:r>
              <a:rPr lang="pt-BR" dirty="0">
                <a:latin typeface="Calibri" panose="020F0502020204030204" pitchFamily="34" charset="0"/>
              </a:rPr>
              <a:t>CÊ</a:t>
            </a:r>
            <a:r>
              <a:rPr lang="pt-BR" dirty="0">
                <a:effectLst/>
                <a:latin typeface="Calibri" panose="020F0502020204030204" pitchFamily="34" charset="0"/>
              </a:rPr>
              <a:t> OUVE PODEM MUDAR A SUA VIDA.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6387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Á Luz da Vitória - A pergunta diária é o que eu preciso vencer?">
            <a:extLst>
              <a:ext uri="{FF2B5EF4-FFF2-40B4-BE49-F238E27FC236}">
                <a16:creationId xmlns:a16="http://schemas.microsoft.com/office/drawing/2014/main" id="{582A7C96-7444-C70C-2362-F5E5C5080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4" name="Rectangle 514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6DDBD19-FB74-C7ED-FD7F-FEAFFF1EC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b="1">
                <a:solidFill>
                  <a:schemeClr val="tx1">
                    <a:lumMod val="85000"/>
                    <a:lumOff val="15000"/>
                  </a:schemeClr>
                </a:solidFill>
              </a:rPr>
              <a:t>PARA VENCER OS DESAFIOS, APRENDA A DOMINAR A SUA LÍNGUA</a:t>
            </a:r>
          </a:p>
        </p:txBody>
      </p:sp>
      <p:cxnSp>
        <p:nvCxnSpPr>
          <p:cNvPr id="5146" name="Straight Connector 514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8" name="Straight Connector 514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920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12" name="Rectangle 123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Orar como convém: o sentido da oração">
            <a:extLst>
              <a:ext uri="{FF2B5EF4-FFF2-40B4-BE49-F238E27FC236}">
                <a16:creationId xmlns:a16="http://schemas.microsoft.com/office/drawing/2014/main" id="{CB2D78E0-9DC3-ED53-05DF-376FBF2777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9" b="4391"/>
          <a:stretch/>
        </p:blipFill>
        <p:spPr bwMode="auto">
          <a:xfrm>
            <a:off x="30480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14" name="Rectangle 123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3D7293A-F82C-5439-0224-108E541B4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684" y="1286451"/>
            <a:ext cx="6342207" cy="20360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1500" dirty="0">
                <a:solidFill>
                  <a:srgbClr val="FFFFFF"/>
                </a:solidFill>
              </a:rPr>
              <a:t>ORAÇÃO</a:t>
            </a:r>
            <a:endParaRPr lang="en-US" sz="5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749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676E5B-1F28-3CE2-9C52-700C18EC92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83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 descr="Viva o poder da palavra | Site de Roberto Tranjan">
            <a:extLst>
              <a:ext uri="{FF2B5EF4-FFF2-40B4-BE49-F238E27FC236}">
                <a16:creationId xmlns:a16="http://schemas.microsoft.com/office/drawing/2014/main" id="{2147F465-9A08-3ECF-93D4-144D6A76B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12" y="1"/>
            <a:ext cx="84344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03FE614-5062-9E36-879C-AD45EB045E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06" b="17123"/>
          <a:stretch/>
        </p:blipFill>
        <p:spPr>
          <a:xfrm>
            <a:off x="346129" y="790702"/>
            <a:ext cx="4259323" cy="5883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3918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E0A99E2-E650-AE8C-FD5D-8296A1FB3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368" y="1103505"/>
            <a:ext cx="7648343" cy="471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103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exto&#10;&#10;Descrição gerada automaticamente">
            <a:extLst>
              <a:ext uri="{FF2B5EF4-FFF2-40B4-BE49-F238E27FC236}">
                <a16:creationId xmlns:a16="http://schemas.microsoft.com/office/drawing/2014/main" id="{B6CA7AE5-D4E4-8B9A-72AD-37B878D2A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836" y="643466"/>
            <a:ext cx="10662328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408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373271C-2539-DBC5-78C3-81A673EF7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836" y="643466"/>
            <a:ext cx="10662328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478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2750</TotalTime>
  <Words>1057</Words>
  <Application>Microsoft Office PowerPoint</Application>
  <PresentationFormat>Widescreen</PresentationFormat>
  <Paragraphs>83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9" baseType="lpstr">
      <vt:lpstr>Acumin Pro Black</vt:lpstr>
      <vt:lpstr>Arial</vt:lpstr>
      <vt:lpstr>Calibri</vt:lpstr>
      <vt:lpstr>Calibri Light</vt:lpstr>
      <vt:lpstr>Georgia</vt:lpstr>
      <vt:lpstr>Verdana</vt:lpstr>
      <vt:lpstr>Tema do Office</vt:lpstr>
      <vt:lpstr>Como vencer os desafios da vida</vt:lpstr>
      <vt:lpstr>Texto Salmos Marcos 11:23</vt:lpstr>
      <vt:lpstr>As 4 áreas de desafios que eu e você enfrentamos</vt:lpstr>
      <vt:lpstr>Tipos de desafios:</vt:lpstr>
      <vt:lpstr>Tipos de desafios:</vt:lpstr>
      <vt:lpstr>Qual é o seu desafio</vt:lpstr>
      <vt:lpstr>Desafio Interior ou Pessoal</vt:lpstr>
      <vt:lpstr>1. O Poder do Silêncio:</vt:lpstr>
      <vt:lpstr>1. O Poder do Silêncio:</vt:lpstr>
      <vt:lpstr>2. Seguindo o Exemplo de Cristo: </vt:lpstr>
      <vt:lpstr>2. Seguindo o Exemplo de Cristo: </vt:lpstr>
      <vt:lpstr>3. Quebrando o Ciclo  da Violência:</vt:lpstr>
      <vt:lpstr>O NOSSO MAIOR DESAFIO É DOMINAR A NOSSA LÍNGUA</vt:lpstr>
      <vt:lpstr>Apresentação do PowerPoint</vt:lpstr>
      <vt:lpstr>Apresentação do PowerPoint</vt:lpstr>
      <vt:lpstr>ENTENDA QUE PARA VENCER OS DESAFIOS, VOCÊ PRECISA TER UMA LINGUA TRANSFORMADA/TRANSFORMADA</vt:lpstr>
      <vt:lpstr>PARA VENCER OS DESAFIOS, APRENDA A DOMINAR A SUA LÍNGUA</vt:lpstr>
      <vt:lpstr>ORAÇÃO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DEZ TALENTOS</dc:title>
  <dc:creator>Julio César Pereira</dc:creator>
  <cp:lastModifiedBy>Julio César Pereira</cp:lastModifiedBy>
  <cp:revision>30</cp:revision>
  <dcterms:created xsi:type="dcterms:W3CDTF">2022-06-22T15:36:39Z</dcterms:created>
  <dcterms:modified xsi:type="dcterms:W3CDTF">2024-05-22T20:22:35Z</dcterms:modified>
</cp:coreProperties>
</file>